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535" r:id="rId2"/>
    <p:sldId id="760" r:id="rId3"/>
    <p:sldId id="758" r:id="rId4"/>
    <p:sldId id="782" r:id="rId5"/>
    <p:sldId id="759" r:id="rId6"/>
    <p:sldId id="761" r:id="rId7"/>
    <p:sldId id="783" r:id="rId8"/>
    <p:sldId id="676" r:id="rId9"/>
    <p:sldId id="680" r:id="rId10"/>
    <p:sldId id="681" r:id="rId11"/>
    <p:sldId id="682" r:id="rId12"/>
    <p:sldId id="683" r:id="rId13"/>
    <p:sldId id="686" r:id="rId14"/>
    <p:sldId id="687" r:id="rId15"/>
    <p:sldId id="688" r:id="rId16"/>
    <p:sldId id="690" r:id="rId17"/>
    <p:sldId id="691" r:id="rId18"/>
    <p:sldId id="692" r:id="rId19"/>
    <p:sldId id="694" r:id="rId20"/>
    <p:sldId id="689" r:id="rId21"/>
    <p:sldId id="769" r:id="rId22"/>
    <p:sldId id="695" r:id="rId23"/>
    <p:sldId id="696" r:id="rId24"/>
    <p:sldId id="762" r:id="rId25"/>
    <p:sldId id="767" r:id="rId26"/>
    <p:sldId id="781" r:id="rId27"/>
    <p:sldId id="770" r:id="rId28"/>
    <p:sldId id="771" r:id="rId29"/>
    <p:sldId id="772" r:id="rId30"/>
    <p:sldId id="795" r:id="rId31"/>
    <p:sldId id="784" r:id="rId32"/>
    <p:sldId id="786" r:id="rId33"/>
    <p:sldId id="787" r:id="rId34"/>
    <p:sldId id="765" r:id="rId35"/>
    <p:sldId id="788" r:id="rId36"/>
    <p:sldId id="789" r:id="rId37"/>
    <p:sldId id="790" r:id="rId38"/>
    <p:sldId id="791" r:id="rId39"/>
    <p:sldId id="792" r:id="rId40"/>
    <p:sldId id="793" r:id="rId41"/>
    <p:sldId id="794" r:id="rId42"/>
    <p:sldId id="719" r:id="rId43"/>
    <p:sldId id="723" r:id="rId44"/>
    <p:sldId id="726" r:id="rId45"/>
    <p:sldId id="550" r:id="rId46"/>
    <p:sldId id="768" r:id="rId47"/>
  </p:sldIdLst>
  <p:sldSz cx="10075863" cy="756285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162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32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48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646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5807" algn="l" defTabSz="457162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2969" algn="l" defTabSz="457162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131" algn="l" defTabSz="457162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292" algn="l" defTabSz="457162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26B"/>
    <a:srgbClr val="FFA1A5"/>
    <a:srgbClr val="FF9597"/>
    <a:srgbClr val="FF5A5E"/>
    <a:srgbClr val="FF1B2A"/>
    <a:srgbClr val="FFA1A3"/>
    <a:srgbClr val="FF4F54"/>
    <a:srgbClr val="FFFBFB"/>
    <a:srgbClr val="FFFDFD"/>
    <a:srgbClr val="FF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9" autoAdjust="0"/>
    <p:restoredTop sz="99794" autoAdjust="0"/>
  </p:normalViewPr>
  <p:slideViewPr>
    <p:cSldViewPr>
      <p:cViewPr varScale="1">
        <p:scale>
          <a:sx n="81" d="100"/>
          <a:sy n="81" d="100"/>
        </p:scale>
        <p:origin x="-1008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8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34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19600" y="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50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419600" y="95250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378656-706C-3648-B184-DC6EF014B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32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5368" name="Rectangle 7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9088" y="1006475"/>
            <a:ext cx="45926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6" name="Text Box 8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529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6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28533" indent="-37471371" algn="l" defTabSz="45716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2904" indent="-228581" algn="l" defTabSz="45716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065" indent="-228581" algn="l" defTabSz="45716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227" indent="-228581" algn="l" defTabSz="45716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5807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9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1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2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02561" y="9553734"/>
            <a:ext cx="3368040" cy="502920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E3A401DC-9F30-9448-AD9B-EC09018610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0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77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88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33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18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29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41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40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40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52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3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60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60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3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38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38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38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3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38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38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604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78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604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785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584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477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05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524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45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88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941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751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7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86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56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82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60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0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4563" cy="16208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1"/>
            <a:ext cx="70532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3" indent="0" algn="ctr">
              <a:buNone/>
              <a:defRPr/>
            </a:lvl3pPr>
            <a:lvl4pPr marL="1371485" indent="0" algn="ctr">
              <a:buNone/>
              <a:defRPr/>
            </a:lvl4pPr>
            <a:lvl5pPr marL="1828646" indent="0" algn="ctr">
              <a:buNone/>
              <a:defRPr/>
            </a:lvl5pPr>
            <a:lvl6pPr marL="2285807" indent="0" algn="ctr">
              <a:buNone/>
              <a:defRPr/>
            </a:lvl6pPr>
            <a:lvl7pPr marL="2742969" indent="0" algn="ctr">
              <a:buNone/>
              <a:defRPr/>
            </a:lvl7pPr>
            <a:lvl8pPr marL="3200131" indent="0" algn="ctr">
              <a:buNone/>
              <a:defRPr/>
            </a:lvl8pPr>
            <a:lvl9pPr marL="365729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6613" y="627063"/>
            <a:ext cx="2147887" cy="6227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294438" cy="6227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6" y="627064"/>
            <a:ext cx="8594725" cy="1252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9" y="4859339"/>
            <a:ext cx="8564562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9" y="3205163"/>
            <a:ext cx="8564562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3" indent="0">
              <a:buNone/>
              <a:defRPr sz="1700"/>
            </a:lvl3pPr>
            <a:lvl4pPr marL="1371485" indent="0">
              <a:buNone/>
              <a:defRPr sz="1400"/>
            </a:lvl4pPr>
            <a:lvl5pPr marL="1828646" indent="0">
              <a:buNone/>
              <a:defRPr sz="1400"/>
            </a:lvl5pPr>
            <a:lvl6pPr marL="2285807" indent="0">
              <a:buNone/>
              <a:defRPr sz="1400"/>
            </a:lvl6pPr>
            <a:lvl7pPr marL="2742969" indent="0">
              <a:buNone/>
              <a:defRPr sz="1400"/>
            </a:lvl7pPr>
            <a:lvl8pPr marL="3200131" indent="0">
              <a:buNone/>
              <a:defRPr sz="1400"/>
            </a:lvl8pPr>
            <a:lvl9pPr marL="365729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6" y="2101851"/>
            <a:ext cx="4221163" cy="4752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9" y="2101851"/>
            <a:ext cx="4221162" cy="4752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69387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6"/>
            <a:ext cx="4452938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700" b="1"/>
            </a:lvl4pPr>
            <a:lvl5pPr marL="1828646" indent="0">
              <a:buNone/>
              <a:defRPr sz="1700" b="1"/>
            </a:lvl5pPr>
            <a:lvl6pPr marL="2285807" indent="0">
              <a:buNone/>
              <a:defRPr sz="1700" b="1"/>
            </a:lvl6pPr>
            <a:lvl7pPr marL="2742969" indent="0">
              <a:buNone/>
              <a:defRPr sz="1700" b="1"/>
            </a:lvl7pPr>
            <a:lvl8pPr marL="3200131" indent="0">
              <a:buNone/>
              <a:defRPr sz="1700" b="1"/>
            </a:lvl8pPr>
            <a:lvl9pPr marL="365729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4"/>
            <a:ext cx="4452938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100" y="1692276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700" b="1"/>
            </a:lvl4pPr>
            <a:lvl5pPr marL="1828646" indent="0">
              <a:buNone/>
              <a:defRPr sz="1700" b="1"/>
            </a:lvl5pPr>
            <a:lvl6pPr marL="2285807" indent="0">
              <a:buNone/>
              <a:defRPr sz="1700" b="1"/>
            </a:lvl6pPr>
            <a:lvl7pPr marL="2742969" indent="0">
              <a:buNone/>
              <a:defRPr sz="1700" b="1"/>
            </a:lvl7pPr>
            <a:lvl8pPr marL="3200131" indent="0">
              <a:buNone/>
              <a:defRPr sz="1700" b="1"/>
            </a:lvl8pPr>
            <a:lvl9pPr marL="365729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100" y="2398714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33147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6" y="301627"/>
            <a:ext cx="5632450" cy="64547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4700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4"/>
            <a:ext cx="60452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52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3" indent="0">
              <a:buNone/>
              <a:defRPr sz="2400"/>
            </a:lvl3pPr>
            <a:lvl4pPr marL="1371485" indent="0">
              <a:buNone/>
              <a:defRPr sz="2000"/>
            </a:lvl4pPr>
            <a:lvl5pPr marL="1828646" indent="0">
              <a:buNone/>
              <a:defRPr sz="2000"/>
            </a:lvl5pPr>
            <a:lvl6pPr marL="2285807" indent="0">
              <a:buNone/>
              <a:defRPr sz="2000"/>
            </a:lvl6pPr>
            <a:lvl7pPr marL="2742969" indent="0">
              <a:buNone/>
              <a:defRPr sz="2000"/>
            </a:lvl7pPr>
            <a:lvl8pPr marL="3200131" indent="0">
              <a:buNone/>
              <a:defRPr sz="2000"/>
            </a:lvl8pPr>
            <a:lvl9pPr marL="365729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52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39776" y="627064"/>
            <a:ext cx="8594725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6" y="2101851"/>
            <a:ext cx="8594725" cy="475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457162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57162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2pPr>
      <a:lvl3pPr algn="ctr" defTabSz="457162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3pPr>
      <a:lvl4pPr algn="ctr" defTabSz="457162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4pPr>
      <a:lvl5pPr algn="ctr" defTabSz="457162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5pPr>
      <a:lvl6pPr marL="457162" algn="l" defTabSz="457162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6pPr>
      <a:lvl7pPr marL="914323" algn="l" defTabSz="457162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7pPr>
      <a:lvl8pPr marL="1371485" algn="l" defTabSz="457162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8pPr>
      <a:lvl9pPr marL="1828646" algn="l" defTabSz="457162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9pPr>
    </p:titleStyle>
    <p:bodyStyle>
      <a:lvl1pPr marL="422240" indent="-317473" algn="l" defTabSz="457162" rtl="0" eaLnBrk="0" fontAlgn="base" hangingPunct="0">
        <a:lnSpc>
          <a:spcPct val="95000"/>
        </a:lnSpc>
        <a:spcBef>
          <a:spcPct val="0"/>
        </a:spcBef>
        <a:spcAft>
          <a:spcPts val="1013"/>
        </a:spcAft>
        <a:buClr>
          <a:srgbClr val="FFFFFF"/>
        </a:buClr>
        <a:buSzPct val="45000"/>
        <a:buFont typeface="StarSymbol" charset="0"/>
        <a:buChar char="●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854003" indent="-284139" algn="l" defTabSz="457162" rtl="0" eaLnBrk="0" fontAlgn="base" hangingPunct="0">
        <a:lnSpc>
          <a:spcPct val="95000"/>
        </a:lnSpc>
        <a:spcBef>
          <a:spcPct val="0"/>
        </a:spcBef>
        <a:spcAft>
          <a:spcPts val="725"/>
        </a:spcAft>
        <a:buClr>
          <a:srgbClr val="FFFFFF"/>
        </a:buClr>
        <a:buSzPct val="75000"/>
        <a:buFont typeface="StarSymbol" charset="0"/>
        <a:buChar char="–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285767" indent="-212707" algn="l" defTabSz="457162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FFFFFF"/>
        </a:buClr>
        <a:buSzPct val="45000"/>
        <a:buFont typeface="StarSymbol" charset="0"/>
        <a:buChar char="●"/>
        <a:defRPr sz="2200">
          <a:solidFill>
            <a:srgbClr val="FFFFFF"/>
          </a:solidFill>
          <a:latin typeface="+mn-lt"/>
          <a:ea typeface="+mn-ea"/>
          <a:cs typeface="+mn-cs"/>
        </a:defRPr>
      </a:lvl3pPr>
      <a:lvl4pPr marL="1717531" indent="-206357" algn="l" defTabSz="457162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FFFFFF"/>
        </a:buClr>
        <a:buSzPct val="75000"/>
        <a:buFont typeface="StarSymbol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149294" indent="-207945" algn="l" defTabSz="457162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606456" indent="-207945" algn="l" defTabSz="457162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3063617" indent="-207945" algn="l" defTabSz="457162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520778" indent="-207945" algn="l" defTabSz="457162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977940" indent="-207945" algn="l" defTabSz="457162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6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7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9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1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2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1" y="657224"/>
            <a:ext cx="8244681" cy="1620839"/>
          </a:xfrm>
        </p:spPr>
        <p:txBody>
          <a:bodyPr/>
          <a:lstStyle/>
          <a:p>
            <a:r>
              <a:rPr lang="en-US" dirty="0" smtClean="0"/>
              <a:t>Toward Understanding Congestion in 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2731" y="2867026"/>
            <a:ext cx="7053263" cy="1931988"/>
          </a:xfrm>
        </p:spPr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DC-area Anonymity, Privacy, and Security Seminar</a:t>
            </a:r>
            <a:endParaRPr lang="en-US" i="1" dirty="0" smtClean="0">
              <a:solidFill>
                <a:srgbClr val="FFFF00"/>
              </a:solidFill>
            </a:endParaRPr>
          </a:p>
          <a:p>
            <a:r>
              <a:rPr lang="en-US" i="1" dirty="0" smtClean="0">
                <a:solidFill>
                  <a:srgbClr val="FFFF00"/>
                </a:solidFill>
              </a:rPr>
              <a:t>January 24</a:t>
            </a:r>
            <a:r>
              <a:rPr lang="en-US" i="1" baseline="30000" dirty="0" smtClean="0">
                <a:solidFill>
                  <a:srgbClr val="FFFF00"/>
                </a:solidFill>
              </a:rPr>
              <a:t>th</a:t>
            </a:r>
            <a:r>
              <a:rPr lang="en-US" i="1" dirty="0" smtClean="0">
                <a:solidFill>
                  <a:srgbClr val="FFFF00"/>
                </a:solidFill>
              </a:rPr>
              <a:t>, </a:t>
            </a:r>
            <a:r>
              <a:rPr lang="en-US" i="1" dirty="0" smtClean="0">
                <a:solidFill>
                  <a:srgbClr val="FFFF00"/>
                </a:solidFill>
              </a:rPr>
              <a:t>2014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4" name="Picture 3" descr="NRLEmblem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31" y="4619625"/>
            <a:ext cx="1828800" cy="179527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3361531" y="5037126"/>
            <a:ext cx="6096000" cy="95409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en-US" sz="2800" b="1" dirty="0">
                <a:latin typeface="+mn-lt"/>
              </a:rPr>
              <a:t>Rob </a:t>
            </a:r>
            <a:r>
              <a:rPr lang="en-US" sz="2800" b="1" dirty="0" smtClean="0">
                <a:latin typeface="+mn-lt"/>
              </a:rPr>
              <a:t>Jansen</a:t>
            </a:r>
            <a:endParaRPr lang="en-US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U.S. Naval Research </a:t>
            </a:r>
            <a:r>
              <a:rPr lang="en-US" sz="2800" dirty="0" smtClean="0">
                <a:latin typeface="+mn-lt"/>
              </a:rPr>
              <a:t>Laboratory</a:t>
            </a:r>
            <a:endParaRPr lang="en-US" sz="2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731" y="6753225"/>
            <a:ext cx="9067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*Joint with </a:t>
            </a:r>
            <a:r>
              <a:rPr lang="en-US" dirty="0"/>
              <a:t>John </a:t>
            </a:r>
            <a:r>
              <a:rPr lang="en-US" dirty="0" smtClean="0"/>
              <a:t>Geddes, Chris </a:t>
            </a:r>
            <a:r>
              <a:rPr lang="en-US" dirty="0" err="1" smtClean="0"/>
              <a:t>Wacek</a:t>
            </a:r>
            <a:r>
              <a:rPr lang="en-US" dirty="0" smtClean="0"/>
              <a:t>, Micah </a:t>
            </a:r>
            <a:r>
              <a:rPr lang="en-US" dirty="0" err="1" smtClean="0"/>
              <a:t>Sherr</a:t>
            </a:r>
            <a:r>
              <a:rPr lang="en-US" dirty="0" smtClean="0"/>
              <a:t>, Paul </a:t>
            </a:r>
            <a:r>
              <a:rPr lang="en-US" dirty="0" err="1" smtClean="0"/>
              <a:t>Syverson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2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Overview</a:t>
            </a:r>
          </a:p>
        </p:txBody>
      </p: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31" y="2790825"/>
            <a:ext cx="1973902" cy="2409678"/>
          </a:xfrm>
          <a:prstGeom prst="rect">
            <a:avLst/>
          </a:prstGeom>
        </p:spPr>
      </p:pic>
      <p:pic>
        <p:nvPicPr>
          <p:cNvPr id="14" name="Picture 13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31" y="3552825"/>
            <a:ext cx="1371600" cy="1674406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31" y="5381626"/>
            <a:ext cx="1371600" cy="1674406"/>
          </a:xfrm>
          <a:prstGeom prst="rect">
            <a:avLst/>
          </a:prstGeom>
        </p:spPr>
      </p:pic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1" y="1724026"/>
            <a:ext cx="1371600" cy="1674406"/>
          </a:xfrm>
          <a:prstGeom prst="rect">
            <a:avLst/>
          </a:prstGeom>
        </p:spPr>
      </p:pic>
      <p:pic>
        <p:nvPicPr>
          <p:cNvPr id="17" name="Picture 16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1" y="3552825"/>
            <a:ext cx="1371600" cy="1674406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1075532" y="5605986"/>
            <a:ext cx="990600" cy="1513464"/>
          </a:xfrm>
          <a:prstGeom prst="rect">
            <a:avLst/>
          </a:prstGeom>
        </p:spPr>
      </p:pic>
      <p:cxnSp>
        <p:nvCxnSpPr>
          <p:cNvPr id="4" name="Straight Connector 3"/>
          <p:cNvCxnSpPr>
            <a:stCxn id="16" idx="3"/>
            <a:endCxn id="9" idx="1"/>
          </p:cNvCxnSpPr>
          <p:nvPr/>
        </p:nvCxnSpPr>
        <p:spPr bwMode="auto">
          <a:xfrm>
            <a:off x="2218532" y="2561228"/>
            <a:ext cx="1752600" cy="1434436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17" idx="3"/>
          </p:cNvCxnSpPr>
          <p:nvPr/>
        </p:nvCxnSpPr>
        <p:spPr bwMode="auto">
          <a:xfrm>
            <a:off x="2218532" y="4390028"/>
            <a:ext cx="1752600" cy="997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1989932" y="4933933"/>
            <a:ext cx="1905000" cy="1514492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6104731" y="4391025"/>
            <a:ext cx="1752600" cy="997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 flipV="1">
            <a:off x="6104732" y="4933933"/>
            <a:ext cx="1905000" cy="1514492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ular Callout 21"/>
          <p:cNvSpPr/>
          <p:nvPr/>
        </p:nvSpPr>
        <p:spPr bwMode="auto">
          <a:xfrm>
            <a:off x="3894931" y="5991226"/>
            <a:ext cx="2133600" cy="990600"/>
          </a:xfrm>
          <a:prstGeom prst="wedgeRectCallout">
            <a:avLst>
              <a:gd name="adj1" fmla="val -49092"/>
              <a:gd name="adj2" fmla="val -127204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Onion routing </a:t>
            </a:r>
            <a:r>
              <a:rPr lang="en-US" i="1" dirty="0">
                <a:solidFill>
                  <a:srgbClr val="FFFF00"/>
                </a:solidFill>
              </a:rPr>
              <a:t>connections</a:t>
            </a:r>
          </a:p>
        </p:txBody>
      </p:sp>
    </p:spTree>
    <p:extLst>
      <p:ext uri="{BB962C8B-B14F-4D97-AF65-F5344CB8AC3E}">
        <p14:creationId xmlns:p14="http://schemas.microsoft.com/office/powerpoint/2010/main" val="243276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Overview</a:t>
            </a:r>
          </a:p>
        </p:txBody>
      </p: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31" y="2790825"/>
            <a:ext cx="1973902" cy="2409678"/>
          </a:xfrm>
          <a:prstGeom prst="rect">
            <a:avLst/>
          </a:prstGeom>
        </p:spPr>
      </p:pic>
      <p:pic>
        <p:nvPicPr>
          <p:cNvPr id="14" name="Picture 13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31" y="3552825"/>
            <a:ext cx="1371600" cy="1674406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31" y="5381626"/>
            <a:ext cx="1371600" cy="1674406"/>
          </a:xfrm>
          <a:prstGeom prst="rect">
            <a:avLst/>
          </a:prstGeom>
        </p:spPr>
      </p:pic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1" y="1724026"/>
            <a:ext cx="1371600" cy="1674406"/>
          </a:xfrm>
          <a:prstGeom prst="rect">
            <a:avLst/>
          </a:prstGeom>
        </p:spPr>
      </p:pic>
      <p:pic>
        <p:nvPicPr>
          <p:cNvPr id="17" name="Picture 16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1" y="3552825"/>
            <a:ext cx="1371600" cy="1674406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1075532" y="5605986"/>
            <a:ext cx="990600" cy="1513464"/>
          </a:xfrm>
          <a:prstGeom prst="rect">
            <a:avLst/>
          </a:prstGeom>
        </p:spPr>
      </p:pic>
      <p:cxnSp>
        <p:nvCxnSpPr>
          <p:cNvPr id="4" name="Straight Connector 3"/>
          <p:cNvCxnSpPr>
            <a:stCxn id="16" idx="3"/>
            <a:endCxn id="9" idx="1"/>
          </p:cNvCxnSpPr>
          <p:nvPr/>
        </p:nvCxnSpPr>
        <p:spPr bwMode="auto">
          <a:xfrm>
            <a:off x="2218532" y="2561228"/>
            <a:ext cx="1752600" cy="1434436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17" idx="3"/>
          </p:cNvCxnSpPr>
          <p:nvPr/>
        </p:nvCxnSpPr>
        <p:spPr bwMode="auto">
          <a:xfrm>
            <a:off x="2218532" y="4390028"/>
            <a:ext cx="1752600" cy="997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1989932" y="4933933"/>
            <a:ext cx="1905000" cy="1514492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6104731" y="4391025"/>
            <a:ext cx="1752600" cy="997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 flipV="1">
            <a:off x="6104732" y="4933933"/>
            <a:ext cx="1905000" cy="1514492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ounded Rectangle 2"/>
          <p:cNvSpPr/>
          <p:nvPr/>
        </p:nvSpPr>
        <p:spPr bwMode="auto">
          <a:xfrm>
            <a:off x="5952332" y="48482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TCP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6028531" y="41624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TCP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3209132" y="48482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TCP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3209132" y="34766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TCP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3132932" y="41624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TCP</a:t>
            </a:r>
          </a:p>
        </p:txBody>
      </p:sp>
      <p:sp>
        <p:nvSpPr>
          <p:cNvPr id="34" name="Rectangular Callout 33"/>
          <p:cNvSpPr/>
          <p:nvPr/>
        </p:nvSpPr>
        <p:spPr bwMode="auto">
          <a:xfrm>
            <a:off x="3894931" y="5991226"/>
            <a:ext cx="2133600" cy="990600"/>
          </a:xfrm>
          <a:prstGeom prst="wedgeRectCallout">
            <a:avLst>
              <a:gd name="adj1" fmla="val -40274"/>
              <a:gd name="adj2" fmla="val -10662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TCP </a:t>
            </a:r>
            <a:r>
              <a:rPr lang="en-US" i="1" dirty="0">
                <a:solidFill>
                  <a:srgbClr val="FFFF00"/>
                </a:solidFill>
              </a:rPr>
              <a:t>Transport</a:t>
            </a:r>
          </a:p>
        </p:txBody>
      </p:sp>
    </p:spTree>
    <p:extLst>
      <p:ext uri="{BB962C8B-B14F-4D97-AF65-F5344CB8AC3E}">
        <p14:creationId xmlns:p14="http://schemas.microsoft.com/office/powerpoint/2010/main" val="2637611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>
          <a:xfrm flipH="1">
            <a:off x="6333332" y="2768942"/>
            <a:ext cx="1676400" cy="1317283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333331" y="1800225"/>
            <a:ext cx="1143000" cy="1774484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694531" y="6067425"/>
            <a:ext cx="762000" cy="533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42131" y="6600826"/>
            <a:ext cx="838200" cy="3810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Overview</a:t>
            </a:r>
          </a:p>
        </p:txBody>
      </p: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31" y="2790825"/>
            <a:ext cx="1973902" cy="2409678"/>
          </a:xfrm>
          <a:prstGeom prst="rect">
            <a:avLst/>
          </a:prstGeom>
        </p:spPr>
      </p:pic>
      <p:pic>
        <p:nvPicPr>
          <p:cNvPr id="14" name="Picture 13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31" y="3552825"/>
            <a:ext cx="1371600" cy="1674406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31" y="5381626"/>
            <a:ext cx="1371600" cy="1674406"/>
          </a:xfrm>
          <a:prstGeom prst="rect">
            <a:avLst/>
          </a:prstGeom>
        </p:spPr>
      </p:pic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1" y="1724026"/>
            <a:ext cx="1371600" cy="1674406"/>
          </a:xfrm>
          <a:prstGeom prst="rect">
            <a:avLst/>
          </a:prstGeom>
        </p:spPr>
      </p:pic>
      <p:pic>
        <p:nvPicPr>
          <p:cNvPr id="17" name="Picture 16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1" y="3552825"/>
            <a:ext cx="1371600" cy="1674406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1075532" y="5605986"/>
            <a:ext cx="990600" cy="1513464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5"/>
          <a:stretch>
            <a:fillRect/>
          </a:stretch>
        </p:blipFill>
        <p:spPr>
          <a:xfrm>
            <a:off x="7857331" y="1800227"/>
            <a:ext cx="1600200" cy="1327830"/>
          </a:xfrm>
          <a:prstGeom prst="rect">
            <a:avLst/>
          </a:prstGeom>
        </p:spPr>
      </p:pic>
      <p:cxnSp>
        <p:nvCxnSpPr>
          <p:cNvPr id="4" name="Straight Connector 3"/>
          <p:cNvCxnSpPr>
            <a:stCxn id="16" idx="3"/>
            <a:endCxn id="9" idx="1"/>
          </p:cNvCxnSpPr>
          <p:nvPr/>
        </p:nvCxnSpPr>
        <p:spPr bwMode="auto">
          <a:xfrm>
            <a:off x="2218532" y="2561228"/>
            <a:ext cx="1752600" cy="1434436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17" idx="3"/>
          </p:cNvCxnSpPr>
          <p:nvPr/>
        </p:nvCxnSpPr>
        <p:spPr bwMode="auto">
          <a:xfrm>
            <a:off x="2218532" y="4390028"/>
            <a:ext cx="1752600" cy="997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1989932" y="4933933"/>
            <a:ext cx="1905000" cy="1514492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6104731" y="4391025"/>
            <a:ext cx="1752600" cy="997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 flipV="1">
            <a:off x="6104732" y="4933933"/>
            <a:ext cx="1905000" cy="1514492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ounded Rectangle 2"/>
          <p:cNvSpPr/>
          <p:nvPr/>
        </p:nvSpPr>
        <p:spPr bwMode="auto">
          <a:xfrm>
            <a:off x="5952332" y="48482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TCP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5799931" y="32480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TCP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6028531" y="41624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TCP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3209132" y="48482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TCP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3209132" y="34766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TCP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3132932" y="41624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TCP</a:t>
            </a:r>
          </a:p>
        </p:txBody>
      </p:sp>
      <p:pic>
        <p:nvPicPr>
          <p:cNvPr id="24" name="Picture 23" descr="bittorre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83" y="6448426"/>
            <a:ext cx="835649" cy="835649"/>
          </a:xfrm>
          <a:prstGeom prst="rect">
            <a:avLst/>
          </a:prstGeom>
        </p:spPr>
      </p:pic>
      <p:pic>
        <p:nvPicPr>
          <p:cNvPr id="25" name="Picture 24" descr="firefox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31" y="5682984"/>
            <a:ext cx="757914" cy="733392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 bwMode="auto">
          <a:xfrm>
            <a:off x="6180932" y="35528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TCP</a:t>
            </a:r>
          </a:p>
        </p:txBody>
      </p:sp>
      <p:sp>
        <p:nvSpPr>
          <p:cNvPr id="43" name="Rectangular Callout 42"/>
          <p:cNvSpPr/>
          <p:nvPr/>
        </p:nvSpPr>
        <p:spPr bwMode="auto">
          <a:xfrm>
            <a:off x="3590131" y="5915025"/>
            <a:ext cx="2514600" cy="1295400"/>
          </a:xfrm>
          <a:prstGeom prst="wedgeRectCallout">
            <a:avLst>
              <a:gd name="adj1" fmla="val -123315"/>
              <a:gd name="adj2" fmla="val 34233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Multiplexed </a:t>
            </a:r>
            <a:r>
              <a:rPr lang="en-US" i="1" dirty="0">
                <a:solidFill>
                  <a:srgbClr val="FFFF00"/>
                </a:solidFill>
              </a:rPr>
              <a:t>Circuits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FFFF00"/>
                </a:solidFill>
              </a:rPr>
              <a:t>Streams</a:t>
            </a:r>
          </a:p>
        </p:txBody>
      </p:sp>
      <p:pic>
        <p:nvPicPr>
          <p:cNvPr id="44" name="Picture 43"/>
          <p:cNvPicPr/>
          <p:nvPr/>
        </p:nvPicPr>
        <p:blipFill>
          <a:blip r:embed="rId5"/>
          <a:stretch>
            <a:fillRect/>
          </a:stretch>
        </p:blipFill>
        <p:spPr>
          <a:xfrm>
            <a:off x="7171531" y="733426"/>
            <a:ext cx="1600200" cy="132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0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675731" y="2105026"/>
            <a:ext cx="4572000" cy="4724400"/>
          </a:xfrm>
          <a:prstGeom prst="roundRect">
            <a:avLst/>
          </a:prstGeom>
          <a:solidFill>
            <a:schemeClr val="bg1">
              <a:lumMod val="8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694531" y="6067425"/>
            <a:ext cx="762000" cy="533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42131" y="6600826"/>
            <a:ext cx="838200" cy="3810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Overview</a:t>
            </a:r>
          </a:p>
        </p:txBody>
      </p: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31" y="2790825"/>
            <a:ext cx="1973902" cy="2409678"/>
          </a:xfrm>
          <a:prstGeom prst="rect">
            <a:avLst/>
          </a:prstGeom>
        </p:spPr>
      </p:pic>
      <p:pic>
        <p:nvPicPr>
          <p:cNvPr id="14" name="Picture 13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31" y="3552825"/>
            <a:ext cx="1371600" cy="1674406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31" y="5381626"/>
            <a:ext cx="1371600" cy="1674406"/>
          </a:xfrm>
          <a:prstGeom prst="rect">
            <a:avLst/>
          </a:prstGeom>
        </p:spPr>
      </p:pic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1" y="1724026"/>
            <a:ext cx="1371600" cy="1674406"/>
          </a:xfrm>
          <a:prstGeom prst="rect">
            <a:avLst/>
          </a:prstGeom>
        </p:spPr>
      </p:pic>
      <p:pic>
        <p:nvPicPr>
          <p:cNvPr id="17" name="Picture 16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1" y="3552825"/>
            <a:ext cx="1371600" cy="1674406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1075532" y="5605986"/>
            <a:ext cx="990600" cy="1513464"/>
          </a:xfrm>
          <a:prstGeom prst="rect">
            <a:avLst/>
          </a:prstGeom>
        </p:spPr>
      </p:pic>
      <p:cxnSp>
        <p:nvCxnSpPr>
          <p:cNvPr id="4" name="Straight Connector 3"/>
          <p:cNvCxnSpPr>
            <a:stCxn id="16" idx="3"/>
            <a:endCxn id="9" idx="1"/>
          </p:cNvCxnSpPr>
          <p:nvPr/>
        </p:nvCxnSpPr>
        <p:spPr bwMode="auto">
          <a:xfrm>
            <a:off x="2218532" y="2561228"/>
            <a:ext cx="1752600" cy="1434436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17" idx="3"/>
          </p:cNvCxnSpPr>
          <p:nvPr/>
        </p:nvCxnSpPr>
        <p:spPr bwMode="auto">
          <a:xfrm>
            <a:off x="2218532" y="4390028"/>
            <a:ext cx="1752600" cy="997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1989932" y="4933933"/>
            <a:ext cx="1905000" cy="1514492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6104731" y="4391025"/>
            <a:ext cx="1752600" cy="997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 flipV="1">
            <a:off x="6104732" y="4933933"/>
            <a:ext cx="1905000" cy="1514492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ounded Rectangle 2"/>
          <p:cNvSpPr/>
          <p:nvPr/>
        </p:nvSpPr>
        <p:spPr bwMode="auto">
          <a:xfrm>
            <a:off x="5952332" y="48482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TCP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6028531" y="41624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TCP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3209132" y="48482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TCP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3209132" y="34766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TCP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3132932" y="41624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TCP</a:t>
            </a:r>
          </a:p>
        </p:txBody>
      </p:sp>
      <p:pic>
        <p:nvPicPr>
          <p:cNvPr id="24" name="Picture 23" descr="bittorre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" y="6448426"/>
            <a:ext cx="835649" cy="835649"/>
          </a:xfrm>
          <a:prstGeom prst="rect">
            <a:avLst/>
          </a:prstGeom>
        </p:spPr>
      </p:pic>
      <p:pic>
        <p:nvPicPr>
          <p:cNvPr id="25" name="Picture 24" descr="firefox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31" y="5682984"/>
            <a:ext cx="757914" cy="73339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alphaModFix amt="71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63" b="96050" l="2599" r="970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4532" y="5153025"/>
            <a:ext cx="2038684" cy="2038684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 flipH="1">
            <a:off x="6333332" y="2768942"/>
            <a:ext cx="1676400" cy="1317283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333331" y="1800225"/>
            <a:ext cx="1143000" cy="1774484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/>
          <p:nvPr/>
        </p:nvPicPr>
        <p:blipFill>
          <a:blip r:embed="rId9"/>
          <a:stretch>
            <a:fillRect/>
          </a:stretch>
        </p:blipFill>
        <p:spPr>
          <a:xfrm>
            <a:off x="7857331" y="1800227"/>
            <a:ext cx="1600200" cy="1327830"/>
          </a:xfrm>
          <a:prstGeom prst="rect">
            <a:avLst/>
          </a:prstGeom>
        </p:spPr>
      </p:pic>
      <p:pic>
        <p:nvPicPr>
          <p:cNvPr id="47" name="Picture 46"/>
          <p:cNvPicPr/>
          <p:nvPr/>
        </p:nvPicPr>
        <p:blipFill>
          <a:blip r:embed="rId9"/>
          <a:stretch>
            <a:fillRect/>
          </a:stretch>
        </p:blipFill>
        <p:spPr>
          <a:xfrm>
            <a:off x="7171531" y="733426"/>
            <a:ext cx="1600200" cy="132783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 bwMode="auto">
          <a:xfrm>
            <a:off x="5799931" y="32480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TCP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6180932" y="3552825"/>
            <a:ext cx="8382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TCP</a:t>
            </a:r>
          </a:p>
        </p:txBody>
      </p:sp>
    </p:spTree>
    <p:extLst>
      <p:ext uri="{BB962C8B-B14F-4D97-AF65-F5344CB8AC3E}">
        <p14:creationId xmlns:p14="http://schemas.microsoft.com/office/powerpoint/2010/main" val="368657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6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</a:t>
            </a:r>
            <a:r>
              <a:rPr lang="en-US" dirty="0" smtClean="0"/>
              <a:t>Internals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2157" y="1724025"/>
            <a:ext cx="19050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cxnSp>
        <p:nvCxnSpPr>
          <p:cNvPr id="91" name="Straight Arrow Connector 90"/>
          <p:cNvCxnSpPr/>
          <p:nvPr/>
        </p:nvCxnSpPr>
        <p:spPr bwMode="auto">
          <a:xfrm flipV="1">
            <a:off x="389732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Rectangular Callout 58"/>
          <p:cNvSpPr/>
          <p:nvPr/>
        </p:nvSpPr>
        <p:spPr bwMode="auto">
          <a:xfrm>
            <a:off x="694531" y="6143625"/>
            <a:ext cx="2133600" cy="990600"/>
          </a:xfrm>
          <a:prstGeom prst="wedgeRectCallout">
            <a:avLst>
              <a:gd name="adj1" fmla="val -32926"/>
              <a:gd name="adj2" fmla="val -168354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Network Input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3304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6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Internals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157" y="1724025"/>
            <a:ext cx="19050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6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6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2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Rectangular Callout 58"/>
          <p:cNvSpPr/>
          <p:nvPr/>
        </p:nvSpPr>
        <p:spPr bwMode="auto">
          <a:xfrm>
            <a:off x="1075532" y="6143625"/>
            <a:ext cx="2133600" cy="990600"/>
          </a:xfrm>
          <a:prstGeom prst="wedgeRectCallout">
            <a:avLst>
              <a:gd name="adj1" fmla="val -22638"/>
              <a:gd name="adj2" fmla="val -97132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Split data into socket buffers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42634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6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Internals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157" y="1724025"/>
            <a:ext cx="19050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6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6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58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3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2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Rectangular Callout 58"/>
          <p:cNvSpPr/>
          <p:nvPr/>
        </p:nvSpPr>
        <p:spPr bwMode="auto">
          <a:xfrm>
            <a:off x="2370932" y="6143625"/>
            <a:ext cx="2133600" cy="990600"/>
          </a:xfrm>
          <a:prstGeom prst="wedgeRectCallout">
            <a:avLst>
              <a:gd name="adj1" fmla="val -27047"/>
              <a:gd name="adj2" fmla="val -8763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Read data from sockets into Tor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1792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6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Internals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157" y="1724025"/>
            <a:ext cx="19050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6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0" name="Decision 29"/>
          <p:cNvSpPr/>
          <p:nvPr/>
        </p:nvSpPr>
        <p:spPr bwMode="auto">
          <a:xfrm>
            <a:off x="3666332" y="3248025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6" name="Decision 45"/>
          <p:cNvSpPr/>
          <p:nvPr/>
        </p:nvSpPr>
        <p:spPr bwMode="auto">
          <a:xfrm>
            <a:off x="3656306" y="4924426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6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58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3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2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Rectangular Callout 58"/>
          <p:cNvSpPr/>
          <p:nvPr/>
        </p:nvSpPr>
        <p:spPr bwMode="auto">
          <a:xfrm>
            <a:off x="3361532" y="6143625"/>
            <a:ext cx="2438400" cy="990600"/>
          </a:xfrm>
          <a:prstGeom prst="wedgeRectCallout">
            <a:avLst>
              <a:gd name="adj1" fmla="val -27047"/>
              <a:gd name="adj2" fmla="val -8763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Process data (encrypt/decrypt)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0982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6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Internals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157" y="1724025"/>
            <a:ext cx="19050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" name="Or 4"/>
          <p:cNvSpPr/>
          <p:nvPr/>
        </p:nvSpPr>
        <p:spPr bwMode="auto">
          <a:xfrm>
            <a:off x="4123532" y="3248025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6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0" name="Decision 29"/>
          <p:cNvSpPr/>
          <p:nvPr/>
        </p:nvSpPr>
        <p:spPr bwMode="auto">
          <a:xfrm>
            <a:off x="3666332" y="3248025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5" name="Or 44"/>
          <p:cNvSpPr/>
          <p:nvPr/>
        </p:nvSpPr>
        <p:spPr bwMode="auto">
          <a:xfrm>
            <a:off x="4113507" y="4924426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6" name="Decision 45"/>
          <p:cNvSpPr/>
          <p:nvPr/>
        </p:nvSpPr>
        <p:spPr bwMode="auto">
          <a:xfrm>
            <a:off x="3656306" y="4924426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6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58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3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2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5" idx="6"/>
            <a:endCxn id="17" idx="1"/>
          </p:cNvCxnSpPr>
          <p:nvPr/>
        </p:nvCxnSpPr>
        <p:spPr bwMode="auto">
          <a:xfrm>
            <a:off x="4504531" y="3438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5" idx="7"/>
            <a:endCxn id="49" idx="1"/>
          </p:cNvCxnSpPr>
          <p:nvPr/>
        </p:nvCxnSpPr>
        <p:spPr bwMode="auto">
          <a:xfrm flipV="1">
            <a:off x="4448735" y="2905125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5" idx="5"/>
            <a:endCxn id="40" idx="1"/>
          </p:cNvCxnSpPr>
          <p:nvPr/>
        </p:nvCxnSpPr>
        <p:spPr bwMode="auto">
          <a:xfrm>
            <a:off x="4448736" y="3573230"/>
            <a:ext cx="50297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45" idx="7"/>
            <a:endCxn id="16" idx="1"/>
          </p:cNvCxnSpPr>
          <p:nvPr/>
        </p:nvCxnSpPr>
        <p:spPr bwMode="auto">
          <a:xfrm flipV="1">
            <a:off x="4438711" y="3438526"/>
            <a:ext cx="52302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45" idx="6"/>
            <a:endCxn id="39" idx="1"/>
          </p:cNvCxnSpPr>
          <p:nvPr/>
        </p:nvCxnSpPr>
        <p:spPr bwMode="auto">
          <a:xfrm flipV="1">
            <a:off x="4494506" y="4581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45" idx="5"/>
            <a:endCxn id="41" idx="1"/>
          </p:cNvCxnSpPr>
          <p:nvPr/>
        </p:nvCxnSpPr>
        <p:spPr bwMode="auto">
          <a:xfrm>
            <a:off x="4438710" y="5249629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Rectangular Callout 58"/>
          <p:cNvSpPr/>
          <p:nvPr/>
        </p:nvSpPr>
        <p:spPr bwMode="auto">
          <a:xfrm>
            <a:off x="4275932" y="6143625"/>
            <a:ext cx="2133600" cy="990600"/>
          </a:xfrm>
          <a:prstGeom prst="wedgeRectCallout">
            <a:avLst>
              <a:gd name="adj1" fmla="val -27047"/>
              <a:gd name="adj2" fmla="val -8763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 smtClean="0"/>
              <a:t>Split cells </a:t>
            </a:r>
            <a:r>
              <a:rPr lang="en-US" dirty="0"/>
              <a:t>into circuit queues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3772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6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Internals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157" y="1724025"/>
            <a:ext cx="19050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" name="Or 4"/>
          <p:cNvSpPr/>
          <p:nvPr/>
        </p:nvSpPr>
        <p:spPr bwMode="auto">
          <a:xfrm>
            <a:off x="4123532" y="3248025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6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0" name="Decision 29"/>
          <p:cNvSpPr/>
          <p:nvPr/>
        </p:nvSpPr>
        <p:spPr bwMode="auto">
          <a:xfrm>
            <a:off x="3666332" y="3248025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5" name="Or 44"/>
          <p:cNvSpPr/>
          <p:nvPr/>
        </p:nvSpPr>
        <p:spPr bwMode="auto">
          <a:xfrm>
            <a:off x="4113507" y="4924426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6" name="Decision 45"/>
          <p:cNvSpPr/>
          <p:nvPr/>
        </p:nvSpPr>
        <p:spPr bwMode="auto">
          <a:xfrm>
            <a:off x="3656306" y="4924426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6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58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3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2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5" idx="6"/>
            <a:endCxn id="17" idx="1"/>
          </p:cNvCxnSpPr>
          <p:nvPr/>
        </p:nvCxnSpPr>
        <p:spPr bwMode="auto">
          <a:xfrm>
            <a:off x="4504531" y="3438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5" idx="7"/>
            <a:endCxn id="49" idx="1"/>
          </p:cNvCxnSpPr>
          <p:nvPr/>
        </p:nvCxnSpPr>
        <p:spPr bwMode="auto">
          <a:xfrm flipV="1">
            <a:off x="4448735" y="2905125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5" idx="5"/>
            <a:endCxn id="40" idx="1"/>
          </p:cNvCxnSpPr>
          <p:nvPr/>
        </p:nvCxnSpPr>
        <p:spPr bwMode="auto">
          <a:xfrm>
            <a:off x="4448736" y="3573230"/>
            <a:ext cx="50297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45" idx="7"/>
            <a:endCxn id="16" idx="1"/>
          </p:cNvCxnSpPr>
          <p:nvPr/>
        </p:nvCxnSpPr>
        <p:spPr bwMode="auto">
          <a:xfrm flipV="1">
            <a:off x="4438711" y="3438526"/>
            <a:ext cx="52302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45" idx="6"/>
            <a:endCxn id="39" idx="1"/>
          </p:cNvCxnSpPr>
          <p:nvPr/>
        </p:nvCxnSpPr>
        <p:spPr bwMode="auto">
          <a:xfrm flipV="1">
            <a:off x="4494506" y="4581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45" idx="5"/>
            <a:endCxn id="41" idx="1"/>
          </p:cNvCxnSpPr>
          <p:nvPr/>
        </p:nvCxnSpPr>
        <p:spPr bwMode="auto">
          <a:xfrm>
            <a:off x="4438710" y="5249629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Rectangle 58"/>
          <p:cNvSpPr/>
          <p:nvPr/>
        </p:nvSpPr>
        <p:spPr bwMode="auto">
          <a:xfrm>
            <a:off x="4809331" y="2638425"/>
            <a:ext cx="2362200" cy="1600200"/>
          </a:xfrm>
          <a:prstGeom prst="rect">
            <a:avLst/>
          </a:prstGeom>
          <a:noFill/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60" name="Rectangle 59"/>
          <p:cNvSpPr/>
          <p:nvPr/>
        </p:nvSpPr>
        <p:spPr bwMode="auto">
          <a:xfrm>
            <a:off x="4809331" y="4314826"/>
            <a:ext cx="2362200" cy="1600200"/>
          </a:xfrm>
          <a:prstGeom prst="rect">
            <a:avLst/>
          </a:prstGeom>
          <a:noFill/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62" name="Rectangular Callout 61"/>
          <p:cNvSpPr/>
          <p:nvPr/>
        </p:nvSpPr>
        <p:spPr bwMode="auto">
          <a:xfrm>
            <a:off x="5799931" y="6143625"/>
            <a:ext cx="2133600" cy="1219200"/>
          </a:xfrm>
          <a:prstGeom prst="wedgeRectCallout">
            <a:avLst>
              <a:gd name="adj1" fmla="val -18964"/>
              <a:gd name="adj2" fmla="val -6795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Circuits linked to outgoing connection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1579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for </a:t>
            </a:r>
            <a:r>
              <a:rPr lang="en-US" strike="sngStrike" dirty="0" smtClean="0"/>
              <a:t>Awesomeness</a:t>
            </a:r>
            <a:r>
              <a:rPr lang="en-US" dirty="0" smtClean="0"/>
              <a:t> Anonymity</a:t>
            </a:r>
            <a:endParaRPr lang="en-US" dirty="0"/>
          </a:p>
        </p:txBody>
      </p:sp>
      <p:pic>
        <p:nvPicPr>
          <p:cNvPr id="12" name="Content Placeholder 11" descr="tor_network_overview_blac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949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6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Internals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157" y="1724025"/>
            <a:ext cx="19050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2480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" name="Or 4"/>
          <p:cNvSpPr/>
          <p:nvPr/>
        </p:nvSpPr>
        <p:spPr bwMode="auto">
          <a:xfrm>
            <a:off x="4123532" y="3248025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6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0" name="Decision 29"/>
          <p:cNvSpPr/>
          <p:nvPr/>
        </p:nvSpPr>
        <p:spPr bwMode="auto">
          <a:xfrm>
            <a:off x="3666332" y="3248025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49244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5" name="Or 44"/>
          <p:cNvSpPr/>
          <p:nvPr/>
        </p:nvSpPr>
        <p:spPr bwMode="auto">
          <a:xfrm>
            <a:off x="4113507" y="4924426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6" name="Decision 45"/>
          <p:cNvSpPr/>
          <p:nvPr/>
        </p:nvSpPr>
        <p:spPr bwMode="auto">
          <a:xfrm>
            <a:off x="3656306" y="4924426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1718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48482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6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58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3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2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7" y="5249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08" y="5114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7" y="4581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2" y="3573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2" y="3438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2" y="2905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5" idx="6"/>
            <a:endCxn id="17" idx="1"/>
          </p:cNvCxnSpPr>
          <p:nvPr/>
        </p:nvCxnSpPr>
        <p:spPr bwMode="auto">
          <a:xfrm>
            <a:off x="4504531" y="3438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5" idx="7"/>
            <a:endCxn id="49" idx="1"/>
          </p:cNvCxnSpPr>
          <p:nvPr/>
        </p:nvCxnSpPr>
        <p:spPr bwMode="auto">
          <a:xfrm flipV="1">
            <a:off x="4448735" y="2905125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5" idx="5"/>
            <a:endCxn id="40" idx="1"/>
          </p:cNvCxnSpPr>
          <p:nvPr/>
        </p:nvCxnSpPr>
        <p:spPr bwMode="auto">
          <a:xfrm>
            <a:off x="4448736" y="3573230"/>
            <a:ext cx="50297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45" idx="7"/>
            <a:endCxn id="16" idx="1"/>
          </p:cNvCxnSpPr>
          <p:nvPr/>
        </p:nvCxnSpPr>
        <p:spPr bwMode="auto">
          <a:xfrm flipV="1">
            <a:off x="4438711" y="3438526"/>
            <a:ext cx="52302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45" idx="6"/>
            <a:endCxn id="39" idx="1"/>
          </p:cNvCxnSpPr>
          <p:nvPr/>
        </p:nvCxnSpPr>
        <p:spPr bwMode="auto">
          <a:xfrm flipV="1">
            <a:off x="4494506" y="4581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45" idx="5"/>
            <a:endCxn id="41" idx="1"/>
          </p:cNvCxnSpPr>
          <p:nvPr/>
        </p:nvCxnSpPr>
        <p:spPr bwMode="auto">
          <a:xfrm>
            <a:off x="4438710" y="5249629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ular Callout 60"/>
          <p:cNvSpPr/>
          <p:nvPr/>
        </p:nvSpPr>
        <p:spPr bwMode="auto">
          <a:xfrm>
            <a:off x="5342731" y="6219825"/>
            <a:ext cx="2514600" cy="914400"/>
          </a:xfrm>
          <a:prstGeom prst="wedgeRectCallout">
            <a:avLst>
              <a:gd name="adj1" fmla="val -25040"/>
              <a:gd name="adj2" fmla="val -6706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 smtClean="0"/>
              <a:t>Schedule </a:t>
            </a:r>
            <a:r>
              <a:rPr lang="en-US" dirty="0" smtClean="0"/>
              <a:t>cells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2435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6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Internals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157" y="1724025"/>
            <a:ext cx="19050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2480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" name="Or 4"/>
          <p:cNvSpPr/>
          <p:nvPr/>
        </p:nvSpPr>
        <p:spPr bwMode="auto">
          <a:xfrm>
            <a:off x="4123532" y="3248025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6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0" name="Decision 29"/>
          <p:cNvSpPr/>
          <p:nvPr/>
        </p:nvSpPr>
        <p:spPr bwMode="auto">
          <a:xfrm>
            <a:off x="3666332" y="3248025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49244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5" name="Or 44"/>
          <p:cNvSpPr/>
          <p:nvPr/>
        </p:nvSpPr>
        <p:spPr bwMode="auto">
          <a:xfrm>
            <a:off x="4113507" y="4924426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6" name="Decision 45"/>
          <p:cNvSpPr/>
          <p:nvPr/>
        </p:nvSpPr>
        <p:spPr bwMode="auto">
          <a:xfrm>
            <a:off x="3656306" y="4924426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1718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48482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6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58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3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438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114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2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7" y="5249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08" y="5114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7" y="4581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2" y="3573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2" y="3438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2" y="2905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5" idx="6"/>
            <a:endCxn id="17" idx="1"/>
          </p:cNvCxnSpPr>
          <p:nvPr/>
        </p:nvCxnSpPr>
        <p:spPr bwMode="auto">
          <a:xfrm>
            <a:off x="4504531" y="3438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5" idx="7"/>
            <a:endCxn id="49" idx="1"/>
          </p:cNvCxnSpPr>
          <p:nvPr/>
        </p:nvCxnSpPr>
        <p:spPr bwMode="auto">
          <a:xfrm flipV="1">
            <a:off x="4448735" y="2905125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5" idx="5"/>
            <a:endCxn id="40" idx="1"/>
          </p:cNvCxnSpPr>
          <p:nvPr/>
        </p:nvCxnSpPr>
        <p:spPr bwMode="auto">
          <a:xfrm>
            <a:off x="4448736" y="3573230"/>
            <a:ext cx="50297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45" idx="7"/>
            <a:endCxn id="16" idx="1"/>
          </p:cNvCxnSpPr>
          <p:nvPr/>
        </p:nvCxnSpPr>
        <p:spPr bwMode="auto">
          <a:xfrm flipV="1">
            <a:off x="4438711" y="3438526"/>
            <a:ext cx="52302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45" idx="6"/>
            <a:endCxn id="39" idx="1"/>
          </p:cNvCxnSpPr>
          <p:nvPr/>
        </p:nvCxnSpPr>
        <p:spPr bwMode="auto">
          <a:xfrm flipV="1">
            <a:off x="4494506" y="4581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45" idx="5"/>
            <a:endCxn id="41" idx="1"/>
          </p:cNvCxnSpPr>
          <p:nvPr/>
        </p:nvCxnSpPr>
        <p:spPr bwMode="auto">
          <a:xfrm>
            <a:off x="4438710" y="5249629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ular Callout 60"/>
          <p:cNvSpPr/>
          <p:nvPr/>
        </p:nvSpPr>
        <p:spPr bwMode="auto">
          <a:xfrm>
            <a:off x="6028531" y="6143625"/>
            <a:ext cx="3124200" cy="1219200"/>
          </a:xfrm>
          <a:prstGeom prst="wedgeRectCallout">
            <a:avLst>
              <a:gd name="adj1" fmla="val -25040"/>
              <a:gd name="adj2" fmla="val -6706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 smtClean="0"/>
              <a:t>Write data </a:t>
            </a:r>
            <a:r>
              <a:rPr lang="en-US" dirty="0"/>
              <a:t>from Tor into sockets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1335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6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Internals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157" y="1724025"/>
            <a:ext cx="19050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2480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" name="Or 4"/>
          <p:cNvSpPr/>
          <p:nvPr/>
        </p:nvSpPr>
        <p:spPr bwMode="auto">
          <a:xfrm>
            <a:off x="4123532" y="3248025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6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086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0" name="Decision 29"/>
          <p:cNvSpPr/>
          <p:nvPr/>
        </p:nvSpPr>
        <p:spPr bwMode="auto">
          <a:xfrm>
            <a:off x="3666332" y="3248025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49244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5" name="Or 44"/>
          <p:cNvSpPr/>
          <p:nvPr/>
        </p:nvSpPr>
        <p:spPr bwMode="auto">
          <a:xfrm>
            <a:off x="4113507" y="4924426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6" name="Decision 45"/>
          <p:cNvSpPr/>
          <p:nvPr/>
        </p:nvSpPr>
        <p:spPr bwMode="auto">
          <a:xfrm>
            <a:off x="3656306" y="4924426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1718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48482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6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58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3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438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114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411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7" y="3438526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2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7" y="5249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08" y="5114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7" y="4581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2" y="3573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2" y="3438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2" y="2905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5" idx="6"/>
            <a:endCxn id="17" idx="1"/>
          </p:cNvCxnSpPr>
          <p:nvPr/>
        </p:nvCxnSpPr>
        <p:spPr bwMode="auto">
          <a:xfrm>
            <a:off x="4504531" y="3438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5" idx="7"/>
            <a:endCxn id="49" idx="1"/>
          </p:cNvCxnSpPr>
          <p:nvPr/>
        </p:nvCxnSpPr>
        <p:spPr bwMode="auto">
          <a:xfrm flipV="1">
            <a:off x="4448735" y="2905125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5" idx="5"/>
            <a:endCxn id="40" idx="1"/>
          </p:cNvCxnSpPr>
          <p:nvPr/>
        </p:nvCxnSpPr>
        <p:spPr bwMode="auto">
          <a:xfrm>
            <a:off x="4448736" y="3573230"/>
            <a:ext cx="50297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45" idx="7"/>
            <a:endCxn id="16" idx="1"/>
          </p:cNvCxnSpPr>
          <p:nvPr/>
        </p:nvCxnSpPr>
        <p:spPr bwMode="auto">
          <a:xfrm flipV="1">
            <a:off x="4438711" y="3438526"/>
            <a:ext cx="52302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45" idx="6"/>
            <a:endCxn id="39" idx="1"/>
          </p:cNvCxnSpPr>
          <p:nvPr/>
        </p:nvCxnSpPr>
        <p:spPr bwMode="auto">
          <a:xfrm flipV="1">
            <a:off x="4494506" y="4581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45" idx="5"/>
            <a:endCxn id="41" idx="1"/>
          </p:cNvCxnSpPr>
          <p:nvPr/>
        </p:nvCxnSpPr>
        <p:spPr bwMode="auto">
          <a:xfrm>
            <a:off x="4438710" y="5249629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ular Callout 60"/>
          <p:cNvSpPr/>
          <p:nvPr/>
        </p:nvSpPr>
        <p:spPr bwMode="auto">
          <a:xfrm>
            <a:off x="7857331" y="6143625"/>
            <a:ext cx="2133600" cy="990600"/>
          </a:xfrm>
          <a:prstGeom prst="wedgeRectCallout">
            <a:avLst>
              <a:gd name="adj1" fmla="val 5287"/>
              <a:gd name="adj2" fmla="val -12245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Schedule data for sending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5721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6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Internals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157" y="1724025"/>
            <a:ext cx="19050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2480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" name="Or 4"/>
          <p:cNvSpPr/>
          <p:nvPr/>
        </p:nvSpPr>
        <p:spPr bwMode="auto">
          <a:xfrm>
            <a:off x="4123532" y="3248025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6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086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0" name="Decision 29"/>
          <p:cNvSpPr/>
          <p:nvPr/>
        </p:nvSpPr>
        <p:spPr bwMode="auto">
          <a:xfrm>
            <a:off x="3666332" y="3248025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49244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5" name="Or 44"/>
          <p:cNvSpPr/>
          <p:nvPr/>
        </p:nvSpPr>
        <p:spPr bwMode="auto">
          <a:xfrm>
            <a:off x="4113507" y="4924426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6" name="Decision 45"/>
          <p:cNvSpPr/>
          <p:nvPr/>
        </p:nvSpPr>
        <p:spPr bwMode="auto">
          <a:xfrm>
            <a:off x="3656306" y="4924426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1718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48482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6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58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3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438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114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411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7" y="3438526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2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7" y="5249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08" y="5114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7" y="4581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2" y="3573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2" y="3438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2" y="2905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5" idx="6"/>
            <a:endCxn id="17" idx="1"/>
          </p:cNvCxnSpPr>
          <p:nvPr/>
        </p:nvCxnSpPr>
        <p:spPr bwMode="auto">
          <a:xfrm>
            <a:off x="4504531" y="3438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5" idx="7"/>
            <a:endCxn id="49" idx="1"/>
          </p:cNvCxnSpPr>
          <p:nvPr/>
        </p:nvCxnSpPr>
        <p:spPr bwMode="auto">
          <a:xfrm flipV="1">
            <a:off x="4448735" y="2905125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5" idx="5"/>
            <a:endCxn id="40" idx="1"/>
          </p:cNvCxnSpPr>
          <p:nvPr/>
        </p:nvCxnSpPr>
        <p:spPr bwMode="auto">
          <a:xfrm>
            <a:off x="4448736" y="3573230"/>
            <a:ext cx="50297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45" idx="7"/>
            <a:endCxn id="16" idx="1"/>
          </p:cNvCxnSpPr>
          <p:nvPr/>
        </p:nvCxnSpPr>
        <p:spPr bwMode="auto">
          <a:xfrm flipV="1">
            <a:off x="4438711" y="3438526"/>
            <a:ext cx="52302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45" idx="6"/>
            <a:endCxn id="39" idx="1"/>
          </p:cNvCxnSpPr>
          <p:nvPr/>
        </p:nvCxnSpPr>
        <p:spPr bwMode="auto">
          <a:xfrm flipV="1">
            <a:off x="4494506" y="4581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45" idx="5"/>
            <a:endCxn id="41" idx="1"/>
          </p:cNvCxnSpPr>
          <p:nvPr/>
        </p:nvCxnSpPr>
        <p:spPr bwMode="auto">
          <a:xfrm>
            <a:off x="4438710" y="5249629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ular Callout 60"/>
          <p:cNvSpPr/>
          <p:nvPr/>
        </p:nvSpPr>
        <p:spPr bwMode="auto">
          <a:xfrm>
            <a:off x="4199731" y="6296026"/>
            <a:ext cx="2743200" cy="990600"/>
          </a:xfrm>
          <a:prstGeom prst="wedgeRectCallout">
            <a:avLst>
              <a:gd name="adj1" fmla="val -86572"/>
              <a:gd name="adj2" fmla="val -16414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Opportunities for traffic management</a:t>
            </a:r>
            <a:endParaRPr lang="en-US" i="1" dirty="0"/>
          </a:p>
        </p:txBody>
      </p:sp>
      <p:sp>
        <p:nvSpPr>
          <p:cNvPr id="62" name="5-Point Star 61"/>
          <p:cNvSpPr/>
          <p:nvPr/>
        </p:nvSpPr>
        <p:spPr bwMode="auto">
          <a:xfrm>
            <a:off x="2904331" y="6067425"/>
            <a:ext cx="1371600" cy="1219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1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Where</a:t>
            </a:r>
            <a:r>
              <a:rPr lang="en-US" dirty="0" smtClean="0"/>
              <a:t> is Tor slow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>
                <a:solidFill>
                  <a:srgbClr val="808080"/>
                </a:solidFill>
              </a:rPr>
              <a:t>Understand Tor relay architecture</a:t>
            </a:r>
            <a:endParaRPr lang="en-US" dirty="0">
              <a:solidFill>
                <a:srgbClr val="808080"/>
              </a:solidFill>
            </a:endParaRPr>
          </a:p>
          <a:p>
            <a:pPr lvl="1"/>
            <a:endParaRPr lang="en-US" dirty="0" smtClean="0">
              <a:solidFill>
                <a:srgbClr val="808080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Measure and analyze relay congestion in realistic Tor networks</a:t>
            </a:r>
          </a:p>
          <a:p>
            <a:endParaRPr lang="en-US" dirty="0">
              <a:solidFill>
                <a:srgbClr val="808080"/>
              </a:solidFill>
            </a:endParaRPr>
          </a:p>
          <a:p>
            <a:r>
              <a:rPr lang="en-US" dirty="0" smtClean="0">
                <a:solidFill>
                  <a:srgbClr val="808080"/>
                </a:solidFill>
              </a:rPr>
              <a:t>Design focused solutions</a:t>
            </a:r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0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6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Congestion: </a:t>
            </a:r>
            <a:r>
              <a:rPr lang="en-US" dirty="0" err="1"/>
              <a:t>libkqtime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2157" y="1724025"/>
            <a:ext cx="19050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2480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" name="Or 4"/>
          <p:cNvSpPr/>
          <p:nvPr/>
        </p:nvSpPr>
        <p:spPr bwMode="auto">
          <a:xfrm>
            <a:off x="4123532" y="3248025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6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086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0" name="Decision 29"/>
          <p:cNvSpPr/>
          <p:nvPr/>
        </p:nvSpPr>
        <p:spPr bwMode="auto">
          <a:xfrm>
            <a:off x="3666332" y="3248025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49244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5" name="Or 44"/>
          <p:cNvSpPr/>
          <p:nvPr/>
        </p:nvSpPr>
        <p:spPr bwMode="auto">
          <a:xfrm>
            <a:off x="4113507" y="4924426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6" name="Decision 45"/>
          <p:cNvSpPr/>
          <p:nvPr/>
        </p:nvSpPr>
        <p:spPr bwMode="auto">
          <a:xfrm>
            <a:off x="3656306" y="4924426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1718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48482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6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58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3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438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114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411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7" y="3438526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2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7" y="5249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08" y="5114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7" y="4581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2" y="3573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2" y="3438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2" y="2905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5" idx="6"/>
            <a:endCxn id="17" idx="1"/>
          </p:cNvCxnSpPr>
          <p:nvPr/>
        </p:nvCxnSpPr>
        <p:spPr bwMode="auto">
          <a:xfrm>
            <a:off x="4504531" y="3438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5" idx="7"/>
            <a:endCxn id="49" idx="1"/>
          </p:cNvCxnSpPr>
          <p:nvPr/>
        </p:nvCxnSpPr>
        <p:spPr bwMode="auto">
          <a:xfrm flipV="1">
            <a:off x="4448735" y="2905125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5" idx="5"/>
            <a:endCxn id="40" idx="1"/>
          </p:cNvCxnSpPr>
          <p:nvPr/>
        </p:nvCxnSpPr>
        <p:spPr bwMode="auto">
          <a:xfrm>
            <a:off x="4448736" y="3573230"/>
            <a:ext cx="50297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45" idx="7"/>
            <a:endCxn id="16" idx="1"/>
          </p:cNvCxnSpPr>
          <p:nvPr/>
        </p:nvCxnSpPr>
        <p:spPr bwMode="auto">
          <a:xfrm flipV="1">
            <a:off x="4438711" y="3438526"/>
            <a:ext cx="52302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45" idx="6"/>
            <a:endCxn id="39" idx="1"/>
          </p:cNvCxnSpPr>
          <p:nvPr/>
        </p:nvCxnSpPr>
        <p:spPr bwMode="auto">
          <a:xfrm flipV="1">
            <a:off x="4494506" y="4581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45" idx="5"/>
            <a:endCxn id="41" idx="1"/>
          </p:cNvCxnSpPr>
          <p:nvPr/>
        </p:nvCxnSpPr>
        <p:spPr bwMode="auto">
          <a:xfrm>
            <a:off x="4438710" y="5249629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6908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6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Congestion: </a:t>
            </a:r>
            <a:r>
              <a:rPr lang="en-US" dirty="0" err="1"/>
              <a:t>libkqtime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2157" y="1724025"/>
            <a:ext cx="19050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2480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" name="Or 4"/>
          <p:cNvSpPr/>
          <p:nvPr/>
        </p:nvSpPr>
        <p:spPr bwMode="auto">
          <a:xfrm>
            <a:off x="4123532" y="3248025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6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086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0" name="Decision 29"/>
          <p:cNvSpPr/>
          <p:nvPr/>
        </p:nvSpPr>
        <p:spPr bwMode="auto">
          <a:xfrm>
            <a:off x="3666332" y="3248025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49244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5" name="Or 44"/>
          <p:cNvSpPr/>
          <p:nvPr/>
        </p:nvSpPr>
        <p:spPr bwMode="auto">
          <a:xfrm>
            <a:off x="4113507" y="4924426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6" name="Decision 45"/>
          <p:cNvSpPr/>
          <p:nvPr/>
        </p:nvSpPr>
        <p:spPr bwMode="auto">
          <a:xfrm>
            <a:off x="3656306" y="4924426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1718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48482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6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58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3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438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114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411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7" y="3438526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2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7" y="5249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08" y="5114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7" y="4581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2" y="3573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2" y="3438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2" y="2905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5" idx="6"/>
            <a:endCxn id="17" idx="1"/>
          </p:cNvCxnSpPr>
          <p:nvPr/>
        </p:nvCxnSpPr>
        <p:spPr bwMode="auto">
          <a:xfrm>
            <a:off x="4504531" y="3438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5" idx="7"/>
            <a:endCxn id="49" idx="1"/>
          </p:cNvCxnSpPr>
          <p:nvPr/>
        </p:nvCxnSpPr>
        <p:spPr bwMode="auto">
          <a:xfrm flipV="1">
            <a:off x="4448735" y="2905125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5" idx="5"/>
            <a:endCxn id="40" idx="1"/>
          </p:cNvCxnSpPr>
          <p:nvPr/>
        </p:nvCxnSpPr>
        <p:spPr bwMode="auto">
          <a:xfrm>
            <a:off x="4448736" y="3573230"/>
            <a:ext cx="50297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45" idx="7"/>
            <a:endCxn id="16" idx="1"/>
          </p:cNvCxnSpPr>
          <p:nvPr/>
        </p:nvCxnSpPr>
        <p:spPr bwMode="auto">
          <a:xfrm flipV="1">
            <a:off x="4438711" y="3438526"/>
            <a:ext cx="52302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45" idx="6"/>
            <a:endCxn id="39" idx="1"/>
          </p:cNvCxnSpPr>
          <p:nvPr/>
        </p:nvCxnSpPr>
        <p:spPr bwMode="auto">
          <a:xfrm flipV="1">
            <a:off x="4494506" y="4581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45" idx="5"/>
            <a:endCxn id="41" idx="1"/>
          </p:cNvCxnSpPr>
          <p:nvPr/>
        </p:nvCxnSpPr>
        <p:spPr bwMode="auto">
          <a:xfrm>
            <a:off x="4438710" y="5249629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ular Callout 63"/>
          <p:cNvSpPr/>
          <p:nvPr/>
        </p:nvSpPr>
        <p:spPr bwMode="auto">
          <a:xfrm>
            <a:off x="313531" y="5991225"/>
            <a:ext cx="838200" cy="742792"/>
          </a:xfrm>
          <a:prstGeom prst="wedgeRectCallout">
            <a:avLst>
              <a:gd name="adj1" fmla="val -21454"/>
              <a:gd name="adj2" fmla="val -25654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sz="3200" dirty="0" smtClean="0">
                <a:solidFill>
                  <a:srgbClr val="FFFF00"/>
                </a:solidFill>
              </a:rPr>
              <a:t>tag</a:t>
            </a:r>
          </a:p>
        </p:txBody>
      </p:sp>
      <p:sp>
        <p:nvSpPr>
          <p:cNvPr id="65" name="Rectangular Callout 64"/>
          <p:cNvSpPr/>
          <p:nvPr/>
        </p:nvSpPr>
        <p:spPr bwMode="auto">
          <a:xfrm>
            <a:off x="2066131" y="5991225"/>
            <a:ext cx="1219200" cy="762000"/>
          </a:xfrm>
          <a:prstGeom prst="wedgeRectCallout">
            <a:avLst>
              <a:gd name="adj1" fmla="val -7379"/>
              <a:gd name="adj2" fmla="val -14312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sz="3200" dirty="0" smtClean="0">
                <a:solidFill>
                  <a:srgbClr val="FFFF00"/>
                </a:solidFill>
              </a:rPr>
              <a:t>match</a:t>
            </a:r>
          </a:p>
        </p:txBody>
      </p:sp>
    </p:spTree>
    <p:extLst>
      <p:ext uri="{BB962C8B-B14F-4D97-AF65-F5344CB8AC3E}">
        <p14:creationId xmlns:p14="http://schemas.microsoft.com/office/powerpoint/2010/main" val="422868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6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Congestion: </a:t>
            </a:r>
            <a:r>
              <a:rPr lang="en-US" dirty="0" err="1"/>
              <a:t>libkqtime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2157" y="1724025"/>
            <a:ext cx="19050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2480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" name="Or 4"/>
          <p:cNvSpPr/>
          <p:nvPr/>
        </p:nvSpPr>
        <p:spPr bwMode="auto">
          <a:xfrm>
            <a:off x="4123532" y="3248025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6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086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0" name="Decision 29"/>
          <p:cNvSpPr/>
          <p:nvPr/>
        </p:nvSpPr>
        <p:spPr bwMode="auto">
          <a:xfrm>
            <a:off x="3666332" y="3248025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49244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5" name="Or 44"/>
          <p:cNvSpPr/>
          <p:nvPr/>
        </p:nvSpPr>
        <p:spPr bwMode="auto">
          <a:xfrm>
            <a:off x="4113507" y="4924426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6" name="Decision 45"/>
          <p:cNvSpPr/>
          <p:nvPr/>
        </p:nvSpPr>
        <p:spPr bwMode="auto">
          <a:xfrm>
            <a:off x="3656306" y="4924426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1718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48482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6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58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3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438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114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411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7" y="3438526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2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7" y="5249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08" y="5114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7" y="4581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2" y="3573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2" y="3438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2" y="2905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5" idx="6"/>
            <a:endCxn id="17" idx="1"/>
          </p:cNvCxnSpPr>
          <p:nvPr/>
        </p:nvCxnSpPr>
        <p:spPr bwMode="auto">
          <a:xfrm>
            <a:off x="4504531" y="3438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5" idx="7"/>
            <a:endCxn id="49" idx="1"/>
          </p:cNvCxnSpPr>
          <p:nvPr/>
        </p:nvCxnSpPr>
        <p:spPr bwMode="auto">
          <a:xfrm flipV="1">
            <a:off x="4448735" y="2905125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5" idx="5"/>
            <a:endCxn id="40" idx="1"/>
          </p:cNvCxnSpPr>
          <p:nvPr/>
        </p:nvCxnSpPr>
        <p:spPr bwMode="auto">
          <a:xfrm>
            <a:off x="4448736" y="3573230"/>
            <a:ext cx="50297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45" idx="7"/>
            <a:endCxn id="16" idx="1"/>
          </p:cNvCxnSpPr>
          <p:nvPr/>
        </p:nvCxnSpPr>
        <p:spPr bwMode="auto">
          <a:xfrm flipV="1">
            <a:off x="4438711" y="3438526"/>
            <a:ext cx="52302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45" idx="6"/>
            <a:endCxn id="39" idx="1"/>
          </p:cNvCxnSpPr>
          <p:nvPr/>
        </p:nvCxnSpPr>
        <p:spPr bwMode="auto">
          <a:xfrm flipV="1">
            <a:off x="4494506" y="4581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45" idx="5"/>
            <a:endCxn id="41" idx="1"/>
          </p:cNvCxnSpPr>
          <p:nvPr/>
        </p:nvCxnSpPr>
        <p:spPr bwMode="auto">
          <a:xfrm>
            <a:off x="4438710" y="5249629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ular Callout 63"/>
          <p:cNvSpPr/>
          <p:nvPr/>
        </p:nvSpPr>
        <p:spPr bwMode="auto">
          <a:xfrm>
            <a:off x="313531" y="5991225"/>
            <a:ext cx="838200" cy="742792"/>
          </a:xfrm>
          <a:prstGeom prst="wedgeRectCallout">
            <a:avLst>
              <a:gd name="adj1" fmla="val -21454"/>
              <a:gd name="adj2" fmla="val -25654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sz="3200" dirty="0" smtClean="0">
                <a:solidFill>
                  <a:srgbClr val="FFFF00"/>
                </a:solidFill>
              </a:rPr>
              <a:t>tag</a:t>
            </a:r>
          </a:p>
        </p:txBody>
      </p:sp>
      <p:sp>
        <p:nvSpPr>
          <p:cNvPr id="65" name="Rectangular Callout 64"/>
          <p:cNvSpPr/>
          <p:nvPr/>
        </p:nvSpPr>
        <p:spPr bwMode="auto">
          <a:xfrm>
            <a:off x="2066131" y="5991225"/>
            <a:ext cx="1219200" cy="762000"/>
          </a:xfrm>
          <a:prstGeom prst="wedgeRectCallout">
            <a:avLst>
              <a:gd name="adj1" fmla="val -7379"/>
              <a:gd name="adj2" fmla="val -14312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sz="3200" dirty="0" smtClean="0">
                <a:solidFill>
                  <a:srgbClr val="FFFF00"/>
                </a:solidFill>
              </a:rPr>
              <a:t>match</a:t>
            </a:r>
          </a:p>
        </p:txBody>
      </p:sp>
      <p:sp>
        <p:nvSpPr>
          <p:cNvPr id="67" name="Rectangular Callout 66"/>
          <p:cNvSpPr/>
          <p:nvPr/>
        </p:nvSpPr>
        <p:spPr bwMode="auto">
          <a:xfrm>
            <a:off x="7171531" y="5991225"/>
            <a:ext cx="838200" cy="742792"/>
          </a:xfrm>
          <a:prstGeom prst="wedgeRectCallout">
            <a:avLst>
              <a:gd name="adj1" fmla="val -21454"/>
              <a:gd name="adj2" fmla="val -14679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sz="3200" dirty="0" smtClean="0">
                <a:solidFill>
                  <a:srgbClr val="FFFF00"/>
                </a:solidFill>
              </a:rPr>
              <a:t>tag</a:t>
            </a:r>
          </a:p>
        </p:txBody>
      </p:sp>
      <p:sp>
        <p:nvSpPr>
          <p:cNvPr id="68" name="Rectangular Callout 67"/>
          <p:cNvSpPr/>
          <p:nvPr/>
        </p:nvSpPr>
        <p:spPr bwMode="auto">
          <a:xfrm>
            <a:off x="8619331" y="5991225"/>
            <a:ext cx="1219200" cy="762000"/>
          </a:xfrm>
          <a:prstGeom prst="wedgeRectCallout">
            <a:avLst>
              <a:gd name="adj1" fmla="val 27344"/>
              <a:gd name="adj2" fmla="val -26245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sz="3200" dirty="0" smtClean="0">
                <a:solidFill>
                  <a:srgbClr val="FFFF00"/>
                </a:solidFill>
              </a:rPr>
              <a:t>match</a:t>
            </a:r>
          </a:p>
        </p:txBody>
      </p:sp>
    </p:spTree>
    <p:extLst>
      <p:ext uri="{BB962C8B-B14F-4D97-AF65-F5344CB8AC3E}">
        <p14:creationId xmlns:p14="http://schemas.microsoft.com/office/powerpoint/2010/main" val="281225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6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Congestion: </a:t>
            </a:r>
            <a:r>
              <a:rPr lang="en-US" dirty="0" err="1"/>
              <a:t>libkqtime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2157" y="1724025"/>
            <a:ext cx="19050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2480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" name="Or 4"/>
          <p:cNvSpPr/>
          <p:nvPr/>
        </p:nvSpPr>
        <p:spPr bwMode="auto">
          <a:xfrm>
            <a:off x="4123532" y="3248025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6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086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0" name="Decision 29"/>
          <p:cNvSpPr/>
          <p:nvPr/>
        </p:nvSpPr>
        <p:spPr bwMode="auto">
          <a:xfrm>
            <a:off x="3666332" y="3248025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49244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5" name="Or 44"/>
          <p:cNvSpPr/>
          <p:nvPr/>
        </p:nvSpPr>
        <p:spPr bwMode="auto">
          <a:xfrm>
            <a:off x="4113507" y="4924426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6" name="Decision 45"/>
          <p:cNvSpPr/>
          <p:nvPr/>
        </p:nvSpPr>
        <p:spPr bwMode="auto">
          <a:xfrm>
            <a:off x="3656306" y="4924426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1718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48482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6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58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3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438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114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411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7" y="3438526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2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7" y="5249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08" y="5114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7" y="4581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2" y="3573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2" y="3438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2" y="2905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5" idx="6"/>
            <a:endCxn id="17" idx="1"/>
          </p:cNvCxnSpPr>
          <p:nvPr/>
        </p:nvCxnSpPr>
        <p:spPr bwMode="auto">
          <a:xfrm>
            <a:off x="4504531" y="3438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5" idx="7"/>
            <a:endCxn id="49" idx="1"/>
          </p:cNvCxnSpPr>
          <p:nvPr/>
        </p:nvCxnSpPr>
        <p:spPr bwMode="auto">
          <a:xfrm flipV="1">
            <a:off x="4448735" y="2905125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5" idx="5"/>
            <a:endCxn id="40" idx="1"/>
          </p:cNvCxnSpPr>
          <p:nvPr/>
        </p:nvCxnSpPr>
        <p:spPr bwMode="auto">
          <a:xfrm>
            <a:off x="4448736" y="3573230"/>
            <a:ext cx="50297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45" idx="7"/>
            <a:endCxn id="16" idx="1"/>
          </p:cNvCxnSpPr>
          <p:nvPr/>
        </p:nvCxnSpPr>
        <p:spPr bwMode="auto">
          <a:xfrm flipV="1">
            <a:off x="4438711" y="3438526"/>
            <a:ext cx="52302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45" idx="6"/>
            <a:endCxn id="39" idx="1"/>
          </p:cNvCxnSpPr>
          <p:nvPr/>
        </p:nvCxnSpPr>
        <p:spPr bwMode="auto">
          <a:xfrm flipV="1">
            <a:off x="4494506" y="4581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45" idx="5"/>
            <a:endCxn id="41" idx="1"/>
          </p:cNvCxnSpPr>
          <p:nvPr/>
        </p:nvCxnSpPr>
        <p:spPr bwMode="auto">
          <a:xfrm>
            <a:off x="4438710" y="5249629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ular Callout 63"/>
          <p:cNvSpPr/>
          <p:nvPr/>
        </p:nvSpPr>
        <p:spPr bwMode="auto">
          <a:xfrm>
            <a:off x="313531" y="5991225"/>
            <a:ext cx="838200" cy="742792"/>
          </a:xfrm>
          <a:prstGeom prst="wedgeRectCallout">
            <a:avLst>
              <a:gd name="adj1" fmla="val -21454"/>
              <a:gd name="adj2" fmla="val -25654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sz="3200" dirty="0" smtClean="0">
                <a:solidFill>
                  <a:srgbClr val="FFFF00"/>
                </a:solidFill>
              </a:rPr>
              <a:t>tag</a:t>
            </a:r>
          </a:p>
        </p:txBody>
      </p:sp>
      <p:sp>
        <p:nvSpPr>
          <p:cNvPr id="65" name="Rectangular Callout 64"/>
          <p:cNvSpPr/>
          <p:nvPr/>
        </p:nvSpPr>
        <p:spPr bwMode="auto">
          <a:xfrm>
            <a:off x="2066131" y="5991225"/>
            <a:ext cx="1219200" cy="762000"/>
          </a:xfrm>
          <a:prstGeom prst="wedgeRectCallout">
            <a:avLst>
              <a:gd name="adj1" fmla="val -7379"/>
              <a:gd name="adj2" fmla="val -14312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sz="3200" dirty="0" smtClean="0">
                <a:solidFill>
                  <a:srgbClr val="FFFF00"/>
                </a:solidFill>
              </a:rPr>
              <a:t>match</a:t>
            </a:r>
          </a:p>
        </p:txBody>
      </p:sp>
      <p:sp>
        <p:nvSpPr>
          <p:cNvPr id="67" name="Rectangular Callout 66"/>
          <p:cNvSpPr/>
          <p:nvPr/>
        </p:nvSpPr>
        <p:spPr bwMode="auto">
          <a:xfrm>
            <a:off x="7171531" y="5991225"/>
            <a:ext cx="838200" cy="742792"/>
          </a:xfrm>
          <a:prstGeom prst="wedgeRectCallout">
            <a:avLst>
              <a:gd name="adj1" fmla="val -21454"/>
              <a:gd name="adj2" fmla="val -14679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sz="3200" dirty="0" smtClean="0">
                <a:solidFill>
                  <a:srgbClr val="FFFF00"/>
                </a:solidFill>
              </a:rPr>
              <a:t>tag</a:t>
            </a:r>
          </a:p>
        </p:txBody>
      </p:sp>
      <p:sp>
        <p:nvSpPr>
          <p:cNvPr id="68" name="Rectangular Callout 67"/>
          <p:cNvSpPr/>
          <p:nvPr/>
        </p:nvSpPr>
        <p:spPr bwMode="auto">
          <a:xfrm>
            <a:off x="8619331" y="5991225"/>
            <a:ext cx="1219200" cy="762000"/>
          </a:xfrm>
          <a:prstGeom prst="wedgeRectCallout">
            <a:avLst>
              <a:gd name="adj1" fmla="val 27344"/>
              <a:gd name="adj2" fmla="val -26245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sz="3200" dirty="0" smtClean="0">
                <a:solidFill>
                  <a:srgbClr val="FFFF00"/>
                </a:solidFill>
              </a:rPr>
              <a:t>match</a:t>
            </a:r>
          </a:p>
        </p:txBody>
      </p:sp>
      <p:sp>
        <p:nvSpPr>
          <p:cNvPr id="62" name="Rectangular Callout 61"/>
          <p:cNvSpPr/>
          <p:nvPr/>
        </p:nvSpPr>
        <p:spPr bwMode="auto">
          <a:xfrm>
            <a:off x="3742531" y="6448425"/>
            <a:ext cx="2286000" cy="762000"/>
          </a:xfrm>
          <a:prstGeom prst="wedgeRectCallout">
            <a:avLst>
              <a:gd name="adj1" fmla="val -57534"/>
              <a:gd name="adj2" fmla="val -204847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sz="3200" dirty="0">
                <a:solidFill>
                  <a:srgbClr val="FFFF00"/>
                </a:solidFill>
              </a:rPr>
              <a:t>t</a:t>
            </a:r>
            <a:r>
              <a:rPr lang="en-US" sz="3200" dirty="0" smtClean="0">
                <a:solidFill>
                  <a:srgbClr val="FFFF00"/>
                </a:solidFill>
              </a:rPr>
              <a:t>rack cells</a:t>
            </a:r>
          </a:p>
        </p:txBody>
      </p:sp>
    </p:spTree>
    <p:extLst>
      <p:ext uri="{BB962C8B-B14F-4D97-AF65-F5344CB8AC3E}">
        <p14:creationId xmlns:p14="http://schemas.microsoft.com/office/powerpoint/2010/main" val="5962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Analysis</a:t>
            </a:r>
            <a:endParaRPr lang="en-US" dirty="0"/>
          </a:p>
        </p:txBody>
      </p:sp>
      <p:pic>
        <p:nvPicPr>
          <p:cNvPr id="4" name="Content Placeholder 3" descr="qtime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>
          <a:xfrm>
            <a:off x="69968" y="1800225"/>
            <a:ext cx="9920963" cy="5486400"/>
          </a:xfrm>
        </p:spPr>
      </p:pic>
    </p:spTree>
    <p:extLst>
      <p:ext uri="{BB962C8B-B14F-4D97-AF65-F5344CB8AC3E}">
        <p14:creationId xmlns:p14="http://schemas.microsoft.com/office/powerpoint/2010/main" val="1144404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is Slow!!! Research*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PCTCP: Per-Circuit TCP-over-</a:t>
            </a:r>
            <a:r>
              <a:rPr lang="en-US" sz="1600" dirty="0" err="1"/>
              <a:t>IPsec</a:t>
            </a:r>
            <a:r>
              <a:rPr lang="en-US" sz="1600" dirty="0"/>
              <a:t> Transport for Anonymous Communication Overlay Networks (CCS ‘13</a:t>
            </a:r>
            <a:r>
              <a:rPr lang="en-US" sz="1600" dirty="0" smtClean="0"/>
              <a:t>)</a:t>
            </a:r>
          </a:p>
          <a:p>
            <a:r>
              <a:rPr lang="en-US" sz="1600" dirty="0"/>
              <a:t>Reducing Latency in Tor Circuits with Unordered </a:t>
            </a:r>
            <a:r>
              <a:rPr lang="en-US" sz="1600" dirty="0" smtClean="0"/>
              <a:t>Delivery (FOCI ‘13)</a:t>
            </a:r>
            <a:endParaRPr lang="en-US" sz="1600" dirty="0"/>
          </a:p>
          <a:p>
            <a:r>
              <a:rPr lang="en-US" sz="1600" dirty="0"/>
              <a:t>How Low Can You Go: Balancing Performance with Anonymity in Tor (PETS ‘13)</a:t>
            </a:r>
          </a:p>
          <a:p>
            <a:r>
              <a:rPr lang="en-US" sz="1600" dirty="0"/>
              <a:t>The Path Less Travelled: Overcoming Tor's Bottlenecks with Traffic Splitting (PETS </a:t>
            </a:r>
            <a:r>
              <a:rPr lang="fr-FR" sz="1600" dirty="0" smtClean="0"/>
              <a:t>’</a:t>
            </a:r>
            <a:r>
              <a:rPr lang="en-US" sz="1600" dirty="0" smtClean="0"/>
              <a:t>13)</a:t>
            </a:r>
          </a:p>
          <a:p>
            <a:r>
              <a:rPr lang="en-US" sz="1600" dirty="0"/>
              <a:t>An Empirical Evaluation of Relay Selection in </a:t>
            </a:r>
            <a:r>
              <a:rPr lang="en-US" sz="1600" dirty="0" smtClean="0"/>
              <a:t>Tor (NDSS ‘13)</a:t>
            </a:r>
          </a:p>
          <a:p>
            <a:r>
              <a:rPr lang="en-US" sz="1600" dirty="0"/>
              <a:t>LIRA: Lightweight Incentivized Routing for </a:t>
            </a:r>
            <a:r>
              <a:rPr lang="en-US" sz="1600" dirty="0" smtClean="0"/>
              <a:t>Anonymity (NDSS ‘13)</a:t>
            </a:r>
            <a:endParaRPr lang="en-US" sz="1600" dirty="0"/>
          </a:p>
          <a:p>
            <a:r>
              <a:rPr lang="en-US" sz="1600" dirty="0"/>
              <a:t>Improving Performance and Anonymity in the Tor </a:t>
            </a:r>
            <a:r>
              <a:rPr lang="en-US" sz="1600" dirty="0" smtClean="0"/>
              <a:t>Network (IPCCC ‘12)</a:t>
            </a:r>
            <a:endParaRPr lang="en-US" sz="1600" dirty="0"/>
          </a:p>
          <a:p>
            <a:r>
              <a:rPr lang="en-US" sz="1600" dirty="0"/>
              <a:t>Enhancing Tor's Performance using Real-time Traffic </a:t>
            </a:r>
            <a:r>
              <a:rPr lang="en-US" sz="1600" dirty="0" smtClean="0"/>
              <a:t>Classification (CCS </a:t>
            </a:r>
            <a:r>
              <a:rPr lang="fr-FR" sz="1600" dirty="0" smtClean="0"/>
              <a:t>’</a:t>
            </a:r>
            <a:r>
              <a:rPr lang="en-US" sz="1600" dirty="0" smtClean="0"/>
              <a:t>12)</a:t>
            </a:r>
          </a:p>
          <a:p>
            <a:r>
              <a:rPr lang="en-US" sz="1600" dirty="0" err="1"/>
              <a:t>Torchestra</a:t>
            </a:r>
            <a:r>
              <a:rPr lang="en-US" sz="1600" dirty="0"/>
              <a:t>: Reducing interactive traffic delays over </a:t>
            </a:r>
            <a:r>
              <a:rPr lang="en-US" sz="1600" dirty="0" smtClean="0"/>
              <a:t>Tor (WPES ‘12)</a:t>
            </a:r>
          </a:p>
          <a:p>
            <a:r>
              <a:rPr lang="en-US" sz="1600" dirty="0"/>
              <a:t>Throttling Tor Bandwidth </a:t>
            </a:r>
            <a:r>
              <a:rPr lang="en-US" sz="1600" dirty="0" smtClean="0"/>
              <a:t>Parasites (USENIX Sec ‘12)</a:t>
            </a:r>
          </a:p>
          <a:p>
            <a:r>
              <a:rPr lang="en-US" sz="1600" dirty="0" err="1"/>
              <a:t>LASTor</a:t>
            </a:r>
            <a:r>
              <a:rPr lang="en-US" sz="1600" dirty="0"/>
              <a:t>: A Low-Latency AS-Aware Tor </a:t>
            </a:r>
            <a:r>
              <a:rPr lang="en-US" sz="1600" dirty="0" smtClean="0"/>
              <a:t>Client (Oakland ‘12)</a:t>
            </a:r>
          </a:p>
          <a:p>
            <a:r>
              <a:rPr lang="en-US" sz="1600" dirty="0"/>
              <a:t>Congestion-aware Path Selection for </a:t>
            </a:r>
            <a:r>
              <a:rPr lang="en-US" sz="1600" dirty="0" smtClean="0"/>
              <a:t>Tor (FC ‘12)</a:t>
            </a:r>
          </a:p>
          <a:p>
            <a:endParaRPr lang="en-US" sz="1400" dirty="0"/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8263" y="6905625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*Not a comprehensive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Analysis</a:t>
            </a:r>
            <a:endParaRPr lang="en-US" dirty="0"/>
          </a:p>
        </p:txBody>
      </p:sp>
      <p:pic>
        <p:nvPicPr>
          <p:cNvPr id="10" name="Content Placeholder 9" descr="Screen Shot 2014-01-24 at 1.21.3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91" r="-18091"/>
          <a:stretch>
            <a:fillRect/>
          </a:stretch>
        </p:blipFill>
        <p:spPr>
          <a:xfrm>
            <a:off x="194352" y="1800225"/>
            <a:ext cx="10058754" cy="5562600"/>
          </a:xfrm>
        </p:spPr>
      </p:pic>
    </p:spTree>
    <p:extLst>
      <p:ext uri="{BB962C8B-B14F-4D97-AF65-F5344CB8AC3E}">
        <p14:creationId xmlns:p14="http://schemas.microsoft.com/office/powerpoint/2010/main" val="1704605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6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the Design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2157" y="1724025"/>
            <a:ext cx="19050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248025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2480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" name="Or 4"/>
          <p:cNvSpPr/>
          <p:nvPr/>
        </p:nvSpPr>
        <p:spPr bwMode="auto">
          <a:xfrm>
            <a:off x="4123532" y="3248025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6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086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0" name="Decision 29"/>
          <p:cNvSpPr/>
          <p:nvPr/>
        </p:nvSpPr>
        <p:spPr bwMode="auto">
          <a:xfrm>
            <a:off x="3666332" y="3248025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4924426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49244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5" name="Or 44"/>
          <p:cNvSpPr/>
          <p:nvPr/>
        </p:nvSpPr>
        <p:spPr bwMode="auto">
          <a:xfrm>
            <a:off x="4113507" y="4924426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6" name="Decision 45"/>
          <p:cNvSpPr/>
          <p:nvPr/>
        </p:nvSpPr>
        <p:spPr bwMode="auto">
          <a:xfrm>
            <a:off x="3656306" y="4924426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1718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48482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6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58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3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438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114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411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7" y="3438526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2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7" y="5249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08" y="5114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7" y="4581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2" y="3573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2" y="3438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2" y="2905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5" idx="6"/>
            <a:endCxn id="17" idx="1"/>
          </p:cNvCxnSpPr>
          <p:nvPr/>
        </p:nvCxnSpPr>
        <p:spPr bwMode="auto">
          <a:xfrm>
            <a:off x="4504531" y="3438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5" idx="7"/>
            <a:endCxn id="49" idx="1"/>
          </p:cNvCxnSpPr>
          <p:nvPr/>
        </p:nvCxnSpPr>
        <p:spPr bwMode="auto">
          <a:xfrm flipV="1">
            <a:off x="4448735" y="2905125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5" idx="5"/>
            <a:endCxn id="40" idx="1"/>
          </p:cNvCxnSpPr>
          <p:nvPr/>
        </p:nvCxnSpPr>
        <p:spPr bwMode="auto">
          <a:xfrm>
            <a:off x="4448736" y="3573230"/>
            <a:ext cx="50297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45" idx="7"/>
            <a:endCxn id="16" idx="1"/>
          </p:cNvCxnSpPr>
          <p:nvPr/>
        </p:nvCxnSpPr>
        <p:spPr bwMode="auto">
          <a:xfrm flipV="1">
            <a:off x="4438711" y="3438526"/>
            <a:ext cx="52302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45" idx="6"/>
            <a:endCxn id="39" idx="1"/>
          </p:cNvCxnSpPr>
          <p:nvPr/>
        </p:nvCxnSpPr>
        <p:spPr bwMode="auto">
          <a:xfrm flipV="1">
            <a:off x="4494506" y="4581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45" idx="5"/>
            <a:endCxn id="41" idx="1"/>
          </p:cNvCxnSpPr>
          <p:nvPr/>
        </p:nvCxnSpPr>
        <p:spPr bwMode="auto">
          <a:xfrm>
            <a:off x="4438710" y="5249629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Rectangle 68"/>
          <p:cNvSpPr/>
          <p:nvPr/>
        </p:nvSpPr>
        <p:spPr bwMode="auto">
          <a:xfrm>
            <a:off x="4809331" y="2638425"/>
            <a:ext cx="3657600" cy="3276600"/>
          </a:xfrm>
          <a:prstGeom prst="rect">
            <a:avLst/>
          </a:prstGeom>
          <a:noFill/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6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Design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2157" y="1724025"/>
            <a:ext cx="19050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248025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2480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" name="Or 4"/>
          <p:cNvSpPr/>
          <p:nvPr/>
        </p:nvSpPr>
        <p:spPr bwMode="auto">
          <a:xfrm>
            <a:off x="4123532" y="3248025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6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086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0" name="Decision 29"/>
          <p:cNvSpPr/>
          <p:nvPr/>
        </p:nvSpPr>
        <p:spPr bwMode="auto">
          <a:xfrm>
            <a:off x="3666332" y="3248025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4924426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49244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5" name="Or 44"/>
          <p:cNvSpPr/>
          <p:nvPr/>
        </p:nvSpPr>
        <p:spPr bwMode="auto">
          <a:xfrm>
            <a:off x="4113507" y="4924426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6" name="Decision 45"/>
          <p:cNvSpPr/>
          <p:nvPr/>
        </p:nvSpPr>
        <p:spPr bwMode="auto">
          <a:xfrm>
            <a:off x="3656306" y="4924426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1718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48482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6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58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3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438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114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411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7" y="3438526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2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7" y="5249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08" y="5114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7" y="4581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2" y="3573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2" y="3438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2" y="2905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5" idx="6"/>
            <a:endCxn id="17" idx="1"/>
          </p:cNvCxnSpPr>
          <p:nvPr/>
        </p:nvCxnSpPr>
        <p:spPr bwMode="auto">
          <a:xfrm>
            <a:off x="4504531" y="3438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5" idx="7"/>
            <a:endCxn id="49" idx="1"/>
          </p:cNvCxnSpPr>
          <p:nvPr/>
        </p:nvCxnSpPr>
        <p:spPr bwMode="auto">
          <a:xfrm flipV="1">
            <a:off x="4448735" y="2905125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5" idx="5"/>
            <a:endCxn id="40" idx="1"/>
          </p:cNvCxnSpPr>
          <p:nvPr/>
        </p:nvCxnSpPr>
        <p:spPr bwMode="auto">
          <a:xfrm>
            <a:off x="4448736" y="3573230"/>
            <a:ext cx="50297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45" idx="7"/>
            <a:endCxn id="16" idx="1"/>
          </p:cNvCxnSpPr>
          <p:nvPr/>
        </p:nvCxnSpPr>
        <p:spPr bwMode="auto">
          <a:xfrm flipV="1">
            <a:off x="4438711" y="3438526"/>
            <a:ext cx="52302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45" idx="6"/>
            <a:endCxn id="39" idx="1"/>
          </p:cNvCxnSpPr>
          <p:nvPr/>
        </p:nvCxnSpPr>
        <p:spPr bwMode="auto">
          <a:xfrm flipV="1">
            <a:off x="4494506" y="4581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45" idx="5"/>
            <a:endCxn id="41" idx="1"/>
          </p:cNvCxnSpPr>
          <p:nvPr/>
        </p:nvCxnSpPr>
        <p:spPr bwMode="auto">
          <a:xfrm>
            <a:off x="4438710" y="5249629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Rectangle 68"/>
          <p:cNvSpPr/>
          <p:nvPr/>
        </p:nvSpPr>
        <p:spPr bwMode="auto">
          <a:xfrm>
            <a:off x="4809331" y="2638425"/>
            <a:ext cx="3657600" cy="3276600"/>
          </a:xfrm>
          <a:prstGeom prst="rect">
            <a:avLst/>
          </a:prstGeom>
          <a:noFill/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9" name="Rectangular Callout 58"/>
          <p:cNvSpPr/>
          <p:nvPr/>
        </p:nvSpPr>
        <p:spPr bwMode="auto">
          <a:xfrm>
            <a:off x="6485731" y="6296025"/>
            <a:ext cx="2743200" cy="990601"/>
          </a:xfrm>
          <a:prstGeom prst="wedgeRectCallout">
            <a:avLst>
              <a:gd name="adj1" fmla="val 16167"/>
              <a:gd name="adj2" fmla="val -128334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Queuing delays in kernel output buffer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824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2751932" y="1571626"/>
            <a:ext cx="45720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Design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2157" y="1724025"/>
            <a:ext cx="19050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0531" y="1724026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Input</a:t>
            </a:r>
            <a:endParaRPr lang="en-US" dirty="0"/>
          </a:p>
        </p:txBody>
      </p:sp>
      <p:sp>
        <p:nvSpPr>
          <p:cNvPr id="3" name="Delay 2"/>
          <p:cNvSpPr/>
          <p:nvPr/>
        </p:nvSpPr>
        <p:spPr bwMode="auto">
          <a:xfrm>
            <a:off x="1695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3" name="Delay 12"/>
          <p:cNvSpPr/>
          <p:nvPr/>
        </p:nvSpPr>
        <p:spPr bwMode="auto">
          <a:xfrm>
            <a:off x="2980532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248025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2480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" name="Or 4"/>
          <p:cNvSpPr/>
          <p:nvPr/>
        </p:nvSpPr>
        <p:spPr bwMode="auto">
          <a:xfrm>
            <a:off x="4123532" y="3248025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8" name="Or 27"/>
          <p:cNvSpPr/>
          <p:nvPr/>
        </p:nvSpPr>
        <p:spPr bwMode="auto">
          <a:xfrm>
            <a:off x="999331" y="4086226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086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0" name="Decision 29"/>
          <p:cNvSpPr/>
          <p:nvPr/>
        </p:nvSpPr>
        <p:spPr bwMode="auto">
          <a:xfrm>
            <a:off x="3666332" y="3248025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7" name="Delay 36"/>
          <p:cNvSpPr/>
          <p:nvPr/>
        </p:nvSpPr>
        <p:spPr bwMode="auto">
          <a:xfrm>
            <a:off x="16851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8" name="Delay 37"/>
          <p:cNvSpPr/>
          <p:nvPr/>
        </p:nvSpPr>
        <p:spPr bwMode="auto">
          <a:xfrm>
            <a:off x="29705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4924426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49244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5" name="Or 44"/>
          <p:cNvSpPr/>
          <p:nvPr/>
        </p:nvSpPr>
        <p:spPr bwMode="auto">
          <a:xfrm>
            <a:off x="4113507" y="4924426"/>
            <a:ext cx="381000" cy="381000"/>
          </a:xfrm>
          <a:prstGeom prst="flowChar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6" name="Decision 45"/>
          <p:cNvSpPr/>
          <p:nvPr/>
        </p:nvSpPr>
        <p:spPr bwMode="auto">
          <a:xfrm>
            <a:off x="3656306" y="4924426"/>
            <a:ext cx="457200" cy="381000"/>
          </a:xfrm>
          <a:prstGeom prst="flowChartDecision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1718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48482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5" name="5-Point Star 54"/>
          <p:cNvSpPr/>
          <p:nvPr/>
        </p:nvSpPr>
        <p:spPr bwMode="auto">
          <a:xfrm>
            <a:off x="2523332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cxnSp>
        <p:nvCxnSpPr>
          <p:cNvPr id="57" name="Straight Arrow Connector 56"/>
          <p:cNvCxnSpPr>
            <a:stCxn id="28" idx="0"/>
            <a:endCxn id="3" idx="1"/>
          </p:cNvCxnSpPr>
          <p:nvPr/>
        </p:nvCxnSpPr>
        <p:spPr bwMode="auto">
          <a:xfrm flipV="1">
            <a:off x="1189831" y="3438526"/>
            <a:ext cx="505325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4"/>
            <a:endCxn id="37" idx="1"/>
          </p:cNvCxnSpPr>
          <p:nvPr/>
        </p:nvCxnSpPr>
        <p:spPr bwMode="auto">
          <a:xfrm>
            <a:off x="1189831" y="4467225"/>
            <a:ext cx="495300" cy="6477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3" idx="3"/>
            <a:endCxn id="13" idx="1"/>
          </p:cNvCxnSpPr>
          <p:nvPr/>
        </p:nvCxnSpPr>
        <p:spPr bwMode="auto">
          <a:xfrm>
            <a:off x="2380958" y="34385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7" idx="3"/>
            <a:endCxn id="38" idx="1"/>
          </p:cNvCxnSpPr>
          <p:nvPr/>
        </p:nvCxnSpPr>
        <p:spPr bwMode="auto">
          <a:xfrm>
            <a:off x="2370933" y="5114925"/>
            <a:ext cx="59957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438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114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411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7" y="3438526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389732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7" y="5249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08" y="5114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7" y="4581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2" y="3573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2" y="3438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2" y="2905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5" idx="6"/>
            <a:endCxn id="17" idx="1"/>
          </p:cNvCxnSpPr>
          <p:nvPr/>
        </p:nvCxnSpPr>
        <p:spPr bwMode="auto">
          <a:xfrm>
            <a:off x="4504531" y="3438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5" idx="7"/>
            <a:endCxn id="49" idx="1"/>
          </p:cNvCxnSpPr>
          <p:nvPr/>
        </p:nvCxnSpPr>
        <p:spPr bwMode="auto">
          <a:xfrm flipV="1">
            <a:off x="4448735" y="2905125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5" idx="5"/>
            <a:endCxn id="40" idx="1"/>
          </p:cNvCxnSpPr>
          <p:nvPr/>
        </p:nvCxnSpPr>
        <p:spPr bwMode="auto">
          <a:xfrm>
            <a:off x="4448736" y="3573230"/>
            <a:ext cx="50297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45" idx="7"/>
            <a:endCxn id="16" idx="1"/>
          </p:cNvCxnSpPr>
          <p:nvPr/>
        </p:nvCxnSpPr>
        <p:spPr bwMode="auto">
          <a:xfrm flipV="1">
            <a:off x="4438711" y="3438526"/>
            <a:ext cx="523021" cy="154169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45" idx="6"/>
            <a:endCxn id="39" idx="1"/>
          </p:cNvCxnSpPr>
          <p:nvPr/>
        </p:nvCxnSpPr>
        <p:spPr bwMode="auto">
          <a:xfrm flipV="1">
            <a:off x="4494506" y="4581525"/>
            <a:ext cx="4572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45" idx="5"/>
            <a:endCxn id="41" idx="1"/>
          </p:cNvCxnSpPr>
          <p:nvPr/>
        </p:nvCxnSpPr>
        <p:spPr bwMode="auto">
          <a:xfrm>
            <a:off x="4438710" y="5249629"/>
            <a:ext cx="512996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Rectangle 68"/>
          <p:cNvSpPr/>
          <p:nvPr/>
        </p:nvSpPr>
        <p:spPr bwMode="auto">
          <a:xfrm>
            <a:off x="4809331" y="2638425"/>
            <a:ext cx="3657600" cy="3276600"/>
          </a:xfrm>
          <a:prstGeom prst="rect">
            <a:avLst/>
          </a:prstGeom>
          <a:noFill/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9" name="Rectangular Callout 58"/>
          <p:cNvSpPr/>
          <p:nvPr/>
        </p:nvSpPr>
        <p:spPr bwMode="auto">
          <a:xfrm>
            <a:off x="6485731" y="6296025"/>
            <a:ext cx="2743200" cy="990601"/>
          </a:xfrm>
          <a:prstGeom prst="wedgeRectCallout">
            <a:avLst>
              <a:gd name="adj1" fmla="val 16167"/>
              <a:gd name="adj2" fmla="val -128334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Queuing delays in kernel output buffer</a:t>
            </a:r>
            <a:endParaRPr lang="en-US" i="1" dirty="0"/>
          </a:p>
        </p:txBody>
      </p:sp>
      <p:sp>
        <p:nvSpPr>
          <p:cNvPr id="60" name="Rectangular Callout 59"/>
          <p:cNvSpPr/>
          <p:nvPr/>
        </p:nvSpPr>
        <p:spPr bwMode="auto">
          <a:xfrm>
            <a:off x="3361531" y="6296025"/>
            <a:ext cx="2743200" cy="990601"/>
          </a:xfrm>
          <a:prstGeom prst="wedgeRectCallout">
            <a:avLst>
              <a:gd name="adj1" fmla="val 29885"/>
              <a:gd name="adj2" fmla="val -8560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 smtClean="0"/>
              <a:t>Circuit scheduling design flaws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5828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Where is Tor slow</a:t>
            </a:r>
            <a:r>
              <a:rPr lang="en-US" dirty="0" smtClean="0">
                <a:solidFill>
                  <a:srgbClr val="808080"/>
                </a:solidFill>
              </a:rPr>
              <a:t>?</a:t>
            </a:r>
            <a:br>
              <a:rPr lang="en-US" dirty="0" smtClean="0">
                <a:solidFill>
                  <a:srgbClr val="808080"/>
                </a:solidFill>
              </a:rPr>
            </a:br>
            <a:endParaRPr lang="en-US" dirty="0" smtClean="0">
              <a:solidFill>
                <a:srgbClr val="808080"/>
              </a:solidFill>
            </a:endParaRPr>
          </a:p>
          <a:p>
            <a:pPr lvl="1"/>
            <a:r>
              <a:rPr lang="en-US" dirty="0" smtClean="0">
                <a:solidFill>
                  <a:srgbClr val="808080"/>
                </a:solidFill>
              </a:rPr>
              <a:t>Understand Tor relay architecture</a:t>
            </a:r>
            <a:endParaRPr lang="en-US" dirty="0">
              <a:solidFill>
                <a:srgbClr val="808080"/>
              </a:solidFill>
            </a:endParaRPr>
          </a:p>
          <a:p>
            <a:pPr lvl="1"/>
            <a:endParaRPr lang="en-US" dirty="0" smtClean="0">
              <a:solidFill>
                <a:srgbClr val="808080"/>
              </a:solidFill>
            </a:endParaRPr>
          </a:p>
          <a:p>
            <a:pPr lvl="1"/>
            <a:r>
              <a:rPr lang="en-US" dirty="0" smtClean="0">
                <a:solidFill>
                  <a:srgbClr val="808080"/>
                </a:solidFill>
              </a:rPr>
              <a:t>Measure and analyze relay congestion in realistic Tor networks</a:t>
            </a:r>
          </a:p>
          <a:p>
            <a:pPr marL="104767" indent="0">
              <a:buNone/>
            </a:pPr>
            <a:endParaRPr lang="en-US" dirty="0"/>
          </a:p>
          <a:p>
            <a:r>
              <a:rPr lang="en-US" dirty="0" smtClean="0"/>
              <a:t>Design </a:t>
            </a:r>
            <a:r>
              <a:rPr lang="en-US" dirty="0" smtClean="0">
                <a:solidFill>
                  <a:srgbClr val="FFFF00"/>
                </a:solidFill>
              </a:rPr>
              <a:t>focused</a:t>
            </a:r>
            <a:r>
              <a:rPr lang="en-US" dirty="0" smtClean="0"/>
              <a:t>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69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5037931" y="1724025"/>
            <a:ext cx="28956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Ineffective Priority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48356" y="1876424"/>
            <a:ext cx="19812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6" name="Delay 15"/>
          <p:cNvSpPr/>
          <p:nvPr/>
        </p:nvSpPr>
        <p:spPr bwMode="auto">
          <a:xfrm>
            <a:off x="5571331" y="34004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5571331" y="39338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7029156" y="34004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8248356" y="34004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648156" y="3400424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9457531" y="42386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5561306" y="4543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5561306" y="5076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5561306" y="5610224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7019131" y="5076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8238331" y="5076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638131" y="50768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333331" y="1876424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971756" y="2257424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5571331" y="2867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9000331" y="41624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704931" y="41624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6257131" y="3324224"/>
            <a:ext cx="457200" cy="457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6257131" y="5000625"/>
            <a:ext cx="457200" cy="457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714956" y="3590924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704931" y="5267324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924131" y="4563828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934157" y="3590925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838531" y="4467224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6247107" y="5402028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6247108" y="5267324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6247107" y="4733924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6257132" y="3725628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6257132" y="3590924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6257132" y="3057524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Picture 2" descr="ewma-dl-we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" y="2028824"/>
            <a:ext cx="4978400" cy="3733800"/>
          </a:xfrm>
          <a:prstGeom prst="rect">
            <a:avLst/>
          </a:prstGeom>
        </p:spPr>
      </p:pic>
      <p:sp>
        <p:nvSpPr>
          <p:cNvPr id="37" name="Rectangular Callout 36"/>
          <p:cNvSpPr/>
          <p:nvPr/>
        </p:nvSpPr>
        <p:spPr bwMode="auto">
          <a:xfrm>
            <a:off x="3818731" y="6219825"/>
            <a:ext cx="3733800" cy="1143000"/>
          </a:xfrm>
          <a:prstGeom prst="wedgeRectCallout">
            <a:avLst>
              <a:gd name="adj1" fmla="val -30004"/>
              <a:gd name="adj2" fmla="val -93062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 smtClean="0"/>
              <a:t>Circuit schedulers are ineffective at prioritization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2585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4428331" y="1571626"/>
            <a:ext cx="28956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Ineffective Priority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2480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086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49244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010026"/>
            <a:ext cx="457200" cy="457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171825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48482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438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114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411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7" y="3438526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7" y="5249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08" y="5114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7" y="4581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2" y="3573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2" y="3438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2" y="2905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ular Callout 63"/>
          <p:cNvSpPr/>
          <p:nvPr/>
        </p:nvSpPr>
        <p:spPr bwMode="auto">
          <a:xfrm>
            <a:off x="5571331" y="6143625"/>
            <a:ext cx="3124200" cy="1066800"/>
          </a:xfrm>
          <a:prstGeom prst="wedgeRectCallout">
            <a:avLst>
              <a:gd name="adj1" fmla="val 6130"/>
              <a:gd name="adj2" fmla="val -201817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 err="1"/>
              <a:t>Libevent</a:t>
            </a:r>
            <a:r>
              <a:rPr lang="en-US" dirty="0"/>
              <a:t> schedules one connection at a time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5521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4428331" y="1571626"/>
            <a:ext cx="28956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Ineffective Priority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2480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086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49244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010026"/>
            <a:ext cx="457200" cy="457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171825"/>
            <a:ext cx="457200" cy="457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48482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438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114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411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7" y="3438526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7" y="5249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08" y="5114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7" y="4581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2" y="3573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2" y="3438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2" y="2905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ular Callout 63"/>
          <p:cNvSpPr/>
          <p:nvPr/>
        </p:nvSpPr>
        <p:spPr bwMode="auto">
          <a:xfrm>
            <a:off x="5571331" y="6143625"/>
            <a:ext cx="3124200" cy="1066800"/>
          </a:xfrm>
          <a:prstGeom prst="wedgeRectCallout">
            <a:avLst>
              <a:gd name="adj1" fmla="val 6130"/>
              <a:gd name="adj2" fmla="val -201817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 err="1"/>
              <a:t>Libevent</a:t>
            </a:r>
            <a:r>
              <a:rPr lang="en-US" dirty="0"/>
              <a:t> schedules one connection at a time</a:t>
            </a:r>
            <a:endParaRPr lang="en-US" i="1" dirty="0"/>
          </a:p>
        </p:txBody>
      </p:sp>
      <p:sp>
        <p:nvSpPr>
          <p:cNvPr id="37" name="Rectangular Callout 36"/>
          <p:cNvSpPr/>
          <p:nvPr/>
        </p:nvSpPr>
        <p:spPr bwMode="auto">
          <a:xfrm>
            <a:off x="313531" y="2714625"/>
            <a:ext cx="3200400" cy="1371600"/>
          </a:xfrm>
          <a:prstGeom prst="wedgeRectCallout">
            <a:avLst>
              <a:gd name="adj1" fmla="val 79402"/>
              <a:gd name="adj2" fmla="val -2398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Tor only considers a subset of writable circuits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4809331" y="2638425"/>
            <a:ext cx="3657600" cy="1600200"/>
          </a:xfrm>
          <a:prstGeom prst="rect">
            <a:avLst/>
          </a:prstGeom>
          <a:noFill/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4428331" y="1571626"/>
            <a:ext cx="28956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Ineffective Priority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2480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086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49244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2" name="5-Point Star 51"/>
          <p:cNvSpPr/>
          <p:nvPr/>
        </p:nvSpPr>
        <p:spPr bwMode="auto">
          <a:xfrm>
            <a:off x="7095331" y="4010026"/>
            <a:ext cx="457200" cy="457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3" name="5-Point Star 52"/>
          <p:cNvSpPr/>
          <p:nvPr/>
        </p:nvSpPr>
        <p:spPr bwMode="auto">
          <a:xfrm>
            <a:off x="5647531" y="3171825"/>
            <a:ext cx="457200" cy="457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5647531" y="4848226"/>
            <a:ext cx="457200" cy="457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438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114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411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7" y="3438526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7" y="5249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08" y="5114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7" y="4581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2" y="3573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2" y="3438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2" y="2905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ular Callout 63"/>
          <p:cNvSpPr/>
          <p:nvPr/>
        </p:nvSpPr>
        <p:spPr bwMode="auto">
          <a:xfrm>
            <a:off x="5571331" y="6143625"/>
            <a:ext cx="3124200" cy="1066800"/>
          </a:xfrm>
          <a:prstGeom prst="wedgeRectCallout">
            <a:avLst>
              <a:gd name="adj1" fmla="val 6130"/>
              <a:gd name="adj2" fmla="val -201817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 err="1"/>
              <a:t>Libevent</a:t>
            </a:r>
            <a:r>
              <a:rPr lang="en-US" dirty="0"/>
              <a:t> schedules one connection at a time</a:t>
            </a:r>
            <a:endParaRPr lang="en-US" i="1" dirty="0"/>
          </a:p>
        </p:txBody>
      </p:sp>
      <p:sp>
        <p:nvSpPr>
          <p:cNvPr id="37" name="Rectangular Callout 36"/>
          <p:cNvSpPr/>
          <p:nvPr/>
        </p:nvSpPr>
        <p:spPr bwMode="auto">
          <a:xfrm>
            <a:off x="313531" y="2714625"/>
            <a:ext cx="3200400" cy="1371600"/>
          </a:xfrm>
          <a:prstGeom prst="wedgeRectCallout">
            <a:avLst>
              <a:gd name="adj1" fmla="val 79402"/>
              <a:gd name="adj2" fmla="val -2398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Tor only considers a subset of writable circuits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4809331" y="2638425"/>
            <a:ext cx="3657600" cy="1600200"/>
          </a:xfrm>
          <a:prstGeom prst="rect">
            <a:avLst/>
          </a:prstGeom>
          <a:noFill/>
          <a:ln w="508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5" name="Rectangular Callout 44"/>
          <p:cNvSpPr/>
          <p:nvPr/>
        </p:nvSpPr>
        <p:spPr bwMode="auto">
          <a:xfrm>
            <a:off x="313531" y="4695825"/>
            <a:ext cx="3200400" cy="1371600"/>
          </a:xfrm>
          <a:prstGeom prst="wedgeRectCallout">
            <a:avLst>
              <a:gd name="adj1" fmla="val 79402"/>
              <a:gd name="adj2" fmla="val -2398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Circuits from </a:t>
            </a:r>
            <a:r>
              <a:rPr lang="en-US" dirty="0" smtClean="0"/>
              <a:t>different connections </a:t>
            </a:r>
            <a:r>
              <a:rPr lang="en-US" dirty="0"/>
              <a:t>are not prioritized correctly</a:t>
            </a:r>
          </a:p>
        </p:txBody>
      </p:sp>
    </p:spTree>
    <p:extLst>
      <p:ext uri="{BB962C8B-B14F-4D97-AF65-F5344CB8AC3E}">
        <p14:creationId xmlns:p14="http://schemas.microsoft.com/office/powerpoint/2010/main" val="162807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Problems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9" y="2790826"/>
            <a:ext cx="4230171" cy="1524000"/>
          </a:xfrm>
          <a:solidFill>
            <a:schemeClr val="bg1"/>
          </a:solidFill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1159" y="2776582"/>
            <a:ext cx="4230173" cy="15382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913731" y="2257426"/>
            <a:ext cx="19812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Scenario 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17958" y="2181226"/>
            <a:ext cx="19812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Scenario B</a:t>
            </a:r>
            <a:endParaRPr lang="en-US" dirty="0"/>
          </a:p>
        </p:txBody>
      </p:sp>
      <p:sp>
        <p:nvSpPr>
          <p:cNvPr id="18" name="Rectangular Callout 17"/>
          <p:cNvSpPr/>
          <p:nvPr/>
        </p:nvSpPr>
        <p:spPr bwMode="auto">
          <a:xfrm>
            <a:off x="5799931" y="5229226"/>
            <a:ext cx="3124200" cy="1066800"/>
          </a:xfrm>
          <a:prstGeom prst="wedgeRectCallout">
            <a:avLst>
              <a:gd name="adj1" fmla="val 16669"/>
              <a:gd name="adj2" fmla="val -10481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No Shared Connection</a:t>
            </a:r>
            <a:endParaRPr lang="en-US" i="1" dirty="0"/>
          </a:p>
        </p:txBody>
      </p:sp>
      <p:sp>
        <p:nvSpPr>
          <p:cNvPr id="19" name="Rectangular Callout 18"/>
          <p:cNvSpPr/>
          <p:nvPr/>
        </p:nvSpPr>
        <p:spPr bwMode="auto">
          <a:xfrm>
            <a:off x="1151732" y="5229226"/>
            <a:ext cx="3124200" cy="1066800"/>
          </a:xfrm>
          <a:prstGeom prst="wedgeRectCallout">
            <a:avLst>
              <a:gd name="adj1" fmla="val 16669"/>
              <a:gd name="adj2" fmla="val -10481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Shared Connection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1765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is Slow!!! Research*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PCTCP: Per-Circuit TCP-over-</a:t>
            </a:r>
            <a:r>
              <a:rPr lang="en-US" sz="1600" dirty="0" err="1"/>
              <a:t>IPsec</a:t>
            </a:r>
            <a:r>
              <a:rPr lang="en-US" sz="1600" dirty="0"/>
              <a:t> Transport for Anonymous Communication Overlay Networks (CCS ‘13</a:t>
            </a:r>
            <a:r>
              <a:rPr lang="en-US" sz="1600" dirty="0" smtClean="0"/>
              <a:t>)</a:t>
            </a:r>
          </a:p>
          <a:p>
            <a:r>
              <a:rPr lang="en-US" sz="1600" dirty="0"/>
              <a:t>Reducing Latency in Tor Circuits with Unordered </a:t>
            </a:r>
            <a:r>
              <a:rPr lang="en-US" sz="1600" dirty="0" smtClean="0"/>
              <a:t>Delivery (FOCI ‘13)</a:t>
            </a:r>
            <a:endParaRPr lang="en-US" sz="1600" dirty="0"/>
          </a:p>
          <a:p>
            <a:r>
              <a:rPr lang="en-US" sz="1600" dirty="0"/>
              <a:t>How Low Can You Go: Balancing Performance with Anonymity in Tor (PETS ‘13)</a:t>
            </a:r>
          </a:p>
          <a:p>
            <a:r>
              <a:rPr lang="en-US" sz="1600" dirty="0"/>
              <a:t>The Path Less Travelled: Overcoming Tor's Bottlenecks with Traffic Splitting (PETS </a:t>
            </a:r>
            <a:r>
              <a:rPr lang="fr-FR" sz="1600" dirty="0" smtClean="0"/>
              <a:t>’</a:t>
            </a:r>
            <a:r>
              <a:rPr lang="en-US" sz="1600" dirty="0" smtClean="0"/>
              <a:t>13)</a:t>
            </a:r>
          </a:p>
          <a:p>
            <a:r>
              <a:rPr lang="en-US" sz="1600" dirty="0"/>
              <a:t>An Empirical Evaluation of Relay Selection in </a:t>
            </a:r>
            <a:r>
              <a:rPr lang="en-US" sz="1600" dirty="0" smtClean="0"/>
              <a:t>Tor (NDSS ‘13)</a:t>
            </a:r>
          </a:p>
          <a:p>
            <a:r>
              <a:rPr lang="en-US" sz="1600" dirty="0"/>
              <a:t>LIRA: Lightweight Incentivized Routing for </a:t>
            </a:r>
            <a:r>
              <a:rPr lang="en-US" sz="1600" dirty="0" smtClean="0"/>
              <a:t>Anonymity (NDSS ‘13)</a:t>
            </a:r>
            <a:endParaRPr lang="en-US" sz="1600" dirty="0"/>
          </a:p>
          <a:p>
            <a:r>
              <a:rPr lang="en-US" sz="1600" dirty="0"/>
              <a:t>Improving Performance and Anonymity in the Tor </a:t>
            </a:r>
            <a:r>
              <a:rPr lang="en-US" sz="1600" dirty="0" smtClean="0"/>
              <a:t>Network (IPCCC ‘12)</a:t>
            </a:r>
            <a:endParaRPr lang="en-US" sz="1600" dirty="0"/>
          </a:p>
          <a:p>
            <a:r>
              <a:rPr lang="en-US" sz="1600" dirty="0"/>
              <a:t>Enhancing Tor's Performance using Real-time Traffic </a:t>
            </a:r>
            <a:r>
              <a:rPr lang="en-US" sz="1600" dirty="0" smtClean="0"/>
              <a:t>Classification (CCS </a:t>
            </a:r>
            <a:r>
              <a:rPr lang="fr-FR" sz="1600" dirty="0" smtClean="0"/>
              <a:t>’</a:t>
            </a:r>
            <a:r>
              <a:rPr lang="en-US" sz="1600" dirty="0" smtClean="0"/>
              <a:t>12)</a:t>
            </a:r>
          </a:p>
          <a:p>
            <a:r>
              <a:rPr lang="en-US" sz="1600" dirty="0" err="1"/>
              <a:t>Torchestra</a:t>
            </a:r>
            <a:r>
              <a:rPr lang="en-US" sz="1600" dirty="0"/>
              <a:t>: Reducing interactive traffic delays over </a:t>
            </a:r>
            <a:r>
              <a:rPr lang="en-US" sz="1600" dirty="0" smtClean="0"/>
              <a:t>Tor (WPES ‘12)</a:t>
            </a:r>
          </a:p>
          <a:p>
            <a:r>
              <a:rPr lang="en-US" sz="1600" dirty="0"/>
              <a:t>Throttling Tor Bandwidth </a:t>
            </a:r>
            <a:r>
              <a:rPr lang="en-US" sz="1600" dirty="0" smtClean="0"/>
              <a:t>Parasites (USENIX Sec ‘12)</a:t>
            </a:r>
          </a:p>
          <a:p>
            <a:r>
              <a:rPr lang="en-US" sz="1600" dirty="0" err="1"/>
              <a:t>LASTor</a:t>
            </a:r>
            <a:r>
              <a:rPr lang="en-US" sz="1600" dirty="0"/>
              <a:t>: A Low-Latency AS-Aware Tor </a:t>
            </a:r>
            <a:r>
              <a:rPr lang="en-US" sz="1600" dirty="0" smtClean="0"/>
              <a:t>Client (Oakland ‘12)</a:t>
            </a:r>
          </a:p>
          <a:p>
            <a:r>
              <a:rPr lang="en-US" sz="1600" dirty="0"/>
              <a:t>Congestion-aware Path Selection for </a:t>
            </a:r>
            <a:r>
              <a:rPr lang="en-US" sz="1600" dirty="0" smtClean="0"/>
              <a:t>Tor (FC ‘12)</a:t>
            </a:r>
          </a:p>
          <a:p>
            <a:endParaRPr lang="en-US" sz="1400" dirty="0"/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8263" y="6905625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*Not a comprehensive list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80331" y="2980968"/>
            <a:ext cx="616399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0" dirty="0" smtClean="0">
                <a:solidFill>
                  <a:srgbClr val="FFFF00"/>
                </a:solidFill>
              </a:rPr>
              <a:t>Where?</a:t>
            </a:r>
            <a:endParaRPr lang="en-US" sz="15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7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Problems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9" y="2790826"/>
            <a:ext cx="4230171" cy="1524000"/>
          </a:xfrm>
          <a:solidFill>
            <a:schemeClr val="bg1"/>
          </a:solidFill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1159" y="2776582"/>
            <a:ext cx="4230173" cy="15382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913731" y="2257426"/>
            <a:ext cx="19812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Scenario 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17958" y="2181226"/>
            <a:ext cx="19812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Scenario B</a:t>
            </a:r>
            <a:endParaRPr lang="en-US" dirty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532" y="4619625"/>
            <a:ext cx="4289033" cy="1901472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4131" y="4619625"/>
            <a:ext cx="4329121" cy="1919244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574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4428331" y="1571626"/>
            <a:ext cx="28956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Circuit Scheduling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756" y="1724025"/>
            <a:ext cx="19812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6" name="Delay 15"/>
          <p:cNvSpPr/>
          <p:nvPr/>
        </p:nvSpPr>
        <p:spPr bwMode="auto">
          <a:xfrm>
            <a:off x="49617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49617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4195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6387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038556" y="32480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8847931" y="4086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4951706" y="4391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49517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49517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4095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6287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028531" y="49244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23731" y="1724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62156" y="2105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4961731" y="27146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390731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4" name="5-Point Star 53"/>
          <p:cNvSpPr/>
          <p:nvPr/>
        </p:nvSpPr>
        <p:spPr bwMode="auto">
          <a:xfrm>
            <a:off x="6028531" y="3781426"/>
            <a:ext cx="914400" cy="9144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105356" y="3438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095331" y="5114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314531" y="4411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324557" y="3438526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228931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637507" y="5249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637508" y="5114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637507" y="4581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647532" y="3573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647532" y="3438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647532" y="2905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ular Callout 36"/>
          <p:cNvSpPr/>
          <p:nvPr/>
        </p:nvSpPr>
        <p:spPr bwMode="auto">
          <a:xfrm>
            <a:off x="389732" y="3857625"/>
            <a:ext cx="3352800" cy="1676400"/>
          </a:xfrm>
          <a:prstGeom prst="wedgeRectCallout">
            <a:avLst>
              <a:gd name="adj1" fmla="val 79402"/>
              <a:gd name="adj2" fmla="val -2398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sz="3200" dirty="0">
                <a:solidFill>
                  <a:srgbClr val="FFFF00"/>
                </a:solidFill>
              </a:rPr>
              <a:t>Choose among ALL writable circuits</a:t>
            </a:r>
            <a:endParaRPr lang="en-US" sz="32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4656931" y="1571626"/>
            <a:ext cx="28956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Buffer </a:t>
            </a:r>
            <a:r>
              <a:rPr lang="en-US" dirty="0" smtClean="0"/>
              <a:t>Bloat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67356" y="1724025"/>
            <a:ext cx="19812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6" name="Delay 15"/>
          <p:cNvSpPr/>
          <p:nvPr/>
        </p:nvSpPr>
        <p:spPr bwMode="auto">
          <a:xfrm>
            <a:off x="51903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51903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648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867356" y="3248025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267156" y="32480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9076531" y="4086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5180306" y="4391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51803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51803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6381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857331" y="4924426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257131" y="49244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952331" y="1724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590756" y="2105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5190331" y="27146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619331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333956" y="3438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323931" y="5114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543131" y="4411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553157" y="3438526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457531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866107" y="5249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866108" y="5114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866107" y="4581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876132" y="3573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876132" y="3438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876132" y="2905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ular Callout 63"/>
          <p:cNvSpPr/>
          <p:nvPr/>
        </p:nvSpPr>
        <p:spPr bwMode="auto">
          <a:xfrm>
            <a:off x="6104731" y="6219826"/>
            <a:ext cx="3124200" cy="1066800"/>
          </a:xfrm>
          <a:prstGeom prst="wedgeRectCallout">
            <a:avLst>
              <a:gd name="adj1" fmla="val 16167"/>
              <a:gd name="adj2" fmla="val -128334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Queuing delays in kernel output buffer</a:t>
            </a:r>
            <a:endParaRPr lang="en-US" i="1" dirty="0"/>
          </a:p>
        </p:txBody>
      </p:sp>
      <p:sp>
        <p:nvSpPr>
          <p:cNvPr id="36" name="5-Point Star 35"/>
          <p:cNvSpPr/>
          <p:nvPr/>
        </p:nvSpPr>
        <p:spPr bwMode="auto">
          <a:xfrm>
            <a:off x="6257131" y="3781426"/>
            <a:ext cx="914400" cy="9144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/>
          <p:cNvSpPr/>
          <p:nvPr/>
        </p:nvSpPr>
        <p:spPr bwMode="auto">
          <a:xfrm>
            <a:off x="4656931" y="1571626"/>
            <a:ext cx="2895600" cy="4343399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Buffer </a:t>
            </a:r>
            <a:r>
              <a:rPr lang="en-US" dirty="0" smtClean="0"/>
              <a:t>Bloat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67356" y="1724025"/>
            <a:ext cx="19812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dirty="0" smtClean="0"/>
              <a:t>Kernel Output</a:t>
            </a:r>
            <a:endParaRPr lang="en-US" dirty="0"/>
          </a:p>
        </p:txBody>
      </p:sp>
      <p:sp>
        <p:nvSpPr>
          <p:cNvPr id="16" name="Delay 15"/>
          <p:cNvSpPr/>
          <p:nvPr/>
        </p:nvSpPr>
        <p:spPr bwMode="auto">
          <a:xfrm>
            <a:off x="5190331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7" name="Delay 16"/>
          <p:cNvSpPr/>
          <p:nvPr/>
        </p:nvSpPr>
        <p:spPr bwMode="auto">
          <a:xfrm>
            <a:off x="5190331" y="37814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8" name="Delay 17"/>
          <p:cNvSpPr/>
          <p:nvPr/>
        </p:nvSpPr>
        <p:spPr bwMode="auto">
          <a:xfrm>
            <a:off x="6648156" y="32480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9" name="Delay 18"/>
          <p:cNvSpPr/>
          <p:nvPr/>
        </p:nvSpPr>
        <p:spPr bwMode="auto">
          <a:xfrm>
            <a:off x="7867356" y="3248025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" name="Summing Junction 3"/>
          <p:cNvSpPr/>
          <p:nvPr/>
        </p:nvSpPr>
        <p:spPr bwMode="auto">
          <a:xfrm>
            <a:off x="6267156" y="3248025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9" name="Summing Junction 28"/>
          <p:cNvSpPr/>
          <p:nvPr/>
        </p:nvSpPr>
        <p:spPr bwMode="auto">
          <a:xfrm>
            <a:off x="9076531" y="40862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9" name="Delay 38"/>
          <p:cNvSpPr/>
          <p:nvPr/>
        </p:nvSpPr>
        <p:spPr bwMode="auto">
          <a:xfrm>
            <a:off x="5180306" y="43910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0" name="Delay 39"/>
          <p:cNvSpPr/>
          <p:nvPr/>
        </p:nvSpPr>
        <p:spPr bwMode="auto">
          <a:xfrm>
            <a:off x="5180306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1" name="Delay 40"/>
          <p:cNvSpPr/>
          <p:nvPr/>
        </p:nvSpPr>
        <p:spPr bwMode="auto">
          <a:xfrm>
            <a:off x="5180306" y="5457825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2" name="Delay 41"/>
          <p:cNvSpPr/>
          <p:nvPr/>
        </p:nvSpPr>
        <p:spPr bwMode="auto">
          <a:xfrm>
            <a:off x="6638131" y="49244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3" name="Delay 42"/>
          <p:cNvSpPr/>
          <p:nvPr/>
        </p:nvSpPr>
        <p:spPr bwMode="auto">
          <a:xfrm>
            <a:off x="7857331" y="4924426"/>
            <a:ext cx="685800" cy="381000"/>
          </a:xfrm>
          <a:prstGeom prst="flowChartDela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4" name="Summing Junction 43"/>
          <p:cNvSpPr/>
          <p:nvPr/>
        </p:nvSpPr>
        <p:spPr bwMode="auto">
          <a:xfrm>
            <a:off x="6257131" y="4924426"/>
            <a:ext cx="381000" cy="381000"/>
          </a:xfrm>
          <a:prstGeom prst="flowChartSummingJuncti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952331" y="1724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Output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590756" y="2105025"/>
            <a:ext cx="1742576" cy="4657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Tor Circuits</a:t>
            </a:r>
            <a:endParaRPr lang="en-US" dirty="0"/>
          </a:p>
        </p:txBody>
      </p:sp>
      <p:sp>
        <p:nvSpPr>
          <p:cNvPr id="49" name="Delay 48"/>
          <p:cNvSpPr/>
          <p:nvPr/>
        </p:nvSpPr>
        <p:spPr bwMode="auto">
          <a:xfrm>
            <a:off x="5190331" y="2714626"/>
            <a:ext cx="685800" cy="381000"/>
          </a:xfrm>
          <a:prstGeom prst="flowChartDelay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1" name="5-Point Star 50"/>
          <p:cNvSpPr/>
          <p:nvPr/>
        </p:nvSpPr>
        <p:spPr bwMode="auto">
          <a:xfrm>
            <a:off x="8619331" y="4010026"/>
            <a:ext cx="457200" cy="4572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cxnSp>
        <p:nvCxnSpPr>
          <p:cNvPr id="70" name="Straight Arrow Connector 69"/>
          <p:cNvCxnSpPr>
            <a:stCxn id="18" idx="3"/>
            <a:endCxn id="19" idx="1"/>
          </p:cNvCxnSpPr>
          <p:nvPr/>
        </p:nvCxnSpPr>
        <p:spPr bwMode="auto">
          <a:xfrm>
            <a:off x="7333956" y="34385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42" idx="3"/>
            <a:endCxn id="43" idx="1"/>
          </p:cNvCxnSpPr>
          <p:nvPr/>
        </p:nvCxnSpPr>
        <p:spPr bwMode="auto">
          <a:xfrm>
            <a:off x="7323931" y="5114925"/>
            <a:ext cx="5334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3" idx="3"/>
            <a:endCxn id="29" idx="3"/>
          </p:cNvCxnSpPr>
          <p:nvPr/>
        </p:nvCxnSpPr>
        <p:spPr bwMode="auto">
          <a:xfrm flipV="1">
            <a:off x="8543131" y="4411429"/>
            <a:ext cx="589196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19" idx="3"/>
            <a:endCxn id="29" idx="1"/>
          </p:cNvCxnSpPr>
          <p:nvPr/>
        </p:nvCxnSpPr>
        <p:spPr bwMode="auto">
          <a:xfrm>
            <a:off x="8553157" y="3438526"/>
            <a:ext cx="579171" cy="7034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9457531" y="4314825"/>
            <a:ext cx="609600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1" idx="3"/>
            <a:endCxn id="44" idx="3"/>
          </p:cNvCxnSpPr>
          <p:nvPr/>
        </p:nvCxnSpPr>
        <p:spPr bwMode="auto">
          <a:xfrm flipV="1">
            <a:off x="5866107" y="52496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40" idx="3"/>
            <a:endCxn id="44" idx="2"/>
          </p:cNvCxnSpPr>
          <p:nvPr/>
        </p:nvCxnSpPr>
        <p:spPr bwMode="auto">
          <a:xfrm>
            <a:off x="5866108" y="51149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39" idx="3"/>
            <a:endCxn id="44" idx="1"/>
          </p:cNvCxnSpPr>
          <p:nvPr/>
        </p:nvCxnSpPr>
        <p:spPr bwMode="auto">
          <a:xfrm>
            <a:off x="5866107" y="45815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17" idx="3"/>
            <a:endCxn id="4" idx="3"/>
          </p:cNvCxnSpPr>
          <p:nvPr/>
        </p:nvCxnSpPr>
        <p:spPr bwMode="auto">
          <a:xfrm flipV="1">
            <a:off x="5876132" y="3573229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16" idx="3"/>
            <a:endCxn id="4" idx="2"/>
          </p:cNvCxnSpPr>
          <p:nvPr/>
        </p:nvCxnSpPr>
        <p:spPr bwMode="auto">
          <a:xfrm>
            <a:off x="5876132" y="3438525"/>
            <a:ext cx="39102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49" idx="3"/>
            <a:endCxn id="4" idx="1"/>
          </p:cNvCxnSpPr>
          <p:nvPr/>
        </p:nvCxnSpPr>
        <p:spPr bwMode="auto">
          <a:xfrm>
            <a:off x="5876132" y="2905125"/>
            <a:ext cx="446821" cy="3986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ular Callout 63"/>
          <p:cNvSpPr/>
          <p:nvPr/>
        </p:nvSpPr>
        <p:spPr bwMode="auto">
          <a:xfrm>
            <a:off x="6104731" y="6219826"/>
            <a:ext cx="3124200" cy="1066800"/>
          </a:xfrm>
          <a:prstGeom prst="wedgeRectCallout">
            <a:avLst>
              <a:gd name="adj1" fmla="val 16167"/>
              <a:gd name="adj2" fmla="val -128334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Queuing delays in kernel output buffer</a:t>
            </a:r>
            <a:endParaRPr lang="en-US" i="1" dirty="0"/>
          </a:p>
        </p:txBody>
      </p:sp>
      <p:sp>
        <p:nvSpPr>
          <p:cNvPr id="36" name="5-Point Star 35"/>
          <p:cNvSpPr/>
          <p:nvPr/>
        </p:nvSpPr>
        <p:spPr bwMode="auto">
          <a:xfrm>
            <a:off x="6257131" y="3781426"/>
            <a:ext cx="914400" cy="9144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7" name="Content Placeholder 9"/>
          <p:cNvSpPr>
            <a:spLocks noGrp="1"/>
          </p:cNvSpPr>
          <p:nvPr>
            <p:ph sz="half" idx="1"/>
          </p:nvPr>
        </p:nvSpPr>
        <p:spPr>
          <a:xfrm>
            <a:off x="283368" y="2101851"/>
            <a:ext cx="4221163" cy="4752976"/>
          </a:xfrm>
        </p:spPr>
        <p:txBody>
          <a:bodyPr/>
          <a:lstStyle/>
          <a:p>
            <a:r>
              <a:rPr lang="en-US" dirty="0" smtClean="0"/>
              <a:t>Too many large kernel queues</a:t>
            </a:r>
          </a:p>
          <a:p>
            <a:endParaRPr lang="en-US" dirty="0" smtClean="0"/>
          </a:p>
          <a:p>
            <a:r>
              <a:rPr lang="en-US" dirty="0" smtClean="0"/>
              <a:t>More data in kernel than it can send</a:t>
            </a:r>
          </a:p>
          <a:p>
            <a:endParaRPr lang="en-US" dirty="0" smtClean="0"/>
          </a:p>
          <a:p>
            <a:r>
              <a:rPr lang="en-US" dirty="0" smtClean="0"/>
              <a:t>Circuit scheduler timing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880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Output Auto-tuning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write what the kernel can’t send</a:t>
            </a:r>
          </a:p>
          <a:p>
            <a:endParaRPr lang="en-US" dirty="0" smtClean="0"/>
          </a:p>
          <a:p>
            <a:r>
              <a:rPr lang="en-US" dirty="0" smtClean="0"/>
              <a:t>Smartly write to kernel using</a:t>
            </a:r>
          </a:p>
          <a:p>
            <a:pPr lvl="1"/>
            <a:r>
              <a:rPr lang="en-US" dirty="0" smtClean="0"/>
              <a:t>Socket queue lengths and sizes</a:t>
            </a:r>
          </a:p>
          <a:p>
            <a:pPr lvl="1"/>
            <a:r>
              <a:rPr lang="en-US" dirty="0" smtClean="0"/>
              <a:t>TCP windows</a:t>
            </a:r>
          </a:p>
          <a:p>
            <a:pPr lvl="1"/>
            <a:r>
              <a:rPr lang="en-US" dirty="0" smtClean="0"/>
              <a:t>Node bandwidth capacity</a:t>
            </a:r>
          </a:p>
          <a:p>
            <a:pPr marL="104766" indent="0">
              <a:buNone/>
            </a:pPr>
            <a:endParaRPr lang="en-US" dirty="0" smtClean="0"/>
          </a:p>
          <a:p>
            <a:r>
              <a:rPr lang="en-US" dirty="0" smtClean="0"/>
              <a:t>Check again before kernel starvation</a:t>
            </a:r>
            <a:endParaRPr lang="en-US" dirty="0"/>
          </a:p>
        </p:txBody>
      </p:sp>
      <p:sp>
        <p:nvSpPr>
          <p:cNvPr id="16" name="Rectangular Callout 15"/>
          <p:cNvSpPr/>
          <p:nvPr/>
        </p:nvSpPr>
        <p:spPr bwMode="auto">
          <a:xfrm>
            <a:off x="6714331" y="3019425"/>
            <a:ext cx="3124200" cy="1066800"/>
          </a:xfrm>
          <a:prstGeom prst="wedgeRectCallout">
            <a:avLst>
              <a:gd name="adj1" fmla="val -38199"/>
              <a:gd name="adj2" fmla="val -8754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>
                <a:solidFill>
                  <a:srgbClr val="FFFF00"/>
                </a:solidFill>
              </a:rPr>
              <a:t>Increase effectiveness of circuit scheduler</a:t>
            </a:r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7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1495425"/>
            <a:ext cx="8564563" cy="1620839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511300" y="3373438"/>
            <a:ext cx="7053263" cy="1931988"/>
          </a:xfrm>
        </p:spPr>
        <p:txBody>
          <a:bodyPr/>
          <a:lstStyle/>
          <a:p>
            <a:r>
              <a:rPr lang="en-US" dirty="0" err="1" smtClean="0"/>
              <a:t>cs.umn.edu</a:t>
            </a:r>
            <a:r>
              <a:rPr lang="en-US" dirty="0" smtClean="0"/>
              <a:t>/~</a:t>
            </a:r>
            <a:r>
              <a:rPr lang="en-US" dirty="0" err="1" smtClean="0"/>
              <a:t>jansen</a:t>
            </a:r>
            <a:endParaRPr lang="en-US" dirty="0" smtClean="0"/>
          </a:p>
          <a:p>
            <a:r>
              <a:rPr lang="en-US" dirty="0" err="1" smtClean="0"/>
              <a:t>rob.g.jansen@</a:t>
            </a:r>
            <a:r>
              <a:rPr lang="en-US" dirty="0" err="1" smtClean="0"/>
              <a:t>nrl.navy.mil</a:t>
            </a:r>
            <a:endParaRPr lang="en-US" dirty="0" smtClean="0"/>
          </a:p>
        </p:txBody>
      </p:sp>
      <p:pic>
        <p:nvPicPr>
          <p:cNvPr id="10" name="Content Placeholder 3" descr="evi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7704932" y="4314826"/>
            <a:ext cx="2961604" cy="3660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8931" y="6962715"/>
            <a:ext cx="4572000" cy="40011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000" i="1" dirty="0">
                <a:latin typeface="+mn-lt"/>
              </a:rPr>
              <a:t>think like an adversary</a:t>
            </a:r>
          </a:p>
        </p:txBody>
      </p:sp>
    </p:spTree>
    <p:extLst>
      <p:ext uri="{BB962C8B-B14F-4D97-AF65-F5344CB8AC3E}">
        <p14:creationId xmlns:p14="http://schemas.microsoft.com/office/powerpoint/2010/main" val="291771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libkqtime</a:t>
            </a:r>
            <a:endParaRPr lang="en-US" dirty="0"/>
          </a:p>
        </p:txBody>
      </p:sp>
      <p:pic>
        <p:nvPicPr>
          <p:cNvPr id="4" name="Content Placeholder 3" descr="libkqtim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79" r="-31479"/>
          <a:stretch>
            <a:fillRect/>
          </a:stretch>
        </p:blipFill>
        <p:spPr>
          <a:xfrm>
            <a:off x="-171365" y="1692747"/>
            <a:ext cx="10390896" cy="5746278"/>
          </a:xfrm>
        </p:spPr>
      </p:pic>
    </p:spTree>
    <p:extLst>
      <p:ext uri="{BB962C8B-B14F-4D97-AF65-F5344CB8AC3E}">
        <p14:creationId xmlns:p14="http://schemas.microsoft.com/office/powerpoint/2010/main" val="80913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Where</a:t>
            </a:r>
            <a:r>
              <a:rPr lang="en-US" dirty="0" smtClean="0"/>
              <a:t> is Tor slow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Understand Tor relay architecture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Measure and analyze relay congestion in realistic Tor networks</a:t>
            </a:r>
          </a:p>
          <a:p>
            <a:pPr marL="104767" indent="0">
              <a:buNone/>
            </a:pPr>
            <a:endParaRPr lang="en-US" dirty="0"/>
          </a:p>
          <a:p>
            <a:r>
              <a:rPr lang="en-US" dirty="0" smtClean="0"/>
              <a:t>Design </a:t>
            </a:r>
            <a:r>
              <a:rPr lang="en-US" dirty="0" smtClean="0">
                <a:solidFill>
                  <a:srgbClr val="FFFF00"/>
                </a:solidFill>
              </a:rPr>
              <a:t>focused</a:t>
            </a:r>
            <a:r>
              <a:rPr lang="en-US" dirty="0" smtClean="0"/>
              <a:t>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55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Where</a:t>
            </a:r>
            <a:r>
              <a:rPr lang="en-US" dirty="0" smtClean="0"/>
              <a:t> is Tor slow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Understand Tor relay architecture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808080"/>
                </a:solidFill>
              </a:rPr>
              <a:t>Measure and analyze relay congestion in realistic Tor networks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Design focused solutions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4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Tor Network</a:t>
            </a:r>
            <a:endParaRPr lang="en-US" dirty="0"/>
          </a:p>
        </p:txBody>
      </p:sp>
      <p:pic>
        <p:nvPicPr>
          <p:cNvPr id="12" name="Content Placeholder 11" descr="tor_network_overview_blac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/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7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63" b="96050" l="2599" r="970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3731" y="4924425"/>
            <a:ext cx="2038684" cy="203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5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Overview</a:t>
            </a:r>
            <a:endParaRPr lang="en-US" dirty="0"/>
          </a:p>
        </p:txBody>
      </p: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31" y="2790825"/>
            <a:ext cx="1973902" cy="240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5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Overview</a:t>
            </a:r>
          </a:p>
        </p:txBody>
      </p: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31" y="2790825"/>
            <a:ext cx="1973902" cy="2409678"/>
          </a:xfrm>
          <a:prstGeom prst="rect">
            <a:avLst/>
          </a:prstGeom>
        </p:spPr>
      </p:pic>
      <p:pic>
        <p:nvPicPr>
          <p:cNvPr id="14" name="Picture 13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31" y="3552825"/>
            <a:ext cx="1371600" cy="1674406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31" y="5381626"/>
            <a:ext cx="1371600" cy="1674406"/>
          </a:xfrm>
          <a:prstGeom prst="rect">
            <a:avLst/>
          </a:prstGeom>
        </p:spPr>
      </p:pic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1" y="1724026"/>
            <a:ext cx="1371600" cy="1674406"/>
          </a:xfrm>
          <a:prstGeom prst="rect">
            <a:avLst/>
          </a:prstGeom>
        </p:spPr>
      </p:pic>
      <p:pic>
        <p:nvPicPr>
          <p:cNvPr id="17" name="Picture 16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1" y="3552825"/>
            <a:ext cx="1371600" cy="1674406"/>
          </a:xfrm>
          <a:prstGeom prst="rect">
            <a:avLst/>
          </a:prstGeom>
        </p:spPr>
      </p:pic>
      <p:cxnSp>
        <p:nvCxnSpPr>
          <p:cNvPr id="4" name="Straight Connector 3"/>
          <p:cNvCxnSpPr>
            <a:stCxn id="16" idx="3"/>
            <a:endCxn id="9" idx="1"/>
          </p:cNvCxnSpPr>
          <p:nvPr/>
        </p:nvCxnSpPr>
        <p:spPr bwMode="auto">
          <a:xfrm>
            <a:off x="2218532" y="2561228"/>
            <a:ext cx="1752600" cy="1434436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17" idx="3"/>
          </p:cNvCxnSpPr>
          <p:nvPr/>
        </p:nvCxnSpPr>
        <p:spPr bwMode="auto">
          <a:xfrm>
            <a:off x="2218532" y="4390028"/>
            <a:ext cx="1752600" cy="997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6104731" y="4391025"/>
            <a:ext cx="1752600" cy="997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 flipV="1">
            <a:off x="6104732" y="4933933"/>
            <a:ext cx="1905000" cy="1514492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312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Hiragino Mincho Pro W3"/>
        <a:cs typeface="Hiragino Mincho Pro W3"/>
      </a:majorFont>
      <a:minorFont>
        <a:latin typeface="Arial"/>
        <a:ea typeface="Hiragino Mincho Pro W3"/>
        <a:cs typeface="Hiragino Mincho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46769</TotalTime>
  <Words>985</Words>
  <Application>Microsoft Macintosh PowerPoint</Application>
  <PresentationFormat>Custom</PresentationFormat>
  <Paragraphs>288</Paragraphs>
  <Slides>46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Blank Presentation</vt:lpstr>
      <vt:lpstr>Toward Understanding Congestion in Tor</vt:lpstr>
      <vt:lpstr>Tor for Awesomeness Anonymity</vt:lpstr>
      <vt:lpstr>Tor is Slow!!! Research*</vt:lpstr>
      <vt:lpstr>Tor is Slow!!! Research*</vt:lpstr>
      <vt:lpstr>Outline</vt:lpstr>
      <vt:lpstr>Outline</vt:lpstr>
      <vt:lpstr>The Tor Network</vt:lpstr>
      <vt:lpstr>Relay Overview</vt:lpstr>
      <vt:lpstr>Relay Overview</vt:lpstr>
      <vt:lpstr>Relay Overview</vt:lpstr>
      <vt:lpstr>Relay Overview</vt:lpstr>
      <vt:lpstr>Relay Overview</vt:lpstr>
      <vt:lpstr>Relay Overview</vt:lpstr>
      <vt:lpstr>Relay Internals</vt:lpstr>
      <vt:lpstr>Relay Internals</vt:lpstr>
      <vt:lpstr>Relay Internals</vt:lpstr>
      <vt:lpstr>Relay Internals</vt:lpstr>
      <vt:lpstr>Relay Internals</vt:lpstr>
      <vt:lpstr>Relay Internals</vt:lpstr>
      <vt:lpstr>Relay Internals</vt:lpstr>
      <vt:lpstr>Relay Internals</vt:lpstr>
      <vt:lpstr>Relay Internals</vt:lpstr>
      <vt:lpstr>Relay Internals</vt:lpstr>
      <vt:lpstr>Outline</vt:lpstr>
      <vt:lpstr>Kernel Congestion: libkqtime</vt:lpstr>
      <vt:lpstr>Kernel Congestion: libkqtime</vt:lpstr>
      <vt:lpstr>Kernel Congestion: libkqtime</vt:lpstr>
      <vt:lpstr>Kernel Congestion: libkqtime</vt:lpstr>
      <vt:lpstr>Congestion Analysis</vt:lpstr>
      <vt:lpstr>Congestion Analysis</vt:lpstr>
      <vt:lpstr>Analyzing the Design</vt:lpstr>
      <vt:lpstr>Analyzing the Design</vt:lpstr>
      <vt:lpstr>Analyzing the Design</vt:lpstr>
      <vt:lpstr>Outline</vt:lpstr>
      <vt:lpstr>Ineffective Priority</vt:lpstr>
      <vt:lpstr>Ineffective Priority</vt:lpstr>
      <vt:lpstr>Ineffective Priority</vt:lpstr>
      <vt:lpstr>Ineffective Priority</vt:lpstr>
      <vt:lpstr>Scheduling Problems</vt:lpstr>
      <vt:lpstr>Scheduling Problems</vt:lpstr>
      <vt:lpstr>Global Circuit Scheduling</vt:lpstr>
      <vt:lpstr>Kernel Buffer Bloat</vt:lpstr>
      <vt:lpstr>Kernel Buffer Bloat</vt:lpstr>
      <vt:lpstr>Tor Output Auto-tuning</vt:lpstr>
      <vt:lpstr>Questions?</vt:lpstr>
      <vt:lpstr>libkqtime</vt:lpstr>
    </vt:vector>
  </TitlesOfParts>
  <Manager/>
  <Company>Paul Syverson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Proposal #: 55-P080-08 Presenter: Paul Syverson      Code 5543      (202) 404-7931      syverson@itd.nrl.navy.mil  Funding Summary: $870000,  FY08-FY10</dc:title>
  <dc:subject/>
  <dc:creator/>
  <cp:keywords/>
  <dc:description/>
  <cp:lastModifiedBy>Rob Jansen</cp:lastModifiedBy>
  <cp:revision>394</cp:revision>
  <cp:lastPrinted>2011-06-08T15:26:59Z</cp:lastPrinted>
  <dcterms:created xsi:type="dcterms:W3CDTF">2011-10-13T20:08:31Z</dcterms:created>
  <dcterms:modified xsi:type="dcterms:W3CDTF">2014-01-24T17:19:43Z</dcterms:modified>
  <cp:category/>
</cp:coreProperties>
</file>