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35" r:id="rId2"/>
    <p:sldId id="642" r:id="rId3"/>
    <p:sldId id="592" r:id="rId4"/>
    <p:sldId id="643" r:id="rId5"/>
    <p:sldId id="658" r:id="rId6"/>
    <p:sldId id="644" r:id="rId7"/>
    <p:sldId id="662" r:id="rId8"/>
    <p:sldId id="663" r:id="rId9"/>
    <p:sldId id="664" r:id="rId10"/>
    <p:sldId id="665" r:id="rId11"/>
    <p:sldId id="677" r:id="rId12"/>
    <p:sldId id="679" r:id="rId13"/>
    <p:sldId id="678" r:id="rId14"/>
    <p:sldId id="671" r:id="rId15"/>
    <p:sldId id="672" r:id="rId16"/>
    <p:sldId id="673" r:id="rId17"/>
    <p:sldId id="674" r:id="rId18"/>
    <p:sldId id="675" r:id="rId19"/>
    <p:sldId id="676" r:id="rId20"/>
    <p:sldId id="646" r:id="rId21"/>
    <p:sldId id="666" r:id="rId22"/>
    <p:sldId id="667" r:id="rId23"/>
    <p:sldId id="660" r:id="rId24"/>
    <p:sldId id="680" r:id="rId25"/>
    <p:sldId id="647" r:id="rId26"/>
    <p:sldId id="684" r:id="rId27"/>
    <p:sldId id="689" r:id="rId28"/>
    <p:sldId id="687" r:id="rId29"/>
    <p:sldId id="690" r:id="rId30"/>
    <p:sldId id="691" r:id="rId31"/>
    <p:sldId id="681" r:id="rId32"/>
    <p:sldId id="692" r:id="rId33"/>
    <p:sldId id="693" r:id="rId34"/>
    <p:sldId id="696" r:id="rId35"/>
    <p:sldId id="649" r:id="rId36"/>
    <p:sldId id="650" r:id="rId37"/>
    <p:sldId id="695" r:id="rId38"/>
    <p:sldId id="661" r:id="rId39"/>
    <p:sldId id="698" r:id="rId40"/>
    <p:sldId id="701" r:id="rId41"/>
    <p:sldId id="653" r:id="rId42"/>
    <p:sldId id="702" r:id="rId43"/>
    <p:sldId id="700" r:id="rId44"/>
    <p:sldId id="703" r:id="rId45"/>
    <p:sldId id="656" r:id="rId46"/>
    <p:sldId id="697" r:id="rId47"/>
    <p:sldId id="550" r:id="rId48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9794" autoAdjust="0"/>
  </p:normalViewPr>
  <p:slideViewPr>
    <p:cSldViewPr>
      <p:cViewPr varScale="1">
        <p:scale>
          <a:sx n="81" d="100"/>
          <a:sy n="81" d="100"/>
        </p:scale>
        <p:origin x="-84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Blueprint</a:t>
            </a:r>
            <a:r>
              <a:rPr lang="en-US" baseline="0" dirty="0" smtClean="0"/>
              <a:t> contains network structure and bootstraps the simulation</a:t>
            </a:r>
          </a:p>
          <a:p>
            <a:r>
              <a:rPr lang="en-US" baseline="0" dirty="0" smtClean="0"/>
              <a:t>Nodes are created, each runs a given plugin application</a:t>
            </a:r>
          </a:p>
          <a:p>
            <a:r>
              <a:rPr lang="en-US" baseline="0" dirty="0" smtClean="0"/>
              <a:t>Manage nodes with memory swapping</a:t>
            </a:r>
          </a:p>
          <a:p>
            <a:r>
              <a:rPr lang="en-US" baseline="0" dirty="0" smtClean="0"/>
              <a:t>Intercept network functions which queues new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9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1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01850"/>
            <a:ext cx="4221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57200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75" indent="-284163" algn="l" defTabSz="457200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87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675" indent="-20637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475" indent="-20796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6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8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10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82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amiller@cs.umd.edu" TargetMode="External"/><Relationship Id="rId5" Type="http://schemas.openxmlformats.org/officeDocument/2006/relationships/hyperlink" Target="mailto:rob.g.jansen@nrl.navy.mi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114425"/>
            <a:ext cx="7711281" cy="1620838"/>
          </a:xfrm>
        </p:spPr>
        <p:txBody>
          <a:bodyPr/>
          <a:lstStyle/>
          <a:p>
            <a:r>
              <a:rPr lang="en-US" dirty="0" smtClean="0"/>
              <a:t>Shadow-</a:t>
            </a:r>
            <a:r>
              <a:rPr lang="en-US" dirty="0" err="1" smtClean="0"/>
              <a:t>Bitcoin</a:t>
            </a:r>
            <a:r>
              <a:rPr lang="en-US" dirty="0" smtClean="0"/>
              <a:t>: Scalable Simulation via Direct Execution of Multi-threaded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3324225"/>
            <a:ext cx="7053263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Workshop on Cyber Security Experimentation and Test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August 10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2015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31" y="515302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2447131" y="5268456"/>
            <a:ext cx="693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Andrew Miller, University of Maryland</a:t>
            </a:r>
          </a:p>
          <a:p>
            <a:r>
              <a:rPr lang="en-US" dirty="0" smtClean="0">
                <a:latin typeface="+mn-lt"/>
                <a:hlinkClick r:id="rId4"/>
              </a:rPr>
              <a:t>amiller@cs.umd.edu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Rob Jansen</a:t>
            </a:r>
            <a:r>
              <a:rPr lang="en-US" dirty="0" smtClean="0">
                <a:latin typeface="+mn-lt"/>
              </a:rPr>
              <a:t>, U.S. Naval Research Laboratory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hlinkClick r:id="rId5"/>
              </a:rPr>
              <a:t>rob.g.jansen@</a:t>
            </a:r>
            <a:r>
              <a:rPr lang="en-US" dirty="0" smtClean="0">
                <a:latin typeface="+mn-lt"/>
                <a:hlinkClick r:id="rId5"/>
              </a:rPr>
              <a:t>nrl.navy.mil</a:t>
            </a:r>
            <a:endParaRPr lang="en-US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2218531" y="2867024"/>
            <a:ext cx="1447800" cy="457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3666331" y="2867024"/>
            <a:ext cx="1447800" cy="457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sp>
        <p:nvSpPr>
          <p:cNvPr id="45" name="Freeform 44"/>
          <p:cNvSpPr/>
          <p:nvPr/>
        </p:nvSpPr>
        <p:spPr>
          <a:xfrm rot="16200000">
            <a:off x="1681519" y="271823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097582" y="393382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619624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618331" y="530542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075531" y="530542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991224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47" y="5991224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1989931" y="393382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5430" y="4619624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2904331" y="530542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447131" y="530542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6247" y="5991224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6131" y="5991224"/>
            <a:ext cx="706284" cy="838200"/>
          </a:xfrm>
          <a:prstGeom prst="rect">
            <a:avLst/>
          </a:prstGeom>
        </p:spPr>
      </p:pic>
      <p:sp>
        <p:nvSpPr>
          <p:cNvPr id="80" name="Freeform 79"/>
          <p:cNvSpPr/>
          <p:nvPr/>
        </p:nvSpPr>
        <p:spPr>
          <a:xfrm rot="16200000">
            <a:off x="5339119" y="27182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81" name="Straight Arrow Connector 80"/>
          <p:cNvCxnSpPr>
            <a:endCxn id="82" idx="0"/>
          </p:cNvCxnSpPr>
          <p:nvPr/>
        </p:nvCxnSpPr>
        <p:spPr bwMode="auto">
          <a:xfrm flipH="1">
            <a:off x="4755182" y="39338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82" name="Picture 8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31" y="4619625"/>
            <a:ext cx="653701" cy="663703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 bwMode="auto">
          <a:xfrm flipH="1">
            <a:off x="4275931" y="53054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733131" y="53054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85" name="Picture 8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31" y="5991225"/>
            <a:ext cx="706284" cy="838200"/>
          </a:xfrm>
          <a:prstGeom prst="rect">
            <a:avLst/>
          </a:prstGeom>
        </p:spPr>
      </p:pic>
      <p:pic>
        <p:nvPicPr>
          <p:cNvPr id="86" name="Picture 8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47" y="5991225"/>
            <a:ext cx="706284" cy="838200"/>
          </a:xfrm>
          <a:prstGeom prst="rect">
            <a:avLst/>
          </a:prstGeom>
        </p:spPr>
      </p:pic>
      <p:cxnSp>
        <p:nvCxnSpPr>
          <p:cNvPr id="87" name="Straight Arrow Connector 86"/>
          <p:cNvCxnSpPr>
            <a:endCxn id="88" idx="0"/>
          </p:cNvCxnSpPr>
          <p:nvPr/>
        </p:nvCxnSpPr>
        <p:spPr bwMode="auto">
          <a:xfrm>
            <a:off x="5647531" y="39338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88" name="Picture 87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030" y="4619625"/>
            <a:ext cx="653701" cy="663703"/>
          </a:xfrm>
          <a:prstGeom prst="rect">
            <a:avLst/>
          </a:prstGeom>
        </p:spPr>
      </p:pic>
      <p:cxnSp>
        <p:nvCxnSpPr>
          <p:cNvPr id="89" name="Straight Arrow Connector 88"/>
          <p:cNvCxnSpPr/>
          <p:nvPr/>
        </p:nvCxnSpPr>
        <p:spPr bwMode="auto">
          <a:xfrm>
            <a:off x="6561931" y="53054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6104731" y="53054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1" name="Picture 90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3847" y="5991225"/>
            <a:ext cx="706284" cy="838200"/>
          </a:xfrm>
          <a:prstGeom prst="rect">
            <a:avLst/>
          </a:prstGeom>
        </p:spPr>
      </p:pic>
      <p:pic>
        <p:nvPicPr>
          <p:cNvPr id="92" name="Picture 91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3731" y="5991225"/>
            <a:ext cx="706284" cy="838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99531" y="2333624"/>
            <a:ext cx="2133600" cy="381000"/>
            <a:chOff x="2980531" y="2333625"/>
            <a:chExt cx="2133600" cy="381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980531" y="2333625"/>
              <a:ext cx="2133600" cy="381000"/>
            </a:xfrm>
            <a:prstGeom prst="rect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32853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5901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8949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1997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5045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8093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sp>
        <p:nvSpPr>
          <p:cNvPr id="93" name="Rectangular Callout 92"/>
          <p:cNvSpPr/>
          <p:nvPr/>
        </p:nvSpPr>
        <p:spPr bwMode="auto">
          <a:xfrm>
            <a:off x="5571331" y="1952624"/>
            <a:ext cx="1981200" cy="838200"/>
          </a:xfrm>
          <a:prstGeom prst="wedgeRectCallout">
            <a:avLst>
              <a:gd name="adj1" fmla="val -73747"/>
              <a:gd name="adj2" fmla="val 18222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Main event queue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4" name="Rectangular Callout 93"/>
          <p:cNvSpPr/>
          <p:nvPr/>
        </p:nvSpPr>
        <p:spPr bwMode="auto">
          <a:xfrm>
            <a:off x="6942931" y="3019424"/>
            <a:ext cx="1981200" cy="838200"/>
          </a:xfrm>
          <a:prstGeom prst="wedgeRectCallout">
            <a:avLst>
              <a:gd name="adj1" fmla="val -73747"/>
              <a:gd name="adj2" fmla="val 18222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Worker threads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5" name="Rectangular Callout 94"/>
          <p:cNvSpPr/>
          <p:nvPr/>
        </p:nvSpPr>
        <p:spPr bwMode="auto">
          <a:xfrm>
            <a:off x="7476331" y="4467224"/>
            <a:ext cx="1981200" cy="838200"/>
          </a:xfrm>
          <a:prstGeom prst="wedgeRectCallout">
            <a:avLst>
              <a:gd name="adj1" fmla="val -73747"/>
              <a:gd name="adj2" fmla="val 18222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Virtual hosts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6" name="Rectangular Callout 95"/>
          <p:cNvSpPr/>
          <p:nvPr/>
        </p:nvSpPr>
        <p:spPr bwMode="auto">
          <a:xfrm>
            <a:off x="7933531" y="5762624"/>
            <a:ext cx="1981200" cy="838200"/>
          </a:xfrm>
          <a:prstGeom prst="wedgeRectCallout">
            <a:avLst>
              <a:gd name="adj1" fmla="val -73747"/>
              <a:gd name="adj2" fmla="val 18222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Virtual processes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1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 rot="16200000">
            <a:off x="2030420" y="21848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446483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2" y="4086225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967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4244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5457825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48" y="5457825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2338832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331" y="4086225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3253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7960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148" y="5457825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032" y="5457825"/>
            <a:ext cx="706284" cy="838200"/>
          </a:xfrm>
          <a:prstGeom prst="rect">
            <a:avLst/>
          </a:prstGeom>
        </p:spPr>
      </p:pic>
      <p:sp>
        <p:nvSpPr>
          <p:cNvPr id="43" name="Rectangular Callout 42"/>
          <p:cNvSpPr/>
          <p:nvPr/>
        </p:nvSpPr>
        <p:spPr bwMode="auto">
          <a:xfrm>
            <a:off x="5647531" y="1647825"/>
            <a:ext cx="4191000" cy="1066800"/>
          </a:xfrm>
          <a:prstGeom prst="wedgeRectCallout">
            <a:avLst>
              <a:gd name="adj1" fmla="val -61568"/>
              <a:gd name="adj2" fmla="val 42158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Compile with Clang, extract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state addresses with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LLVM pass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charset="0"/>
            </a:endParaRPr>
          </a:p>
        </p:txBody>
      </p:sp>
      <p:pic>
        <p:nvPicPr>
          <p:cNvPr id="44" name="Picture 43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531" y="2638425"/>
            <a:ext cx="706284" cy="8382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65872"/>
              </p:ext>
            </p:extLst>
          </p:nvPr>
        </p:nvGraphicFramePr>
        <p:xfrm>
          <a:off x="4123531" y="24860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Rectangular Callout 56"/>
          <p:cNvSpPr/>
          <p:nvPr/>
        </p:nvSpPr>
        <p:spPr bwMode="auto">
          <a:xfrm>
            <a:off x="5799931" y="3400425"/>
            <a:ext cx="2362200" cy="1066800"/>
          </a:xfrm>
          <a:prstGeom prst="wedgeRectCallout">
            <a:avLst>
              <a:gd name="adj1" fmla="val -70779"/>
              <a:gd name="adj2" fmla="val -27136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Each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program loaded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only once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per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4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 rot="16200000">
            <a:off x="2030420" y="21848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446483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2" y="4086225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967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4244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5457825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48" y="5457825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2338832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331" y="4086225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3253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7960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148" y="5457825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032" y="5457825"/>
            <a:ext cx="706284" cy="838200"/>
          </a:xfrm>
          <a:prstGeom prst="rect">
            <a:avLst/>
          </a:prstGeom>
        </p:spPr>
      </p:pic>
      <p:pic>
        <p:nvPicPr>
          <p:cNvPr id="44" name="Picture 43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531" y="2638425"/>
            <a:ext cx="706284" cy="838200"/>
          </a:xfrm>
          <a:prstGeom prst="rect">
            <a:avLst/>
          </a:prstGeom>
        </p:spPr>
      </p:pic>
      <p:sp>
        <p:nvSpPr>
          <p:cNvPr id="46" name="Rectangular Callout 45"/>
          <p:cNvSpPr/>
          <p:nvPr/>
        </p:nvSpPr>
        <p:spPr bwMode="auto">
          <a:xfrm>
            <a:off x="5723731" y="2714625"/>
            <a:ext cx="2362200" cy="1066800"/>
          </a:xfrm>
          <a:prstGeom prst="wedgeRectCallout">
            <a:avLst>
              <a:gd name="adj1" fmla="val -69099"/>
              <a:gd name="adj2" fmla="val -2248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Save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default values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on initial load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39184"/>
              </p:ext>
            </p:extLst>
          </p:nvPr>
        </p:nvGraphicFramePr>
        <p:xfrm>
          <a:off x="4123531" y="24860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78465"/>
              </p:ext>
            </p:extLst>
          </p:nvPr>
        </p:nvGraphicFramePr>
        <p:xfrm>
          <a:off x="2373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01751"/>
              </p:ext>
            </p:extLst>
          </p:nvPr>
        </p:nvGraphicFramePr>
        <p:xfrm>
          <a:off x="13041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35444"/>
              </p:ext>
            </p:extLst>
          </p:nvPr>
        </p:nvGraphicFramePr>
        <p:xfrm>
          <a:off x="23709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7491"/>
              </p:ext>
            </p:extLst>
          </p:nvPr>
        </p:nvGraphicFramePr>
        <p:xfrm>
          <a:off x="34377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Rectangular Callout 54"/>
          <p:cNvSpPr/>
          <p:nvPr/>
        </p:nvSpPr>
        <p:spPr bwMode="auto">
          <a:xfrm>
            <a:off x="5190331" y="4391025"/>
            <a:ext cx="2819400" cy="1066800"/>
          </a:xfrm>
          <a:prstGeom prst="wedgeRectCallout">
            <a:avLst>
              <a:gd name="adj1" fmla="val -84022"/>
              <a:gd name="adj2" fmla="val 6176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Copy state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for each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 virtual process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7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 rot="16200000">
            <a:off x="2030420" y="21848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446483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2" y="4086225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967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4244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5457825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48" y="5457825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2338832" y="34004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331" y="4086225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32532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796032" y="47720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148" y="5457825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032" y="5457825"/>
            <a:ext cx="706284" cy="838200"/>
          </a:xfrm>
          <a:prstGeom prst="rect">
            <a:avLst/>
          </a:prstGeom>
        </p:spPr>
      </p:pic>
      <p:pic>
        <p:nvPicPr>
          <p:cNvPr id="44" name="Picture 43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531" y="2638425"/>
            <a:ext cx="706284" cy="8382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96200"/>
              </p:ext>
            </p:extLst>
          </p:nvPr>
        </p:nvGraphicFramePr>
        <p:xfrm>
          <a:off x="4123531" y="24860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18614"/>
              </p:ext>
            </p:extLst>
          </p:nvPr>
        </p:nvGraphicFramePr>
        <p:xfrm>
          <a:off x="2373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45275"/>
              </p:ext>
            </p:extLst>
          </p:nvPr>
        </p:nvGraphicFramePr>
        <p:xfrm>
          <a:off x="13041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62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87154"/>
              </p:ext>
            </p:extLst>
          </p:nvPr>
        </p:nvGraphicFramePr>
        <p:xfrm>
          <a:off x="23709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34176"/>
              </p:ext>
            </p:extLst>
          </p:nvPr>
        </p:nvGraphicFramePr>
        <p:xfrm>
          <a:off x="3437731" y="6219825"/>
          <a:ext cx="99060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302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Val</a:t>
                      </a:r>
                      <a:endParaRPr lang="en-US" sz="1000" dirty="0"/>
                    </a:p>
                  </a:txBody>
                  <a:tcPr/>
                </a:tc>
              </a:tr>
              <a:tr h="1387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0xB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</a:t>
                      </a:r>
                      <a:endParaRPr lang="en-US" sz="1000" dirty="0"/>
                    </a:p>
                  </a:txBody>
                  <a:tcPr/>
                </a:tc>
              </a:tr>
              <a:tr h="2310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Rectangular Callout 53"/>
          <p:cNvSpPr/>
          <p:nvPr/>
        </p:nvSpPr>
        <p:spPr bwMode="auto">
          <a:xfrm>
            <a:off x="5495131" y="4772025"/>
            <a:ext cx="3200400" cy="1371600"/>
          </a:xfrm>
          <a:prstGeom prst="wedgeRectCallout">
            <a:avLst>
              <a:gd name="adj1" fmla="val -79066"/>
              <a:gd name="adj2" fmla="val 42896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Swap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state into</a:t>
            </a:r>
            <a:r>
              <a:rPr lang="en-US" dirty="0" smtClean="0"/>
              <a:t>/out of memory as virtual processes are </a:t>
            </a:r>
            <a:r>
              <a:rPr lang="en-US" dirty="0" smtClean="0">
                <a:solidFill>
                  <a:srgbClr val="FFFF00"/>
                </a:solidFill>
              </a:rPr>
              <a:t>switched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976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8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0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4428331" y="3629025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 flipV="1">
            <a:off x="923131" y="3629027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4428331" y="3629025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write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 flipV="1">
            <a:off x="7857331" y="3629027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3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4428331" y="3629025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write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App 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 flipV="1">
            <a:off x="7857331" y="3629027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13531" y="3705225"/>
            <a:ext cx="3200400" cy="1143000"/>
          </a:xfrm>
          <a:prstGeom prst="wedgeRectCallout">
            <a:avLst>
              <a:gd name="adj1" fmla="val 36701"/>
              <a:gd name="adj2" fmla="val 118162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/>
              <a:t>Single call stack, </a:t>
            </a:r>
            <a:r>
              <a:rPr lang="en-US" sz="3200" dirty="0" smtClean="0">
                <a:solidFill>
                  <a:srgbClr val="FFFF00"/>
                </a:solidFill>
              </a:rPr>
              <a:t>must return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2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smtClean="0"/>
              <a:t>video </a:t>
            </a:r>
            <a:r>
              <a:rPr lang="en-US" dirty="0" smtClean="0"/>
              <a:t>removed for </a:t>
            </a:r>
            <a:r>
              <a:rPr lang="en-US" smtClean="0"/>
              <a:t>space reasons]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0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</a:t>
            </a:r>
            <a:r>
              <a:rPr lang="en-US" dirty="0" smtClean="0">
                <a:solidFill>
                  <a:srgbClr val="FFFF00"/>
                </a:solidFill>
              </a:rPr>
              <a:t>shall not block</a:t>
            </a:r>
          </a:p>
          <a:p>
            <a:pPr lvl="1"/>
            <a:r>
              <a:rPr lang="en-US" dirty="0" smtClean="0"/>
              <a:t>Call any blocking library function (sleep)</a:t>
            </a:r>
          </a:p>
          <a:p>
            <a:pPr lvl="1"/>
            <a:r>
              <a:rPr lang="en-US" dirty="0" smtClean="0"/>
              <a:t>Use blocking descriptors (read/write, send/</a:t>
            </a:r>
            <a:r>
              <a:rPr lang="en-US" dirty="0" err="1" smtClean="0"/>
              <a:t>recv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Wait for events (select, poll)</a:t>
            </a:r>
          </a:p>
          <a:p>
            <a:pPr lvl="1"/>
            <a:r>
              <a:rPr lang="en-US" dirty="0"/>
              <a:t>Busy wait (infinite loop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213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</a:t>
            </a:r>
            <a:r>
              <a:rPr lang="en-US" dirty="0" smtClean="0">
                <a:solidFill>
                  <a:srgbClr val="FFFF00"/>
                </a:solidFill>
              </a:rPr>
              <a:t>shall not block</a:t>
            </a:r>
          </a:p>
          <a:p>
            <a:pPr lvl="1"/>
            <a:r>
              <a:rPr lang="en-US" dirty="0" smtClean="0"/>
              <a:t>Call any blocking library function (sleep)</a:t>
            </a:r>
          </a:p>
          <a:p>
            <a:pPr lvl="1"/>
            <a:r>
              <a:rPr lang="en-US" dirty="0" smtClean="0"/>
              <a:t>Use blocking descriptors (read/write, send/</a:t>
            </a:r>
            <a:r>
              <a:rPr lang="en-US" dirty="0" err="1" smtClean="0"/>
              <a:t>recv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Wait for events (select, poll)</a:t>
            </a:r>
          </a:p>
          <a:p>
            <a:pPr lvl="1"/>
            <a:r>
              <a:rPr lang="en-US" dirty="0"/>
              <a:t>Busy wait (infinite loop)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 </a:t>
            </a:r>
            <a:r>
              <a:rPr lang="en-US" dirty="0" smtClean="0">
                <a:solidFill>
                  <a:srgbClr val="FFFF00"/>
                </a:solidFill>
              </a:rPr>
              <a:t>shall not spawn</a:t>
            </a:r>
          </a:p>
          <a:p>
            <a:pPr lvl="1"/>
            <a:r>
              <a:rPr lang="en-US" dirty="0" smtClean="0"/>
              <a:t>Multiple threads (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processes (fork, exec)</a:t>
            </a:r>
          </a:p>
        </p:txBody>
      </p:sp>
    </p:spTree>
    <p:extLst>
      <p:ext uri="{BB962C8B-B14F-4D97-AF65-F5344CB8AC3E}">
        <p14:creationId xmlns:p14="http://schemas.microsoft.com/office/powerpoint/2010/main" val="172773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</a:t>
            </a:r>
            <a:r>
              <a:rPr lang="en-US" dirty="0" smtClean="0">
                <a:solidFill>
                  <a:srgbClr val="FFFF00"/>
                </a:solidFill>
              </a:rPr>
              <a:t>shall not block</a:t>
            </a:r>
          </a:p>
          <a:p>
            <a:pPr lvl="1"/>
            <a:r>
              <a:rPr lang="en-US" dirty="0" smtClean="0"/>
              <a:t>Call any blocking library function (sleep)</a:t>
            </a:r>
          </a:p>
          <a:p>
            <a:pPr lvl="1"/>
            <a:r>
              <a:rPr lang="en-US" dirty="0" smtClean="0"/>
              <a:t>Use blocking descriptors (read/write, send/</a:t>
            </a:r>
            <a:r>
              <a:rPr lang="en-US" dirty="0" err="1" smtClean="0"/>
              <a:t>recv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Wait for events (select, poll)</a:t>
            </a:r>
          </a:p>
          <a:p>
            <a:pPr lvl="1"/>
            <a:r>
              <a:rPr lang="en-US" dirty="0"/>
              <a:t>Busy wait (infinite loop)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 </a:t>
            </a:r>
            <a:r>
              <a:rPr lang="en-US" dirty="0" smtClean="0">
                <a:solidFill>
                  <a:srgbClr val="FFFF00"/>
                </a:solidFill>
              </a:rPr>
              <a:t>shall not spawn</a:t>
            </a:r>
          </a:p>
          <a:p>
            <a:pPr lvl="1"/>
            <a:r>
              <a:rPr lang="en-US" dirty="0" smtClean="0"/>
              <a:t>Multiple threads (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processes (fork, exec)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6561931" y="4238625"/>
            <a:ext cx="2895600" cy="2057400"/>
          </a:xfrm>
          <a:prstGeom prst="wedgeRectCallout">
            <a:avLst>
              <a:gd name="adj1" fmla="val -72118"/>
              <a:gd name="adj2" fmla="val -18989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Problems!</a:t>
            </a:r>
            <a:r>
              <a:rPr lang="en-US" sz="3200" dirty="0" smtClean="0"/>
              <a:t> </a:t>
            </a:r>
            <a:r>
              <a:rPr lang="en-US" sz="3200" dirty="0" err="1" smtClean="0"/>
              <a:t>Bitcoin</a:t>
            </a:r>
            <a:r>
              <a:rPr lang="en-US" sz="3200" dirty="0" smtClean="0"/>
              <a:t> blocks and spawns threads! </a:t>
            </a:r>
            <a:r>
              <a:rPr lang="en-US" sz="3200" dirty="0">
                <a:sym typeface="Wingdings"/>
              </a:rPr>
              <a:t>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73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Bitcoin</a:t>
            </a:r>
            <a:r>
              <a:rPr lang="en-US" dirty="0" smtClean="0"/>
              <a:t> in Shadow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2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Update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2294731" y="2409825"/>
            <a:ext cx="1447800" cy="457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3742531" y="2409825"/>
            <a:ext cx="1447800" cy="4572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sp>
        <p:nvSpPr>
          <p:cNvPr id="45" name="Freeform 44"/>
          <p:cNvSpPr/>
          <p:nvPr/>
        </p:nvSpPr>
        <p:spPr>
          <a:xfrm rot="16200000">
            <a:off x="1757719" y="2261036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>
            <a:endCxn id="34" idx="0"/>
          </p:cNvCxnSpPr>
          <p:nvPr/>
        </p:nvCxnSpPr>
        <p:spPr bwMode="auto">
          <a:xfrm flipH="1">
            <a:off x="1173782" y="34766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34" name="Picture 33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4162425"/>
            <a:ext cx="653701" cy="66370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694531" y="48482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151731" y="48482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59" name="Picture 5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5534025"/>
            <a:ext cx="706284" cy="838200"/>
          </a:xfrm>
          <a:prstGeom prst="rect">
            <a:avLst/>
          </a:prstGeom>
        </p:spPr>
      </p:pic>
      <p:pic>
        <p:nvPicPr>
          <p:cNvPr id="60" name="Picture 5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7" y="5534025"/>
            <a:ext cx="706284" cy="838200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73" idx="0"/>
          </p:cNvCxnSpPr>
          <p:nvPr/>
        </p:nvCxnSpPr>
        <p:spPr bwMode="auto">
          <a:xfrm>
            <a:off x="2066131" y="3476625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3" name="Picture 72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1630" y="4162425"/>
            <a:ext cx="653701" cy="66370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2980531" y="48482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2523331" y="4848225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76" name="Picture 7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2447" y="5534025"/>
            <a:ext cx="706284" cy="838200"/>
          </a:xfrm>
          <a:prstGeom prst="rect">
            <a:avLst/>
          </a:prstGeom>
        </p:spPr>
      </p:pic>
      <p:pic>
        <p:nvPicPr>
          <p:cNvPr id="77" name="Picture 76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2331" y="5534025"/>
            <a:ext cx="706284" cy="838200"/>
          </a:xfrm>
          <a:prstGeom prst="rect">
            <a:avLst/>
          </a:prstGeom>
        </p:spPr>
      </p:pic>
      <p:sp>
        <p:nvSpPr>
          <p:cNvPr id="80" name="Freeform 79"/>
          <p:cNvSpPr/>
          <p:nvPr/>
        </p:nvSpPr>
        <p:spPr>
          <a:xfrm rot="16200000">
            <a:off x="5415319" y="2261037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81" name="Straight Arrow Connector 80"/>
          <p:cNvCxnSpPr>
            <a:endCxn id="82" idx="0"/>
          </p:cNvCxnSpPr>
          <p:nvPr/>
        </p:nvCxnSpPr>
        <p:spPr bwMode="auto">
          <a:xfrm flipH="1">
            <a:off x="4831382" y="3476626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82" name="Picture 8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31" y="4162426"/>
            <a:ext cx="653701" cy="663703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 bwMode="auto">
          <a:xfrm flipH="1">
            <a:off x="4352131" y="4848226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809331" y="4848226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85" name="Picture 8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5534026"/>
            <a:ext cx="706284" cy="838200"/>
          </a:xfrm>
          <a:prstGeom prst="rect">
            <a:avLst/>
          </a:prstGeom>
        </p:spPr>
      </p:pic>
      <p:pic>
        <p:nvPicPr>
          <p:cNvPr id="86" name="Picture 8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47" y="5534026"/>
            <a:ext cx="706284" cy="838200"/>
          </a:xfrm>
          <a:prstGeom prst="rect">
            <a:avLst/>
          </a:prstGeom>
        </p:spPr>
      </p:pic>
      <p:cxnSp>
        <p:nvCxnSpPr>
          <p:cNvPr id="87" name="Straight Arrow Connector 86"/>
          <p:cNvCxnSpPr>
            <a:endCxn id="88" idx="0"/>
          </p:cNvCxnSpPr>
          <p:nvPr/>
        </p:nvCxnSpPr>
        <p:spPr bwMode="auto">
          <a:xfrm>
            <a:off x="5723731" y="3476626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88" name="Picture 87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9230" y="4162426"/>
            <a:ext cx="653701" cy="663703"/>
          </a:xfrm>
          <a:prstGeom prst="rect">
            <a:avLst/>
          </a:prstGeom>
        </p:spPr>
      </p:pic>
      <p:cxnSp>
        <p:nvCxnSpPr>
          <p:cNvPr id="89" name="Straight Arrow Connector 88"/>
          <p:cNvCxnSpPr/>
          <p:nvPr/>
        </p:nvCxnSpPr>
        <p:spPr bwMode="auto">
          <a:xfrm>
            <a:off x="6638131" y="4848226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6180931" y="4848226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1" name="Picture 90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047" y="5534026"/>
            <a:ext cx="706284" cy="838200"/>
          </a:xfrm>
          <a:prstGeom prst="rect">
            <a:avLst/>
          </a:prstGeom>
        </p:spPr>
      </p:pic>
      <p:pic>
        <p:nvPicPr>
          <p:cNvPr id="92" name="Picture 91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9931" y="5534026"/>
            <a:ext cx="706284" cy="838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75731" y="1876425"/>
            <a:ext cx="2133600" cy="381000"/>
            <a:chOff x="2980531" y="2333625"/>
            <a:chExt cx="2133600" cy="381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980531" y="2333625"/>
              <a:ext cx="2133600" cy="381000"/>
            </a:xfrm>
            <a:prstGeom prst="rect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32853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5901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8949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1997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5045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809331" y="2333625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sp>
        <p:nvSpPr>
          <p:cNvPr id="96" name="Rectangular Callout 95"/>
          <p:cNvSpPr/>
          <p:nvPr/>
        </p:nvSpPr>
        <p:spPr bwMode="auto">
          <a:xfrm>
            <a:off x="7857331" y="6219825"/>
            <a:ext cx="1981200" cy="838200"/>
          </a:xfrm>
          <a:prstGeom prst="wedgeRectCallout">
            <a:avLst>
              <a:gd name="adj1" fmla="val -64732"/>
              <a:gd name="adj2" fmla="val 1585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New </a:t>
            </a:r>
            <a:r>
              <a:rPr lang="en-US" dirty="0" smtClean="0">
                <a:solidFill>
                  <a:srgbClr val="FFFF00"/>
                </a:solidFill>
              </a:rPr>
              <a:t>virtual thread </a:t>
            </a:r>
            <a:r>
              <a:rPr lang="en-US" dirty="0" smtClean="0"/>
              <a:t>layer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Freeform 42"/>
          <p:cNvSpPr/>
          <p:nvPr/>
        </p:nvSpPr>
        <p:spPr>
          <a:xfrm rot="16200000">
            <a:off x="611363" y="6060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rot="16200000">
            <a:off x="611363" y="63652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16200000">
            <a:off x="611363" y="66700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7781131" y="4695825"/>
            <a:ext cx="1981200" cy="8382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Virtual processes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Freeform 49"/>
          <p:cNvSpPr/>
          <p:nvPr/>
        </p:nvSpPr>
        <p:spPr>
          <a:xfrm rot="16200000">
            <a:off x="1525763" y="6074393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 rot="16200000">
            <a:off x="1525763" y="63791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16200000">
            <a:off x="1525763" y="66839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 rot="16200000">
            <a:off x="2440161" y="6074393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 rot="16200000">
            <a:off x="2440161" y="63791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rot="16200000">
            <a:off x="2440161" y="66839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 rot="16200000">
            <a:off x="3354561" y="6088330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 rot="16200000">
            <a:off x="3354561" y="639312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 rot="16200000">
            <a:off x="3354561" y="669792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 rot="16200000">
            <a:off x="4268963" y="6074393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 rot="16200000">
            <a:off x="4268963" y="63791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 rot="16200000">
            <a:off x="4268963" y="66839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 rot="16200000">
            <a:off x="5183363" y="6088330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 rot="16200000">
            <a:off x="5183363" y="639312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 rot="16200000">
            <a:off x="5183363" y="669792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 rot="16200000">
            <a:off x="6097761" y="6088330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 rot="16200000">
            <a:off x="6097761" y="639312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 rot="16200000">
            <a:off x="6097761" y="669792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 rot="16200000">
            <a:off x="7012161" y="6102267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 rot="16200000">
            <a:off x="7012161" y="640706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 rot="16200000">
            <a:off x="7012161" y="671186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2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Non-blocking Virtual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GNU </a:t>
            </a:r>
            <a:r>
              <a:rPr lang="en-US" dirty="0" smtClean="0">
                <a:solidFill>
                  <a:srgbClr val="FFFF00"/>
                </a:solidFill>
              </a:rPr>
              <a:t>portable threads </a:t>
            </a:r>
            <a:r>
              <a:rPr lang="en-US" dirty="0" smtClean="0"/>
              <a:t>(</a:t>
            </a:r>
            <a:r>
              <a:rPr lang="en-US" dirty="0" err="1" smtClean="0"/>
              <a:t>pth</a:t>
            </a:r>
            <a:r>
              <a:rPr lang="en-US" dirty="0" smtClean="0"/>
              <a:t>) to the rescue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User-land </a:t>
            </a:r>
            <a:r>
              <a:rPr lang="en-US" dirty="0" smtClean="0">
                <a:solidFill>
                  <a:srgbClr val="FFFF00"/>
                </a:solidFill>
              </a:rPr>
              <a:t>cooperative</a:t>
            </a:r>
            <a:r>
              <a:rPr lang="en-US" dirty="0" smtClean="0"/>
              <a:t> threading (non-preemptive)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Single OS thread, multiple portable threads, </a:t>
            </a:r>
            <a:r>
              <a:rPr lang="en-US" dirty="0" smtClean="0">
                <a:solidFill>
                  <a:srgbClr val="FFFF00"/>
                </a:solidFill>
              </a:rPr>
              <a:t>supports </a:t>
            </a:r>
            <a:r>
              <a:rPr lang="en-US" dirty="0" err="1" smtClean="0">
                <a:solidFill>
                  <a:srgbClr val="FFFF00"/>
                </a:solidFill>
              </a:rPr>
              <a:t>pthread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API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Supports many blocking IO functions: uses </a:t>
            </a:r>
            <a:br>
              <a:rPr lang="en-US" dirty="0" smtClean="0"/>
            </a:br>
            <a:r>
              <a:rPr lang="en-US" dirty="0" smtClean="0"/>
              <a:t>make/set/get/</a:t>
            </a:r>
            <a:r>
              <a:rPr lang="en-US" dirty="0" err="1" smtClean="0"/>
              <a:t>swapcontext</a:t>
            </a:r>
            <a:r>
              <a:rPr lang="en-US" dirty="0" smtClean="0"/>
              <a:t>() magic to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jump program stacks</a:t>
            </a:r>
          </a:p>
        </p:txBody>
      </p:sp>
    </p:spTree>
    <p:extLst>
      <p:ext uri="{BB962C8B-B14F-4D97-AF65-F5344CB8AC3E}">
        <p14:creationId xmlns:p14="http://schemas.microsoft.com/office/powerpoint/2010/main" val="215540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GNU </a:t>
            </a:r>
            <a:r>
              <a:rPr lang="en-US" dirty="0" err="1" smtClean="0"/>
              <a:t>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reentrant or thread-</a:t>
            </a:r>
            <a:r>
              <a:rPr lang="en-US" dirty="0" smtClean="0"/>
              <a:t>safe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Relies on select() to </a:t>
            </a:r>
            <a:r>
              <a:rPr lang="en-US" dirty="0" smtClean="0"/>
              <a:t>poll events </a:t>
            </a:r>
            <a:r>
              <a:rPr lang="en-US" dirty="0"/>
              <a:t>when all portable threads </a:t>
            </a:r>
            <a:r>
              <a:rPr lang="en-US" dirty="0" smtClean="0"/>
              <a:t>would block </a:t>
            </a:r>
            <a:r>
              <a:rPr lang="en-US" dirty="0"/>
              <a:t>(max 1024 </a:t>
            </a:r>
            <a:r>
              <a:rPr lang="en-US" dirty="0" err="1" smtClean="0"/>
              <a:t>fds</a:t>
            </a:r>
            <a:r>
              <a:rPr lang="en-US" dirty="0" smtClean="0"/>
              <a:t>)</a:t>
            </a:r>
            <a:endParaRPr lang="en-US" dirty="0"/>
          </a:p>
          <a:p>
            <a:pPr marL="1047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</a:t>
            </a:r>
            <a:r>
              <a:rPr lang="fr-FR" dirty="0" smtClean="0"/>
              <a:t>’</a:t>
            </a:r>
            <a:r>
              <a:rPr lang="en-US" dirty="0" smtClean="0"/>
              <a:t>t like it, fork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251" y="-355828"/>
            <a:ext cx="4800600" cy="100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Portable Threads (</a:t>
            </a:r>
            <a:r>
              <a:rPr lang="en-US" dirty="0" err="1"/>
              <a:t>rpth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reentrant or thread-</a:t>
            </a:r>
            <a:r>
              <a:rPr lang="en-US" dirty="0" smtClean="0"/>
              <a:t>safe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Relies on select() to </a:t>
            </a:r>
            <a:r>
              <a:rPr lang="en-US" dirty="0" smtClean="0"/>
              <a:t>poll events </a:t>
            </a:r>
            <a:r>
              <a:rPr lang="en-US" dirty="0"/>
              <a:t>when all portable threads </a:t>
            </a:r>
            <a:r>
              <a:rPr lang="en-US" dirty="0" smtClean="0"/>
              <a:t>would block </a:t>
            </a:r>
            <a:r>
              <a:rPr lang="en-US" dirty="0"/>
              <a:t>(max 1024 </a:t>
            </a:r>
            <a:r>
              <a:rPr lang="en-US" dirty="0" err="1" smtClean="0"/>
              <a:t>fds</a:t>
            </a:r>
            <a:r>
              <a:rPr lang="en-US" dirty="0" smtClean="0"/>
              <a:t>)</a:t>
            </a:r>
            <a:endParaRPr lang="en-US" dirty="0"/>
          </a:p>
          <a:p>
            <a:pPr marL="1047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Portable Threads (</a:t>
            </a:r>
            <a:r>
              <a:rPr lang="en-US" dirty="0" err="1"/>
              <a:t>rpth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Not </a:t>
            </a:r>
            <a:r>
              <a:rPr lang="en-US" strike="sngStrike" dirty="0"/>
              <a:t>reentrant or thread-</a:t>
            </a:r>
            <a:r>
              <a:rPr lang="en-US" strike="sngStrike" dirty="0" smtClean="0"/>
              <a:t>safe</a:t>
            </a:r>
          </a:p>
          <a:p>
            <a:pPr lvl="1"/>
            <a:r>
              <a:rPr lang="en-US" dirty="0"/>
              <a:t>Replace global state with </a:t>
            </a:r>
            <a:r>
              <a:rPr lang="en-US" dirty="0">
                <a:solidFill>
                  <a:srgbClr val="FFFF00"/>
                </a:solidFill>
              </a:rPr>
              <a:t>user-supplied states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Thread-local storage </a:t>
            </a:r>
            <a:r>
              <a:rPr lang="en-US" dirty="0"/>
              <a:t>for current state pointer</a:t>
            </a:r>
          </a:p>
          <a:p>
            <a:pPr lvl="1"/>
            <a:endParaRPr lang="en-US" dirty="0"/>
          </a:p>
          <a:p>
            <a:r>
              <a:rPr lang="en-US" dirty="0"/>
              <a:t>Relies on select() to </a:t>
            </a:r>
            <a:r>
              <a:rPr lang="en-US" dirty="0" smtClean="0"/>
              <a:t>poll events </a:t>
            </a:r>
            <a:r>
              <a:rPr lang="en-US" dirty="0"/>
              <a:t>when all portable threads </a:t>
            </a:r>
            <a:r>
              <a:rPr lang="en-US" dirty="0" smtClean="0"/>
              <a:t>would block </a:t>
            </a:r>
            <a:r>
              <a:rPr lang="en-US" dirty="0"/>
              <a:t>(max 1024 </a:t>
            </a:r>
            <a:r>
              <a:rPr lang="en-US" dirty="0" err="1" smtClean="0"/>
              <a:t>fds</a:t>
            </a:r>
            <a:r>
              <a:rPr lang="en-US" dirty="0" smtClean="0"/>
              <a:t>)</a:t>
            </a:r>
            <a:endParaRPr lang="en-US" dirty="0"/>
          </a:p>
          <a:p>
            <a:pPr marL="1047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1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Directly execute </a:t>
            </a:r>
            <a:r>
              <a:rPr lang="en-US" dirty="0" err="1" smtClean="0">
                <a:solidFill>
                  <a:srgbClr val="FFFF00"/>
                </a:solidFill>
              </a:rPr>
              <a:t>Bitcoin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inside the Shadow network simulator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Run a local and </a:t>
            </a:r>
            <a:r>
              <a:rPr lang="en-US" dirty="0" smtClean="0">
                <a:solidFill>
                  <a:srgbClr val="FFFF00"/>
                </a:solidFill>
              </a:rPr>
              <a:t>private </a:t>
            </a:r>
            <a:r>
              <a:rPr lang="en-US" dirty="0" err="1" smtClean="0">
                <a:solidFill>
                  <a:srgbClr val="FFFF00"/>
                </a:solidFill>
              </a:rPr>
              <a:t>Bitcoin</a:t>
            </a:r>
            <a:r>
              <a:rPr lang="en-US" dirty="0" smtClean="0">
                <a:solidFill>
                  <a:srgbClr val="FFFF00"/>
                </a:solidFill>
              </a:rPr>
              <a:t> network</a:t>
            </a:r>
          </a:p>
          <a:p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 smtClean="0">
                <a:solidFill>
                  <a:srgbClr val="FFFF00"/>
                </a:solidFill>
              </a:rPr>
              <a:t>performance attacks on </a:t>
            </a:r>
            <a:r>
              <a:rPr lang="en-US" dirty="0" err="1" smtClean="0">
                <a:solidFill>
                  <a:srgbClr val="FFFF00"/>
                </a:solidFill>
              </a:rPr>
              <a:t>Bitcoin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using our simulation framework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Portable Threads (</a:t>
            </a:r>
            <a:r>
              <a:rPr lang="en-US" dirty="0" err="1"/>
              <a:t>rpth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Not </a:t>
            </a:r>
            <a:r>
              <a:rPr lang="en-US" strike="sngStrike" dirty="0"/>
              <a:t>reentrant or thread-</a:t>
            </a:r>
            <a:r>
              <a:rPr lang="en-US" strike="sngStrike" dirty="0" smtClean="0"/>
              <a:t>safe</a:t>
            </a:r>
          </a:p>
          <a:p>
            <a:pPr lvl="1"/>
            <a:r>
              <a:rPr lang="en-US" dirty="0"/>
              <a:t>Replace global state with </a:t>
            </a:r>
            <a:r>
              <a:rPr lang="en-US" dirty="0">
                <a:solidFill>
                  <a:srgbClr val="FFFF00"/>
                </a:solidFill>
              </a:rPr>
              <a:t>user-supplied states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Thread-local storage </a:t>
            </a:r>
            <a:r>
              <a:rPr lang="en-US" dirty="0"/>
              <a:t>for current state pointer</a:t>
            </a:r>
          </a:p>
          <a:p>
            <a:pPr lvl="1"/>
            <a:endParaRPr lang="en-US" dirty="0"/>
          </a:p>
          <a:p>
            <a:r>
              <a:rPr lang="en-US" strike="sngStrike" dirty="0"/>
              <a:t>Relies on select() to </a:t>
            </a:r>
            <a:r>
              <a:rPr lang="en-US" strike="sngStrike" dirty="0" smtClean="0"/>
              <a:t>poll events </a:t>
            </a:r>
            <a:r>
              <a:rPr lang="en-US" strike="sngStrike" dirty="0"/>
              <a:t>when all portable threads </a:t>
            </a:r>
            <a:r>
              <a:rPr lang="en-US" strike="sngStrike" dirty="0" smtClean="0"/>
              <a:t>would block </a:t>
            </a:r>
            <a:r>
              <a:rPr lang="en-US" strike="sngStrike" dirty="0"/>
              <a:t>(max 1024 </a:t>
            </a:r>
            <a:r>
              <a:rPr lang="en-US" strike="sngStrike" dirty="0" err="1" smtClean="0"/>
              <a:t>fds</a:t>
            </a:r>
            <a:r>
              <a:rPr lang="en-US" strike="sngStrike" dirty="0" smtClean="0"/>
              <a:t>)</a:t>
            </a:r>
            <a:endParaRPr lang="en-US" strike="sngStrike" dirty="0"/>
          </a:p>
          <a:p>
            <a:pPr lvl="1"/>
            <a:r>
              <a:rPr lang="en-US" dirty="0"/>
              <a:t>Replace </a:t>
            </a:r>
            <a:r>
              <a:rPr lang="en-US" dirty="0" smtClean="0">
                <a:solidFill>
                  <a:srgbClr val="FFFF00"/>
                </a:solidFill>
              </a:rPr>
              <a:t>blocking select</a:t>
            </a:r>
            <a:r>
              <a:rPr lang="en-US" dirty="0" smtClean="0"/>
              <a:t> with </a:t>
            </a:r>
            <a:r>
              <a:rPr lang="en-US" dirty="0">
                <a:solidFill>
                  <a:srgbClr val="FFFF00"/>
                </a:solidFill>
              </a:rPr>
              <a:t>asynchronous </a:t>
            </a:r>
            <a:r>
              <a:rPr lang="en-US" dirty="0" err="1">
                <a:solidFill>
                  <a:srgbClr val="FFFF00"/>
                </a:solidFill>
              </a:rPr>
              <a:t>epoll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Add </a:t>
            </a:r>
            <a:r>
              <a:rPr lang="en-US" dirty="0" smtClean="0"/>
              <a:t>API support </a:t>
            </a:r>
            <a:r>
              <a:rPr lang="en-US" dirty="0"/>
              <a:t>for </a:t>
            </a:r>
            <a:r>
              <a:rPr lang="en-US" dirty="0" err="1"/>
              <a:t>epoll</a:t>
            </a:r>
            <a:r>
              <a:rPr lang="en-US" dirty="0"/>
              <a:t> and </a:t>
            </a:r>
            <a:r>
              <a:rPr lang="en-US" dirty="0" smtClean="0"/>
              <a:t>timers</a:t>
            </a:r>
            <a:endParaRPr lang="en-US" dirty="0"/>
          </a:p>
          <a:p>
            <a:pPr marL="1047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0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err="1" smtClean="0"/>
              <a:t>rpth</a:t>
            </a:r>
            <a:r>
              <a:rPr lang="en-US" dirty="0" smtClean="0"/>
              <a:t> with Shadow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4961731" y="5229225"/>
            <a:ext cx="2294732" cy="3810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5266531" y="3552825"/>
            <a:ext cx="2743200" cy="1219200"/>
          </a:xfrm>
          <a:prstGeom prst="wedgeRectCallout">
            <a:avLst>
              <a:gd name="adj1" fmla="val -80508"/>
              <a:gd name="adj2" fmla="val 6342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Each virtual process has a private </a:t>
            </a:r>
            <a:br>
              <a:rPr lang="en-US" dirty="0" smtClean="0"/>
            </a:br>
            <a:r>
              <a:rPr lang="en-US" dirty="0" err="1" smtClean="0">
                <a:solidFill>
                  <a:srgbClr val="FFFF00"/>
                </a:solidFill>
              </a:rPr>
              <a:t>rpth</a:t>
            </a:r>
            <a:r>
              <a:rPr lang="en-US" dirty="0" smtClean="0">
                <a:solidFill>
                  <a:srgbClr val="FFFF00"/>
                </a:solidFill>
              </a:rPr>
              <a:t> instance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044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err="1" smtClean="0"/>
              <a:t>rpth</a:t>
            </a:r>
            <a:r>
              <a:rPr lang="en-US" dirty="0" smtClean="0"/>
              <a:t> with Shadow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1068563" y="5575381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6200000">
            <a:off x="1982963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6200000">
            <a:off x="2897361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3811761" y="56032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4961731" y="5229225"/>
            <a:ext cx="2294732" cy="3810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961731" y="5762625"/>
            <a:ext cx="2294732" cy="381000"/>
          </a:xfrm>
          <a:prstGeom prst="wedgeRectCallout">
            <a:avLst>
              <a:gd name="adj1" fmla="val -72039"/>
              <a:gd name="adj2" fmla="val -379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“main”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5266531" y="3248025"/>
            <a:ext cx="2743200" cy="1524000"/>
          </a:xfrm>
          <a:prstGeom prst="wedgeRectCallout">
            <a:avLst>
              <a:gd name="adj1" fmla="val -80508"/>
              <a:gd name="adj2" fmla="val 6342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Spawns an </a:t>
            </a:r>
            <a:r>
              <a:rPr lang="en-US" dirty="0" err="1" smtClean="0"/>
              <a:t>rpth</a:t>
            </a:r>
            <a:r>
              <a:rPr lang="en-US" dirty="0" smtClean="0"/>
              <a:t> thread to call the program </a:t>
            </a:r>
            <a:r>
              <a:rPr lang="en-US" dirty="0" smtClean="0">
                <a:solidFill>
                  <a:srgbClr val="FFFF00"/>
                </a:solidFill>
              </a:rPr>
              <a:t>main()</a:t>
            </a:r>
            <a:r>
              <a:rPr lang="en-US" dirty="0" smtClean="0"/>
              <a:t> function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6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err="1" smtClean="0"/>
              <a:t>rpth</a:t>
            </a:r>
            <a:r>
              <a:rPr lang="en-US" dirty="0" smtClean="0"/>
              <a:t> with Shadow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16200000">
            <a:off x="2182820" y="1457225"/>
            <a:ext cx="381000" cy="1745377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 bwMode="auto">
          <a:xfrm flipH="1">
            <a:off x="1598883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6" name="Picture 5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2" y="3358614"/>
            <a:ext cx="653701" cy="6637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19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768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9" name="Picture 8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4730214"/>
            <a:ext cx="706284" cy="838200"/>
          </a:xfrm>
          <a:prstGeom prst="rect">
            <a:avLst/>
          </a:prstGeom>
        </p:spPr>
      </p:pic>
      <p:pic>
        <p:nvPicPr>
          <p:cNvPr id="10" name="Picture 9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8" y="4730214"/>
            <a:ext cx="706284" cy="838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0"/>
          </p:cNvCxnSpPr>
          <p:nvPr/>
        </p:nvCxnSpPr>
        <p:spPr bwMode="auto">
          <a:xfrm>
            <a:off x="2491232" y="2672814"/>
            <a:ext cx="892349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2" name="Picture 11" descr="computer-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731" y="3358614"/>
            <a:ext cx="653701" cy="663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056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48432" y="4044414"/>
            <a:ext cx="457200" cy="6858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oval"/>
            <a:tailEnd type="oval"/>
          </a:ln>
          <a:effectLst/>
        </p:spPr>
      </p:cxn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548" y="4730214"/>
            <a:ext cx="706284" cy="838200"/>
          </a:xfrm>
          <a:prstGeom prst="rect">
            <a:avLst/>
          </a:prstGeom>
        </p:spPr>
      </p:pic>
      <p:pic>
        <p:nvPicPr>
          <p:cNvPr id="16" name="Picture 15" descr="applicatio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432" y="4730214"/>
            <a:ext cx="706284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 rot="16200000">
            <a:off x="1068563" y="527058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1068563" y="5575381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1068563" y="5880181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1982963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6200000">
            <a:off x="1982963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897361" y="5284519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6200000">
            <a:off x="2897361" y="5589318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3811761" y="6212854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3811761" y="5298456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3811761" y="56032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3811761" y="59080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4961731" y="5229225"/>
            <a:ext cx="2294732" cy="381000"/>
          </a:xfrm>
          <a:prstGeom prst="wedgeRectCallout">
            <a:avLst>
              <a:gd name="adj1" fmla="val -70742"/>
              <a:gd name="adj2" fmla="val 5610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961731" y="5762625"/>
            <a:ext cx="2294732" cy="381000"/>
          </a:xfrm>
          <a:prstGeom prst="wedgeRectCallout">
            <a:avLst>
              <a:gd name="adj1" fmla="val -72039"/>
              <a:gd name="adj2" fmla="val -379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“main” thread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4961731" y="6296025"/>
            <a:ext cx="2294732" cy="381000"/>
          </a:xfrm>
          <a:prstGeom prst="wedgeRectCallout">
            <a:avLst>
              <a:gd name="adj1" fmla="val -72904"/>
              <a:gd name="adj2" fmla="val -19420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spawned threads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2897363" y="6226792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6200000">
            <a:off x="2897363" y="5921993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rot="16200000">
            <a:off x="2897361" y="6517655"/>
            <a:ext cx="166338" cy="762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5266531" y="3857625"/>
            <a:ext cx="2743200" cy="914400"/>
          </a:xfrm>
          <a:prstGeom prst="wedgeRectCallout">
            <a:avLst>
              <a:gd name="adj1" fmla="val -80508"/>
              <a:gd name="adj2" fmla="val 6342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Program may spawn </a:t>
            </a:r>
            <a:r>
              <a:rPr lang="en-US" dirty="0" smtClean="0">
                <a:solidFill>
                  <a:srgbClr val="FFFF00"/>
                </a:solidFill>
              </a:rPr>
              <a:t>auxiliary</a:t>
            </a:r>
            <a:r>
              <a:rPr lang="en-US" dirty="0" smtClean="0"/>
              <a:t> threads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0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ular Callout 57"/>
          <p:cNvSpPr/>
          <p:nvPr/>
        </p:nvSpPr>
        <p:spPr bwMode="auto">
          <a:xfrm>
            <a:off x="3874447" y="4238625"/>
            <a:ext cx="2286000" cy="457200"/>
          </a:xfrm>
          <a:prstGeom prst="wedgeRectCallout">
            <a:avLst>
              <a:gd name="adj1" fmla="val -49988"/>
              <a:gd name="adj2" fmla="val 32663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r</a:t>
            </a:r>
            <a:r>
              <a:rPr lang="en-US" dirty="0" err="1" smtClean="0"/>
              <a:t>pth</a:t>
            </a:r>
            <a:r>
              <a:rPr lang="en-US" dirty="0" smtClean="0"/>
              <a:t> scheduler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>
            <a:off x="3036247" y="4695825"/>
            <a:ext cx="3886200" cy="1219200"/>
          </a:xfrm>
          <a:prstGeom prst="wedgeRectCallout">
            <a:avLst>
              <a:gd name="adj1" fmla="val -22315"/>
              <a:gd name="adj2" fmla="val -50196"/>
            </a:avLst>
          </a:prstGeom>
          <a:solidFill>
            <a:srgbClr val="000000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 with </a:t>
            </a:r>
            <a:r>
              <a:rPr lang="en-US" dirty="0" err="1" smtClean="0"/>
              <a:t>rpth</a:t>
            </a:r>
            <a:endParaRPr lang="en-US" dirty="0"/>
          </a:p>
        </p:txBody>
      </p:sp>
      <p:pic>
        <p:nvPicPr>
          <p:cNvPr id="15" name="Picture 14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47" y="5457825"/>
            <a:ext cx="858684" cy="101906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 rot="16200000">
            <a:off x="2251317" y="5252155"/>
            <a:ext cx="242538" cy="111107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6200000">
            <a:off x="4930794" y="5087277"/>
            <a:ext cx="249507" cy="1143002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3665177" y="4600295"/>
            <a:ext cx="266140" cy="1219200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4047331" y="6829425"/>
            <a:ext cx="1295400" cy="457200"/>
          </a:xfrm>
          <a:prstGeom prst="wedgeRectCallout">
            <a:avLst>
              <a:gd name="adj1" fmla="val -49988"/>
              <a:gd name="adj2" fmla="val 32663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Time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902647" y="6829425"/>
            <a:ext cx="80010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ular Callout 47"/>
          <p:cNvSpPr/>
          <p:nvPr/>
        </p:nvSpPr>
        <p:spPr bwMode="auto">
          <a:xfrm>
            <a:off x="465931" y="2714625"/>
            <a:ext cx="1981200" cy="1219200"/>
          </a:xfrm>
          <a:prstGeom prst="wedgeRectCallout">
            <a:avLst>
              <a:gd name="adj1" fmla="val -15873"/>
              <a:gd name="adj2" fmla="val 111452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Swap in virtual process and </a:t>
            </a:r>
            <a:r>
              <a:rPr lang="en-US" dirty="0" err="1" smtClean="0"/>
              <a:t>rpth</a:t>
            </a:r>
            <a:r>
              <a:rPr lang="en-US" dirty="0" smtClean="0"/>
              <a:t> state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6027377" y="4295496"/>
            <a:ext cx="266140" cy="1219200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16200000">
            <a:off x="7464839" y="5252156"/>
            <a:ext cx="242538" cy="111107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4" name="Picture 53" descr="applic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647" y="5429361"/>
            <a:ext cx="858684" cy="1019064"/>
          </a:xfrm>
          <a:prstGeom prst="rect">
            <a:avLst/>
          </a:prstGeom>
        </p:spPr>
      </p:pic>
      <p:sp>
        <p:nvSpPr>
          <p:cNvPr id="55" name="Rectangular Callout 54"/>
          <p:cNvSpPr/>
          <p:nvPr/>
        </p:nvSpPr>
        <p:spPr bwMode="auto">
          <a:xfrm>
            <a:off x="7704931" y="2714625"/>
            <a:ext cx="1981200" cy="1219200"/>
          </a:xfrm>
          <a:prstGeom prst="wedgeRectCallout">
            <a:avLst>
              <a:gd name="adj1" fmla="val -11366"/>
              <a:gd name="adj2" fmla="val 11389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Swap out virtual process and </a:t>
            </a:r>
            <a:r>
              <a:rPr lang="en-US" dirty="0" err="1" smtClean="0"/>
              <a:t>rpth</a:t>
            </a:r>
            <a:r>
              <a:rPr lang="en-US" dirty="0" smtClean="0"/>
              <a:t> state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0" name="Rectangular Callout 59"/>
          <p:cNvSpPr/>
          <p:nvPr/>
        </p:nvSpPr>
        <p:spPr bwMode="auto">
          <a:xfrm>
            <a:off x="3742531" y="2486025"/>
            <a:ext cx="3657600" cy="1219200"/>
          </a:xfrm>
          <a:prstGeom prst="wedgeRectCallout">
            <a:avLst>
              <a:gd name="adj1" fmla="val 37747"/>
              <a:gd name="adj2" fmla="val 129204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Return to Shadow thread when all spawned </a:t>
            </a:r>
            <a:r>
              <a:rPr lang="en-US" dirty="0" err="1" smtClean="0"/>
              <a:t>rpth</a:t>
            </a:r>
            <a:r>
              <a:rPr lang="en-US" dirty="0" smtClean="0"/>
              <a:t> threads </a:t>
            </a:r>
            <a:r>
              <a:rPr lang="en-US" dirty="0" smtClean="0">
                <a:solidFill>
                  <a:srgbClr val="FFFF00"/>
                </a:solidFill>
              </a:rPr>
              <a:t>would block</a:t>
            </a:r>
            <a:r>
              <a:rPr lang="en-US" dirty="0" smtClean="0"/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9000331" y="5838825"/>
            <a:ext cx="9144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0" y="5915025"/>
            <a:ext cx="9144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4133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Private </a:t>
            </a:r>
            <a:r>
              <a:rPr lang="en-US" dirty="0" err="1" smtClean="0"/>
              <a:t>Bitcoin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Crawled </a:t>
            </a:r>
            <a:r>
              <a:rPr lang="en-US" dirty="0" err="1" smtClean="0"/>
              <a:t>Bitcoin</a:t>
            </a:r>
            <a:r>
              <a:rPr lang="en-US" dirty="0" smtClean="0"/>
              <a:t> with </a:t>
            </a:r>
            <a:r>
              <a:rPr lang="en-US" dirty="0" err="1" smtClean="0"/>
              <a:t>CoinScope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FF00"/>
                </a:solidFill>
              </a:rPr>
              <a:t>learn </a:t>
            </a:r>
            <a:r>
              <a:rPr lang="en-US" dirty="0">
                <a:solidFill>
                  <a:srgbClr val="FFFF00"/>
                </a:solidFill>
              </a:rPr>
              <a:t>topology</a:t>
            </a:r>
            <a:r>
              <a:rPr lang="en-US" dirty="0"/>
              <a:t> – 6081 nodes (40% US, 40% EU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Geo-locate nodes</a:t>
            </a:r>
            <a:r>
              <a:rPr lang="en-US" dirty="0" smtClean="0"/>
              <a:t> based on IP address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Bootstrap </a:t>
            </a:r>
            <a:r>
              <a:rPr lang="en-US" dirty="0" err="1" smtClean="0">
                <a:solidFill>
                  <a:srgbClr val="FFFF00"/>
                </a:solidFill>
              </a:rPr>
              <a:t>blockchain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Bitcoin</a:t>
            </a:r>
            <a:r>
              <a:rPr lang="en-US" dirty="0" smtClean="0"/>
              <a:t> block </a:t>
            </a:r>
            <a:r>
              <a:rPr lang="en-US" dirty="0"/>
              <a:t>and index files are COW – enables aliasing of </a:t>
            </a:r>
            <a:r>
              <a:rPr lang="en-US" dirty="0" smtClean="0"/>
              <a:t>these large </a:t>
            </a:r>
            <a:r>
              <a:rPr lang="en-US" dirty="0"/>
              <a:t>state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Inject new transactions to each node to </a:t>
            </a:r>
            <a:r>
              <a:rPr lang="en-US" dirty="0" smtClean="0">
                <a:solidFill>
                  <a:srgbClr val="FFFF00"/>
                </a:solidFill>
              </a:rPr>
              <a:t>simulate spending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14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Propagation</a:t>
            </a:r>
            <a:endParaRPr lang="en-US" dirty="0"/>
          </a:p>
        </p:txBody>
      </p:sp>
      <p:pic>
        <p:nvPicPr>
          <p:cNvPr id="4" name="Content Placeholder 3" descr="map_from_shadow6k_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-28169" r="26893" b="-27026"/>
          <a:stretch/>
        </p:blipFill>
        <p:spPr>
          <a:xfrm>
            <a:off x="739775" y="2838450"/>
            <a:ext cx="8594725" cy="47529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2906018"/>
            <a:ext cx="7315199" cy="41820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 bwMode="auto">
          <a:xfrm>
            <a:off x="1304131" y="2333625"/>
            <a:ext cx="1143000" cy="5334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Faster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7628731" y="2333625"/>
            <a:ext cx="1143000" cy="5334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dirty="0" smtClean="0"/>
              <a:t>Slower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828131" y="5991225"/>
            <a:ext cx="609600" cy="6096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6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Resource Usage</a:t>
            </a:r>
            <a:endParaRPr lang="en-US" dirty="0"/>
          </a:p>
        </p:txBody>
      </p:sp>
      <p:pic>
        <p:nvPicPr>
          <p:cNvPr id="4" name="Picture 3" descr="shadow.run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1876425"/>
            <a:ext cx="4876800" cy="3657600"/>
          </a:xfrm>
          <a:prstGeom prst="rect">
            <a:avLst/>
          </a:prstGeom>
        </p:spPr>
      </p:pic>
      <p:pic>
        <p:nvPicPr>
          <p:cNvPr id="5" name="Picture 4" descr="shadow.ramus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31" y="1876425"/>
            <a:ext cx="4876800" cy="36576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 bwMode="auto">
          <a:xfrm>
            <a:off x="694531" y="5915025"/>
            <a:ext cx="3962400" cy="1219200"/>
          </a:xfrm>
          <a:prstGeom prst="wedgeRectCallout">
            <a:avLst>
              <a:gd name="adj1" fmla="val -22383"/>
              <a:gd name="adj2" fmla="val -7490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For each node: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~2.1 </a:t>
            </a:r>
            <a:r>
              <a:rPr lang="en-US" dirty="0" smtClean="0"/>
              <a:t>seconds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 run 120 ticks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(~57x speedup)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571331" y="5915025"/>
            <a:ext cx="3962400" cy="1219200"/>
          </a:xfrm>
          <a:prstGeom prst="wedgeRectCallout">
            <a:avLst>
              <a:gd name="adj1" fmla="val -22383"/>
              <a:gd name="adj2" fmla="val -7490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For each node: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~51.2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MiB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consumed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0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Handling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form a </a:t>
            </a:r>
            <a:r>
              <a:rPr lang="en-US" dirty="0" smtClean="0">
                <a:solidFill>
                  <a:srgbClr val="FFFF00"/>
                </a:solidFill>
              </a:rPr>
              <a:t>directed</a:t>
            </a:r>
            <a:r>
              <a:rPr lang="en-US" dirty="0" smtClean="0"/>
              <a:t> graph</a:t>
            </a:r>
          </a:p>
          <a:p>
            <a:pPr lvl="1"/>
            <a:r>
              <a:rPr lang="en-US" dirty="0" err="1" smtClean="0"/>
              <a:t>Tx</a:t>
            </a:r>
            <a:r>
              <a:rPr lang="en-US" dirty="0" smtClean="0"/>
              <a:t> with parent gets handled immediately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err="1" smtClean="0"/>
              <a:t>Tx</a:t>
            </a:r>
            <a:r>
              <a:rPr lang="en-US" dirty="0" smtClean="0"/>
              <a:t>, verify up to 40 sigs</a:t>
            </a:r>
          </a:p>
          <a:p>
            <a:pPr lvl="1"/>
            <a:r>
              <a:rPr lang="en-US" dirty="0" smtClean="0"/>
              <a:t>Senders of invalid </a:t>
            </a:r>
            <a:r>
              <a:rPr lang="en-US" dirty="0" err="1" smtClean="0"/>
              <a:t>Txs</a:t>
            </a:r>
            <a:r>
              <a:rPr lang="en-US" dirty="0" smtClean="0"/>
              <a:t> are marked as bad, and eventually disconnected</a:t>
            </a:r>
          </a:p>
        </p:txBody>
      </p:sp>
    </p:spTree>
    <p:extLst>
      <p:ext uri="{BB962C8B-B14F-4D97-AF65-F5344CB8AC3E}">
        <p14:creationId xmlns:p14="http://schemas.microsoft.com/office/powerpoint/2010/main" val="22099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anyone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01850"/>
            <a:ext cx="8793956" cy="47529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Expedite</a:t>
            </a:r>
            <a:r>
              <a:rPr lang="en-US" dirty="0" smtClean="0"/>
              <a:t> research and development</a:t>
            </a:r>
          </a:p>
          <a:p>
            <a:endParaRPr lang="en-US" dirty="0" smtClean="0"/>
          </a:p>
          <a:p>
            <a:r>
              <a:rPr lang="en-US" dirty="0" smtClean="0"/>
              <a:t>Evaluate software mods or attacks </a:t>
            </a:r>
            <a:r>
              <a:rPr lang="en-US" dirty="0" smtClean="0">
                <a:solidFill>
                  <a:srgbClr val="FFFF00"/>
                </a:solidFill>
              </a:rPr>
              <a:t>without harming </a:t>
            </a:r>
            <a:r>
              <a:rPr lang="en-US" dirty="0" smtClean="0"/>
              <a:t>real users</a:t>
            </a:r>
          </a:p>
          <a:p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 smtClean="0">
                <a:solidFill>
                  <a:srgbClr val="FFFF00"/>
                </a:solidFill>
              </a:rPr>
              <a:t>holistic effects </a:t>
            </a:r>
            <a:r>
              <a:rPr lang="en-US" dirty="0" smtClean="0"/>
              <a:t>before deployment</a:t>
            </a:r>
          </a:p>
          <a:p>
            <a:endParaRPr lang="en-US" dirty="0" smtClean="0"/>
          </a:p>
          <a:p>
            <a:r>
              <a:rPr lang="en-US" dirty="0" smtClean="0"/>
              <a:t>Our techniques allow simulation support for many </a:t>
            </a:r>
            <a:r>
              <a:rPr lang="en-US" dirty="0" smtClean="0">
                <a:solidFill>
                  <a:srgbClr val="FFFF00"/>
                </a:solidFill>
              </a:rPr>
              <a:t>new applications </a:t>
            </a:r>
            <a:r>
              <a:rPr lang="en-US" dirty="0" smtClean="0"/>
              <a:t>and domains</a:t>
            </a:r>
          </a:p>
        </p:txBody>
      </p:sp>
    </p:spTree>
    <p:extLst>
      <p:ext uri="{BB962C8B-B14F-4D97-AF65-F5344CB8AC3E}">
        <p14:creationId xmlns:p14="http://schemas.microsoft.com/office/powerpoint/2010/main" val="68245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Handling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form a </a:t>
            </a:r>
            <a:r>
              <a:rPr lang="en-US" dirty="0" smtClean="0">
                <a:solidFill>
                  <a:srgbClr val="FFFF00"/>
                </a:solidFill>
              </a:rPr>
              <a:t>directed</a:t>
            </a:r>
            <a:r>
              <a:rPr lang="en-US" dirty="0" smtClean="0"/>
              <a:t> graph</a:t>
            </a:r>
          </a:p>
          <a:p>
            <a:pPr lvl="1"/>
            <a:r>
              <a:rPr lang="en-US" dirty="0" err="1" smtClean="0"/>
              <a:t>Tx</a:t>
            </a:r>
            <a:r>
              <a:rPr lang="en-US" dirty="0" smtClean="0"/>
              <a:t> with parent gets handled immediately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err="1" smtClean="0"/>
              <a:t>Tx</a:t>
            </a:r>
            <a:r>
              <a:rPr lang="en-US" dirty="0" smtClean="0"/>
              <a:t>, verify up to 40 sigs</a:t>
            </a:r>
          </a:p>
          <a:p>
            <a:pPr lvl="1"/>
            <a:r>
              <a:rPr lang="en-US" dirty="0" smtClean="0"/>
              <a:t>Senders of invalid </a:t>
            </a:r>
            <a:r>
              <a:rPr lang="en-US" dirty="0" err="1" smtClean="0"/>
              <a:t>Txs</a:t>
            </a:r>
            <a:r>
              <a:rPr lang="en-US" dirty="0" smtClean="0"/>
              <a:t> are marked as bad, and eventually disconnected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if </a:t>
            </a:r>
            <a:r>
              <a:rPr lang="en-US" dirty="0" err="1" smtClean="0"/>
              <a:t>Tx</a:t>
            </a:r>
            <a:r>
              <a:rPr lang="en-US" dirty="0" smtClean="0"/>
              <a:t> has no parent?</a:t>
            </a:r>
          </a:p>
          <a:p>
            <a:pPr lvl="1"/>
            <a:r>
              <a:rPr lang="en-US" dirty="0" err="1"/>
              <a:t>Tx</a:t>
            </a:r>
            <a:r>
              <a:rPr lang="en-US" dirty="0"/>
              <a:t> w/o parent gets queued as </a:t>
            </a:r>
            <a:r>
              <a:rPr lang="en-US" dirty="0">
                <a:solidFill>
                  <a:srgbClr val="FFFF00"/>
                </a:solidFill>
              </a:rPr>
              <a:t>orphan</a:t>
            </a:r>
          </a:p>
          <a:p>
            <a:pPr lvl="1"/>
            <a:r>
              <a:rPr lang="en-US" dirty="0" smtClean="0"/>
              <a:t>Once queued, sender of orphan is forgotten</a:t>
            </a:r>
          </a:p>
          <a:p>
            <a:pPr lvl="1"/>
            <a:r>
              <a:rPr lang="en-US" dirty="0" smtClean="0"/>
              <a:t>When new </a:t>
            </a:r>
            <a:r>
              <a:rPr lang="en-US" dirty="0" err="1" smtClean="0"/>
              <a:t>Tx</a:t>
            </a:r>
            <a:r>
              <a:rPr lang="en-US" dirty="0" smtClean="0"/>
              <a:t> arrives, all linked orphans are validated (40 sig verifications each)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Goal: </a:t>
            </a:r>
            <a:r>
              <a:rPr lang="en" dirty="0">
                <a:solidFill>
                  <a:srgbClr val="FFFF00"/>
                </a:solidFill>
              </a:rPr>
              <a:t>Freeze a </a:t>
            </a:r>
            <a:r>
              <a:rPr lang="en-US" dirty="0" smtClean="0">
                <a:solidFill>
                  <a:srgbClr val="FFFF00"/>
                </a:solidFill>
              </a:rPr>
              <a:t>victim </a:t>
            </a:r>
            <a:r>
              <a:rPr lang="en" dirty="0" smtClean="0">
                <a:solidFill>
                  <a:srgbClr val="FFFF00"/>
                </a:solidFill>
              </a:rPr>
              <a:t>node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Fill up orphans queue with </a:t>
            </a:r>
            <a:r>
              <a:rPr lang="en-US" dirty="0" smtClean="0">
                <a:solidFill>
                  <a:srgbClr val="FFFF00"/>
                </a:solidFill>
              </a:rPr>
              <a:t>invalid</a:t>
            </a:r>
            <a:r>
              <a:rPr lang="en-US" dirty="0" smtClean="0"/>
              <a:t> </a:t>
            </a:r>
            <a:r>
              <a:rPr lang="en-US" dirty="0" err="1" smtClean="0"/>
              <a:t>Txs</a:t>
            </a:r>
            <a:endParaRPr lang="en-US" dirty="0" smtClean="0"/>
          </a:p>
          <a:p>
            <a:pPr lvl="1"/>
            <a:r>
              <a:rPr lang="en-US" dirty="0" smtClean="0"/>
              <a:t>Send valid parents with outputs linked to orphans</a:t>
            </a:r>
          </a:p>
          <a:p>
            <a:pPr lvl="1"/>
            <a:r>
              <a:rPr lang="en-US" dirty="0" smtClean="0"/>
              <a:t>Node checks </a:t>
            </a:r>
            <a:r>
              <a:rPr lang="en-US" dirty="0" smtClean="0">
                <a:solidFill>
                  <a:srgbClr val="FFFF00"/>
                </a:solidFill>
              </a:rPr>
              <a:t>all orphans</a:t>
            </a:r>
            <a:endParaRPr lang="en" dirty="0">
              <a:solidFill>
                <a:srgbClr val="FFFF00"/>
              </a:solidFill>
            </a:endParaRPr>
          </a:p>
        </p:txBody>
      </p:sp>
      <p:pic>
        <p:nvPicPr>
          <p:cNvPr id="49" name="Picture 48" descr="maporphans_s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" y="4695825"/>
            <a:ext cx="635875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Goal: </a:t>
            </a:r>
            <a:r>
              <a:rPr lang="en" dirty="0">
                <a:solidFill>
                  <a:srgbClr val="FFFF00"/>
                </a:solidFill>
              </a:rPr>
              <a:t>Freeze a </a:t>
            </a:r>
            <a:r>
              <a:rPr lang="en-US" dirty="0" smtClean="0">
                <a:solidFill>
                  <a:srgbClr val="FFFF00"/>
                </a:solidFill>
              </a:rPr>
              <a:t>victim </a:t>
            </a:r>
            <a:r>
              <a:rPr lang="en" dirty="0" smtClean="0">
                <a:solidFill>
                  <a:srgbClr val="FFFF00"/>
                </a:solidFill>
              </a:rPr>
              <a:t>node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Fill up orphans queue with </a:t>
            </a:r>
            <a:r>
              <a:rPr lang="en-US" dirty="0" smtClean="0">
                <a:solidFill>
                  <a:srgbClr val="FFFF00"/>
                </a:solidFill>
              </a:rPr>
              <a:t>invalid</a:t>
            </a:r>
            <a:r>
              <a:rPr lang="en-US" dirty="0" smtClean="0"/>
              <a:t> </a:t>
            </a:r>
            <a:r>
              <a:rPr lang="en-US" dirty="0" err="1" smtClean="0"/>
              <a:t>Txs</a:t>
            </a:r>
            <a:endParaRPr lang="en-US" dirty="0" smtClean="0"/>
          </a:p>
          <a:p>
            <a:pPr lvl="1"/>
            <a:r>
              <a:rPr lang="en-US" dirty="0" smtClean="0"/>
              <a:t>Send valid parents with outputs linked to orphans</a:t>
            </a:r>
          </a:p>
          <a:p>
            <a:pPr lvl="1"/>
            <a:r>
              <a:rPr lang="en-US" dirty="0" smtClean="0"/>
              <a:t>Node checks </a:t>
            </a:r>
            <a:r>
              <a:rPr lang="en-US" dirty="0" smtClean="0">
                <a:solidFill>
                  <a:srgbClr val="FFFF00"/>
                </a:solidFill>
              </a:rPr>
              <a:t>all orphans</a:t>
            </a:r>
            <a:endParaRPr lang="en" dirty="0">
              <a:solidFill>
                <a:srgbClr val="FFFF00"/>
              </a:solidFill>
            </a:endParaRPr>
          </a:p>
        </p:txBody>
      </p:sp>
      <p:pic>
        <p:nvPicPr>
          <p:cNvPr id="49" name="Picture 48" descr="maporphans_s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" y="4695825"/>
            <a:ext cx="6358759" cy="21336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 bwMode="auto">
          <a:xfrm>
            <a:off x="7171531" y="4010025"/>
            <a:ext cx="2514600" cy="1295400"/>
          </a:xfrm>
          <a:prstGeom prst="wedgeRectCallout">
            <a:avLst>
              <a:gd name="adj1" fmla="val -64408"/>
              <a:gd name="adj2" fmla="val 40782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40 sigs/orphan, 10k orphans max,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0.6ms per sig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171531" y="5762625"/>
            <a:ext cx="2590800" cy="1371600"/>
          </a:xfrm>
          <a:prstGeom prst="wedgeRectCallout">
            <a:avLst>
              <a:gd name="adj1" fmla="val -63305"/>
              <a:gd name="adj2" fmla="val -37215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Freeze for 4+ </a:t>
            </a:r>
            <a:r>
              <a:rPr lang="en-US" dirty="0" err="1" smtClean="0"/>
              <a:t>mins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Peers will abort,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No one to blame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 err="1" smtClean="0">
                <a:solidFill>
                  <a:srgbClr val="FFFF00"/>
                </a:solidFill>
              </a:rPr>
              <a:t>MessageHandler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thread is frozen, </a:t>
            </a:r>
            <a:r>
              <a:rPr lang="en-US" dirty="0" err="1" smtClean="0">
                <a:solidFill>
                  <a:srgbClr val="FFFF00"/>
                </a:solidFill>
              </a:rPr>
              <a:t>SocketHandler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thread buffers peer data</a:t>
            </a:r>
          </a:p>
          <a:p>
            <a:r>
              <a:rPr lang="en-US" dirty="0" smtClean="0"/>
              <a:t>Disconnect peer if |</a:t>
            </a:r>
            <a:r>
              <a:rPr lang="en-US" dirty="0" err="1" smtClean="0"/>
              <a:t>recvBuf</a:t>
            </a:r>
            <a:r>
              <a:rPr lang="en-US" dirty="0" smtClean="0"/>
              <a:t>| &gt; 5 </a:t>
            </a:r>
            <a:r>
              <a:rPr lang="en-US" dirty="0" err="1" smtClean="0"/>
              <a:t>MiB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28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 err="1" smtClean="0">
                <a:solidFill>
                  <a:srgbClr val="FFFF00"/>
                </a:solidFill>
              </a:rPr>
              <a:t>MessageHandler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thread is frozen, </a:t>
            </a:r>
            <a:r>
              <a:rPr lang="en-US" dirty="0" err="1" smtClean="0">
                <a:solidFill>
                  <a:srgbClr val="FFFF00"/>
                </a:solidFill>
              </a:rPr>
              <a:t>SocketHandler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thread buffers peer data</a:t>
            </a:r>
          </a:p>
          <a:p>
            <a:r>
              <a:rPr lang="en-US" dirty="0" smtClean="0"/>
              <a:t>Disconnect peer if |</a:t>
            </a:r>
            <a:r>
              <a:rPr lang="en-US" dirty="0" err="1" smtClean="0"/>
              <a:t>recvBuf</a:t>
            </a:r>
            <a:r>
              <a:rPr lang="en-US" dirty="0" smtClean="0"/>
              <a:t>| &gt; 5 </a:t>
            </a:r>
            <a:r>
              <a:rPr lang="en-US" dirty="0" err="1" smtClean="0"/>
              <a:t>MiB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Attack</a:t>
            </a:r>
          </a:p>
          <a:p>
            <a:pPr lvl="1"/>
            <a:r>
              <a:rPr lang="en-US" dirty="0" smtClean="0"/>
              <a:t>Establish 100+ connections to victim</a:t>
            </a:r>
          </a:p>
          <a:p>
            <a:pPr lvl="1"/>
            <a:r>
              <a:rPr lang="en-US" dirty="0" smtClean="0"/>
              <a:t>While victim is frozen, fill </a:t>
            </a:r>
            <a:r>
              <a:rPr lang="en-US" dirty="0" err="1" smtClean="0"/>
              <a:t>recvBuf</a:t>
            </a:r>
            <a:r>
              <a:rPr lang="en-US" dirty="0" smtClean="0"/>
              <a:t> to max</a:t>
            </a:r>
          </a:p>
          <a:p>
            <a:pPr lvl="1"/>
            <a:r>
              <a:rPr lang="en-US" dirty="0" smtClean="0"/>
              <a:t>Can crash node if &lt; 500 </a:t>
            </a:r>
            <a:r>
              <a:rPr lang="en-US" dirty="0" err="1" smtClean="0"/>
              <a:t>MiB</a:t>
            </a:r>
            <a:r>
              <a:rPr lang="en-US" dirty="0" smtClean="0"/>
              <a:t>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0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Time and Cost Profile</a:t>
            </a:r>
            <a:endParaRPr lang="en-US" dirty="0"/>
          </a:p>
        </p:txBody>
      </p:sp>
      <p:pic>
        <p:nvPicPr>
          <p:cNvPr id="4" name="Content Placeholder 3" descr="timeline orphando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3" r="-18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5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 bwMode="auto">
          <a:xfrm>
            <a:off x="2980531" y="1876425"/>
            <a:ext cx="4114800" cy="5334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Fixed </a:t>
            </a:r>
            <a:r>
              <a:rPr lang="en-US" dirty="0"/>
              <a:t>in </a:t>
            </a:r>
            <a:r>
              <a:rPr lang="en-US" dirty="0" smtClean="0"/>
              <a:t>commit 0608780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Applied to </a:t>
            </a:r>
            <a:r>
              <a:rPr lang="en-US" dirty="0" err="1" smtClean="0"/>
              <a:t>Bitcoin</a:t>
            </a:r>
            <a:endParaRPr lang="en-US" dirty="0"/>
          </a:p>
        </p:txBody>
      </p:sp>
      <p:pic>
        <p:nvPicPr>
          <p:cNvPr id="4" name="Content Placeholder 3" descr="github_fix_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8" r="-21438"/>
          <a:stretch>
            <a:fillRect/>
          </a:stretch>
        </p:blipFill>
        <p:spPr>
          <a:xfrm>
            <a:off x="739775" y="2457450"/>
            <a:ext cx="8594725" cy="4752975"/>
          </a:xfrm>
        </p:spPr>
      </p:pic>
    </p:spTree>
    <p:extLst>
      <p:ext uri="{BB962C8B-B14F-4D97-AF65-F5344CB8AC3E}">
        <p14:creationId xmlns:p14="http://schemas.microsoft.com/office/powerpoint/2010/main" val="263253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6131" y="696271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hink like an adversary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42131" y="5686425"/>
            <a:ext cx="3505200" cy="11430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shadow.github.io</a:t>
            </a:r>
            <a:endParaRPr lang="en-US" dirty="0"/>
          </a:p>
          <a:p>
            <a:pPr algn="ctr"/>
            <a:r>
              <a:rPr lang="en-US" dirty="0" err="1"/>
              <a:t>github.com</a:t>
            </a:r>
            <a:r>
              <a:rPr lang="en-US" dirty="0"/>
              <a:t>/shadow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4047331" y="5686425"/>
            <a:ext cx="4572000" cy="1143000"/>
          </a:xfrm>
          <a:prstGeom prst="wedgeRectCallout">
            <a:avLst>
              <a:gd name="adj1" fmla="val -21396"/>
              <a:gd name="adj2" fmla="val 50143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robgjansen.com</a:t>
            </a:r>
            <a:r>
              <a:rPr lang="en-US" dirty="0" smtClean="0"/>
              <a:t>, @</a:t>
            </a:r>
            <a:r>
              <a:rPr lang="en-US" dirty="0" err="1" smtClean="0"/>
              <a:t>robgjansen</a:t>
            </a:r>
            <a:endParaRPr lang="en-US" dirty="0"/>
          </a:p>
          <a:p>
            <a:pPr algn="ctr"/>
            <a:r>
              <a:rPr lang="en-US" dirty="0" err="1"/>
              <a:t>rob.g.jansen@nrl.navy.mil</a:t>
            </a:r>
            <a:endParaRPr lang="en-US" dirty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8502050" y="5305425"/>
            <a:ext cx="2098481" cy="2593677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39775" y="2101850"/>
            <a:ext cx="8594725" cy="3432175"/>
          </a:xfrm>
        </p:spPr>
        <p:txBody>
          <a:bodyPr/>
          <a:lstStyle/>
          <a:p>
            <a:r>
              <a:rPr lang="en-US" dirty="0" smtClean="0"/>
              <a:t>Enhanced Shadow to support applications that </a:t>
            </a:r>
            <a:r>
              <a:rPr lang="en-US" dirty="0" smtClean="0">
                <a:solidFill>
                  <a:srgbClr val="FFFF00"/>
                </a:solidFill>
              </a:rPr>
              <a:t>block</a:t>
            </a:r>
            <a:r>
              <a:rPr lang="en-US" dirty="0" smtClean="0"/>
              <a:t> and use </a:t>
            </a:r>
            <a:r>
              <a:rPr lang="en-US" dirty="0" smtClean="0">
                <a:solidFill>
                  <a:srgbClr val="FFFF00"/>
                </a:solidFill>
              </a:rPr>
              <a:t>multiple threads</a:t>
            </a:r>
          </a:p>
          <a:p>
            <a:r>
              <a:rPr lang="en-US" dirty="0" smtClean="0"/>
              <a:t>Wrote </a:t>
            </a:r>
            <a:r>
              <a:rPr lang="en-US" dirty="0" smtClean="0">
                <a:solidFill>
                  <a:schemeClr val="bg1"/>
                </a:solidFill>
              </a:rPr>
              <a:t>new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Bitcoin</a:t>
            </a:r>
            <a:r>
              <a:rPr lang="en-US" dirty="0" smtClean="0">
                <a:solidFill>
                  <a:srgbClr val="FFFF00"/>
                </a:solidFill>
              </a:rPr>
              <a:t> plug-in </a:t>
            </a:r>
            <a:r>
              <a:rPr lang="en-US" dirty="0" smtClean="0"/>
              <a:t>for Shadow</a:t>
            </a:r>
          </a:p>
          <a:p>
            <a:r>
              <a:rPr lang="en-US" dirty="0" smtClean="0"/>
              <a:t>Created </a:t>
            </a:r>
            <a:r>
              <a:rPr lang="en-US" dirty="0" err="1" smtClean="0">
                <a:solidFill>
                  <a:srgbClr val="FFFF00"/>
                </a:solidFill>
              </a:rPr>
              <a:t>Bitcoin</a:t>
            </a:r>
            <a:r>
              <a:rPr lang="en-US" dirty="0" smtClean="0">
                <a:solidFill>
                  <a:srgbClr val="FFFF00"/>
                </a:solidFill>
              </a:rPr>
              <a:t> network </a:t>
            </a:r>
            <a:r>
              <a:rPr lang="en-US" dirty="0" smtClean="0"/>
              <a:t>for simulation</a:t>
            </a:r>
          </a:p>
          <a:p>
            <a:r>
              <a:rPr lang="en-US" dirty="0" smtClean="0"/>
              <a:t>Found and fixed </a:t>
            </a:r>
            <a:r>
              <a:rPr lang="en-US" dirty="0" smtClean="0">
                <a:solidFill>
                  <a:srgbClr val="FFFF00"/>
                </a:solidFill>
              </a:rPr>
              <a:t>orphans attack </a:t>
            </a:r>
            <a:r>
              <a:rPr lang="en-US" dirty="0" smtClean="0"/>
              <a:t>using new simulator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8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Shadow?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discrete-event network simulator</a:t>
            </a:r>
          </a:p>
          <a:p>
            <a:endParaRPr lang="en-US" dirty="0" smtClean="0"/>
          </a:p>
          <a:p>
            <a:r>
              <a:rPr lang="en-US" dirty="0" smtClean="0"/>
              <a:t>Emulates POSIX C API on Linux,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directly executes</a:t>
            </a:r>
            <a:r>
              <a:rPr lang="en-US" dirty="0" smtClean="0"/>
              <a:t> apps as plug-ins</a:t>
            </a:r>
          </a:p>
          <a:p>
            <a:endParaRPr lang="en-US" dirty="0" smtClean="0"/>
          </a:p>
          <a:p>
            <a:r>
              <a:rPr lang="en-US" dirty="0"/>
              <a:t>Simulates time, network</a:t>
            </a:r>
            <a:r>
              <a:rPr lang="en-US" dirty="0" smtClean="0"/>
              <a:t>, CPU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Models routing, latency, bandwidth</a:t>
            </a:r>
          </a:p>
        </p:txBody>
      </p:sp>
      <p:pic>
        <p:nvPicPr>
          <p:cNvPr id="4" name="Content Placeholder 6" descr="shad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r="1"/>
          <a:stretch/>
        </p:blipFill>
        <p:spPr bwMode="auto">
          <a:xfrm>
            <a:off x="7144893" y="4314825"/>
            <a:ext cx="267378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09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Shadow</a:t>
            </a:r>
            <a:endParaRPr lang="en-US" dirty="0"/>
          </a:p>
        </p:txBody>
      </p:sp>
      <p:pic>
        <p:nvPicPr>
          <p:cNvPr id="8" name="Picture 7" descr="blue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1" y="2790825"/>
            <a:ext cx="3249221" cy="319784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4068773" y="3857625"/>
            <a:ext cx="1551379" cy="990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3" name="Content Placeholder 6" descr="shadow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r="1"/>
          <a:stretch/>
        </p:blipFill>
        <p:spPr>
          <a:xfrm>
            <a:off x="5620152" y="2867025"/>
            <a:ext cx="3962400" cy="2936033"/>
          </a:xfrm>
        </p:spPr>
      </p:pic>
    </p:spTree>
    <p:extLst>
      <p:ext uri="{BB962C8B-B14F-4D97-AF65-F5344CB8AC3E}">
        <p14:creationId xmlns:p14="http://schemas.microsoft.com/office/powerpoint/2010/main" val="255516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Network Configuration</a:t>
            </a:r>
            <a:endParaRPr lang="en-US" dirty="0"/>
          </a:p>
        </p:txBody>
      </p:sp>
      <p:pic>
        <p:nvPicPr>
          <p:cNvPr id="4" name="Content Placeholder 3" descr="rout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5" r="-4725"/>
          <a:stretch>
            <a:fillRect/>
          </a:stretch>
        </p:blipFill>
        <p:spPr>
          <a:xfrm>
            <a:off x="8731" y="1724025"/>
            <a:ext cx="9920965" cy="5486400"/>
          </a:xfrm>
        </p:spPr>
      </p:pic>
    </p:spTree>
    <p:extLst>
      <p:ext uri="{BB962C8B-B14F-4D97-AF65-F5344CB8AC3E}">
        <p14:creationId xmlns:p14="http://schemas.microsoft.com/office/powerpoint/2010/main" val="24298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Host Configuration</a:t>
            </a:r>
            <a:endParaRPr lang="en-US" dirty="0"/>
          </a:p>
        </p:txBody>
      </p:sp>
      <p:pic>
        <p:nvPicPr>
          <p:cNvPr id="4" name="Content Placeholder 3" descr="applicatio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" b="-402"/>
          <a:stretch>
            <a:fillRect/>
          </a:stretch>
        </p:blipFill>
        <p:spPr>
          <a:xfrm>
            <a:off x="389731" y="1800225"/>
            <a:ext cx="9415731" cy="5207000"/>
          </a:xfrm>
        </p:spPr>
      </p:pic>
    </p:spTree>
    <p:extLst>
      <p:ext uri="{BB962C8B-B14F-4D97-AF65-F5344CB8AC3E}">
        <p14:creationId xmlns:p14="http://schemas.microsoft.com/office/powerpoint/2010/main" val="123936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44425</TotalTime>
  <Words>1314</Words>
  <Application>Microsoft Macintosh PowerPoint</Application>
  <PresentationFormat>Custom</PresentationFormat>
  <Paragraphs>349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 Presentation</vt:lpstr>
      <vt:lpstr>Shadow-Bitcoin: Scalable Simulation via Direct Execution of Multi-threaded Applications</vt:lpstr>
      <vt:lpstr>PowerPoint Presentation</vt:lpstr>
      <vt:lpstr>Goals of this Work</vt:lpstr>
      <vt:lpstr>Why should anyone care?</vt:lpstr>
      <vt:lpstr>Shadow Background</vt:lpstr>
      <vt:lpstr>What is Shadow?</vt:lpstr>
      <vt:lpstr>Bootstrapping Shadow</vt:lpstr>
      <vt:lpstr>Virtual Network Configuration</vt:lpstr>
      <vt:lpstr>Virtual Host Configuration</vt:lpstr>
      <vt:lpstr>Simulation Engine</vt:lpstr>
      <vt:lpstr>Simulation Engine</vt:lpstr>
      <vt:lpstr>Simulation Engine</vt:lpstr>
      <vt:lpstr>Simulation Engine</vt:lpstr>
      <vt:lpstr>Function Interposition</vt:lpstr>
      <vt:lpstr>Function Interposition</vt:lpstr>
      <vt:lpstr>Function Interposition</vt:lpstr>
      <vt:lpstr>Function Interposition</vt:lpstr>
      <vt:lpstr>Function Interposition</vt:lpstr>
      <vt:lpstr>Function Interposition</vt:lpstr>
      <vt:lpstr>Shadow limitations</vt:lpstr>
      <vt:lpstr>Shadow limitations</vt:lpstr>
      <vt:lpstr>Shadow limitations</vt:lpstr>
      <vt:lpstr>Running Bitcoin in Shadow</vt:lpstr>
      <vt:lpstr>Architectural Update</vt:lpstr>
      <vt:lpstr>Non-blocking Virtual Threads</vt:lpstr>
      <vt:lpstr>Limitations of GNU pth</vt:lpstr>
      <vt:lpstr>If you don’t like it, fork it</vt:lpstr>
      <vt:lpstr>Reentrant Portable Threads (rpth)</vt:lpstr>
      <vt:lpstr>Reentrant Portable Threads (rpth)</vt:lpstr>
      <vt:lpstr>Reentrant Portable Threads (rpth)</vt:lpstr>
      <vt:lpstr>Integrating rpth with Shadow</vt:lpstr>
      <vt:lpstr>Integrating rpth with Shadow</vt:lpstr>
      <vt:lpstr>Integrating rpth with Shadow</vt:lpstr>
      <vt:lpstr>Execution Flow with rpth</vt:lpstr>
      <vt:lpstr>Creating a Private Bitcoin Network</vt:lpstr>
      <vt:lpstr>Transaction Propagation</vt:lpstr>
      <vt:lpstr>Simulation Resource Usage</vt:lpstr>
      <vt:lpstr>Attacking Bitcoin</vt:lpstr>
      <vt:lpstr>Transaction Handling</vt:lpstr>
      <vt:lpstr>Transaction Handling</vt:lpstr>
      <vt:lpstr>Dos Attack</vt:lpstr>
      <vt:lpstr>Dos Attack</vt:lpstr>
      <vt:lpstr>RAM Consumption</vt:lpstr>
      <vt:lpstr>RAM Consumption</vt:lpstr>
      <vt:lpstr>Attack Time and Cost Profile</vt:lpstr>
      <vt:lpstr>Fix Applied to Bitcoin</vt:lpstr>
      <vt:lpstr>Summary/Conclusion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334</cp:revision>
  <cp:lastPrinted>2011-06-08T15:26:59Z</cp:lastPrinted>
  <dcterms:created xsi:type="dcterms:W3CDTF">2011-10-13T20:08:31Z</dcterms:created>
  <dcterms:modified xsi:type="dcterms:W3CDTF">2015-08-16T01:45:28Z</dcterms:modified>
  <cp:category/>
</cp:coreProperties>
</file>