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535" r:id="rId2"/>
    <p:sldId id="592" r:id="rId3"/>
    <p:sldId id="643" r:id="rId4"/>
    <p:sldId id="658" r:id="rId5"/>
    <p:sldId id="698" r:id="rId6"/>
    <p:sldId id="699" r:id="rId7"/>
    <p:sldId id="818" r:id="rId8"/>
    <p:sldId id="701" r:id="rId9"/>
    <p:sldId id="644" r:id="rId10"/>
    <p:sldId id="826" r:id="rId11"/>
    <p:sldId id="831" r:id="rId12"/>
    <p:sldId id="828" r:id="rId13"/>
    <p:sldId id="829" r:id="rId14"/>
    <p:sldId id="830" r:id="rId15"/>
    <p:sldId id="825" r:id="rId16"/>
    <p:sldId id="838" r:id="rId17"/>
    <p:sldId id="837" r:id="rId18"/>
    <p:sldId id="836" r:id="rId19"/>
    <p:sldId id="834" r:id="rId20"/>
    <p:sldId id="823" r:id="rId21"/>
    <p:sldId id="679" r:id="rId22"/>
    <p:sldId id="678" r:id="rId23"/>
    <p:sldId id="812" r:id="rId24"/>
    <p:sldId id="840" r:id="rId25"/>
    <p:sldId id="813" r:id="rId26"/>
    <p:sldId id="814" r:id="rId27"/>
    <p:sldId id="815" r:id="rId28"/>
    <p:sldId id="842" r:id="rId29"/>
    <p:sldId id="839" r:id="rId30"/>
    <p:sldId id="732" r:id="rId31"/>
    <p:sldId id="843" r:id="rId32"/>
    <p:sldId id="736" r:id="rId33"/>
    <p:sldId id="737" r:id="rId34"/>
    <p:sldId id="738" r:id="rId35"/>
    <p:sldId id="739" r:id="rId36"/>
    <p:sldId id="740" r:id="rId37"/>
    <p:sldId id="741" r:id="rId38"/>
    <p:sldId id="742" r:id="rId39"/>
    <p:sldId id="743" r:id="rId40"/>
    <p:sldId id="744" r:id="rId41"/>
    <p:sldId id="745" r:id="rId42"/>
    <p:sldId id="746" r:id="rId43"/>
    <p:sldId id="747" r:id="rId44"/>
    <p:sldId id="748" r:id="rId45"/>
    <p:sldId id="749" r:id="rId46"/>
    <p:sldId id="750" r:id="rId47"/>
    <p:sldId id="751" r:id="rId48"/>
    <p:sldId id="752" r:id="rId49"/>
    <p:sldId id="753" r:id="rId50"/>
    <p:sldId id="754" r:id="rId51"/>
    <p:sldId id="755" r:id="rId52"/>
    <p:sldId id="759" r:id="rId53"/>
    <p:sldId id="760" r:id="rId54"/>
    <p:sldId id="761" r:id="rId55"/>
    <p:sldId id="762" r:id="rId56"/>
    <p:sldId id="763" r:id="rId57"/>
    <p:sldId id="764" r:id="rId58"/>
    <p:sldId id="765" r:id="rId59"/>
    <p:sldId id="766" r:id="rId60"/>
    <p:sldId id="767" r:id="rId61"/>
    <p:sldId id="768" r:id="rId62"/>
    <p:sldId id="769" r:id="rId63"/>
    <p:sldId id="770" r:id="rId64"/>
    <p:sldId id="771" r:id="rId65"/>
    <p:sldId id="772" r:id="rId66"/>
    <p:sldId id="773" r:id="rId67"/>
    <p:sldId id="774" r:id="rId68"/>
    <p:sldId id="775" r:id="rId69"/>
    <p:sldId id="776" r:id="rId70"/>
    <p:sldId id="777" r:id="rId71"/>
    <p:sldId id="778" r:id="rId72"/>
    <p:sldId id="779" r:id="rId73"/>
    <p:sldId id="780" r:id="rId74"/>
    <p:sldId id="781" r:id="rId75"/>
    <p:sldId id="782" r:id="rId76"/>
    <p:sldId id="783" r:id="rId77"/>
    <p:sldId id="550" r:id="rId78"/>
  </p:sldIdLst>
  <p:sldSz cx="10075863" cy="756285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26B"/>
    <a:srgbClr val="FFA1A5"/>
    <a:srgbClr val="FF9597"/>
    <a:srgbClr val="FF5A5E"/>
    <a:srgbClr val="FF1B2A"/>
    <a:srgbClr val="FFA1A3"/>
    <a:srgbClr val="FF4F54"/>
    <a:srgbClr val="FFFBFB"/>
    <a:srgbClr val="FFFDFD"/>
    <a:srgbClr val="FF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1" autoAdjust="0"/>
    <p:restoredTop sz="99794" autoAdjust="0"/>
  </p:normalViewPr>
  <p:slideViewPr>
    <p:cSldViewPr>
      <p:cViewPr>
        <p:scale>
          <a:sx n="75" d="100"/>
          <a:sy n="75" d="100"/>
        </p:scale>
        <p:origin x="-808" y="-2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8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handoutMaster" Target="handoutMasters/handout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19600" y="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50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419600" y="95250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378656-706C-3648-B184-DC6EF014B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32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5368" name="Rectangle 7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6" name="Text Box 8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529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(1/20/16 15:33) -----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02561" y="9553734"/>
            <a:ext cx="3368040" cy="502920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E3A401DC-9F30-9448-AD9B-EC09018610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0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60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3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3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3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6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59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35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60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78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02561" y="9553734"/>
            <a:ext cx="3368040" cy="502920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E3A401DC-9F30-9448-AD9B-EC09018610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37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78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78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584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47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8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88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88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88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88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60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714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751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751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751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751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416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626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031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989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604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05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604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051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051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051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008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23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532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532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532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199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73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60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86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09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4563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32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247731" y="6981825"/>
            <a:ext cx="23510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38BB0-93E5-F447-A242-A928013F4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247731" y="6981825"/>
            <a:ext cx="23510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38BB0-93E5-F447-A242-A928013F4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6613" y="627063"/>
            <a:ext cx="2147887" cy="6227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294438" cy="6227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247731" y="6981825"/>
            <a:ext cx="23510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38BB0-93E5-F447-A242-A928013F4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627063"/>
            <a:ext cx="8594725" cy="12525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247731" y="6981825"/>
            <a:ext cx="23510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38BB0-93E5-F447-A242-A928013F4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247731" y="6981825"/>
            <a:ext cx="23510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38BB0-93E5-F447-A242-A928013F4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4562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4562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247731" y="6981825"/>
            <a:ext cx="23510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38BB0-93E5-F447-A242-A928013F4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11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2101850"/>
            <a:ext cx="42211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247731" y="6981825"/>
            <a:ext cx="23510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38BB0-93E5-F447-A242-A928013F4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69387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100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100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247731" y="6981825"/>
            <a:ext cx="23510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38BB0-93E5-F447-A242-A928013F4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247731" y="6981825"/>
            <a:ext cx="23510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38BB0-93E5-F447-A242-A928013F4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247731" y="6981825"/>
            <a:ext cx="23510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38BB0-93E5-F447-A242-A928013F4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47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25"/>
            <a:ext cx="56324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4700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247731" y="6981825"/>
            <a:ext cx="23510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38BB0-93E5-F447-A242-A928013F4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52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52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52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247731" y="6981825"/>
            <a:ext cx="23510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38BB0-93E5-F447-A242-A928013F4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594725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5947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247731" y="6981825"/>
            <a:ext cx="23510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38BB0-93E5-F447-A242-A928013F46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2pPr>
      <a:lvl3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3pPr>
      <a:lvl4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4pPr>
      <a:lvl5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9pPr>
    </p:titleStyle>
    <p:bodyStyle>
      <a:lvl1pPr marL="422275" indent="-317500" algn="l" defTabSz="457200" rtl="0" eaLnBrk="0" fontAlgn="base" hangingPunct="0">
        <a:lnSpc>
          <a:spcPct val="95000"/>
        </a:lnSpc>
        <a:spcBef>
          <a:spcPct val="0"/>
        </a:spcBef>
        <a:spcAft>
          <a:spcPts val="1013"/>
        </a:spcAft>
        <a:buClr>
          <a:srgbClr val="FFFFFF"/>
        </a:buClr>
        <a:buSzPct val="45000"/>
        <a:buFont typeface="StarSymbol" charset="0"/>
        <a:buChar char="●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854075" indent="-284163" algn="l" defTabSz="457200" rtl="0" eaLnBrk="0" fontAlgn="base" hangingPunct="0">
        <a:lnSpc>
          <a:spcPct val="95000"/>
        </a:lnSpc>
        <a:spcBef>
          <a:spcPct val="0"/>
        </a:spcBef>
        <a:spcAft>
          <a:spcPts val="725"/>
        </a:spcAft>
        <a:buClr>
          <a:srgbClr val="FFFFFF"/>
        </a:buClr>
        <a:buSzPct val="75000"/>
        <a:buFont typeface="StarSymbol" charset="0"/>
        <a:buChar char="–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285875" indent="-212725" algn="l" defTabSz="457200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FFFFFF"/>
        </a:buClr>
        <a:buSzPct val="45000"/>
        <a:buFont typeface="StarSymbol" charset="0"/>
        <a:buChar char="●"/>
        <a:defRPr sz="2200">
          <a:solidFill>
            <a:srgbClr val="FFFFFF"/>
          </a:solidFill>
          <a:latin typeface="+mn-lt"/>
          <a:ea typeface="+mn-ea"/>
          <a:cs typeface="+mn-cs"/>
        </a:defRPr>
      </a:lvl3pPr>
      <a:lvl4pPr marL="1717675" indent="-206375" algn="l" defTabSz="457200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FFFFFF"/>
        </a:buClr>
        <a:buSzPct val="75000"/>
        <a:buFont typeface="StarSymbol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149475" indent="-207963" algn="l" defTabSz="457200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606675" indent="-207963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3063875" indent="-207963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521075" indent="-207963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978275" indent="-207963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mailto:rob.g.jansen@nrl.navy.mi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17.png"/><Relationship Id="rId8" Type="http://schemas.openxmlformats.org/officeDocument/2006/relationships/image" Target="../media/image20.png"/><Relationship Id="rId9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6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9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0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4.e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1114425"/>
            <a:ext cx="7711281" cy="1620838"/>
          </a:xfrm>
        </p:spPr>
        <p:txBody>
          <a:bodyPr/>
          <a:lstStyle/>
          <a:p>
            <a:r>
              <a:rPr lang="en-US" dirty="0"/>
              <a:t>Shadow: Scalable Simulation for Systems Security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2731" y="3324225"/>
            <a:ext cx="7053263" cy="1931988"/>
          </a:xfrm>
        </p:spPr>
        <p:txBody>
          <a:bodyPr/>
          <a:lstStyle/>
          <a:p>
            <a:r>
              <a:rPr lang="en-US" i="1" dirty="0" err="1" smtClean="0">
                <a:solidFill>
                  <a:srgbClr val="FFFF00"/>
                </a:solidFill>
              </a:rPr>
              <a:t>CrySP</a:t>
            </a:r>
            <a:r>
              <a:rPr lang="en-US" i="1" dirty="0" smtClean="0">
                <a:solidFill>
                  <a:srgbClr val="FFFF00"/>
                </a:solidFill>
              </a:rPr>
              <a:t> Speaker Series on Privacy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University of Waterloo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January 20</a:t>
            </a:r>
            <a:r>
              <a:rPr lang="en-US" i="1" baseline="30000" dirty="0" smtClean="0">
                <a:solidFill>
                  <a:srgbClr val="FFFF00"/>
                </a:solidFill>
              </a:rPr>
              <a:t>th</a:t>
            </a:r>
            <a:r>
              <a:rPr lang="en-US" i="1" dirty="0" smtClean="0">
                <a:solidFill>
                  <a:srgbClr val="FFFF00"/>
                </a:solidFill>
              </a:rPr>
              <a:t>, 2016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4" name="Picture 3" descr="NRLEmblem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731" y="5153025"/>
            <a:ext cx="1828800" cy="179527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2447131" y="5268456"/>
            <a:ext cx="6934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+mn-lt"/>
              </a:rPr>
              <a:t>Rob Jansen</a:t>
            </a:r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U.S. Naval Research Laboratory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  <a:hlinkClick r:id="rId4"/>
              </a:rPr>
              <a:t>rob.g.jansen@</a:t>
            </a:r>
            <a:r>
              <a:rPr lang="en-US" dirty="0" smtClean="0">
                <a:latin typeface="+mn-lt"/>
                <a:hlinkClick r:id="rId4"/>
              </a:rPr>
              <a:t>nrl.navy.mil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@</a:t>
            </a:r>
            <a:r>
              <a:rPr lang="en-US" dirty="0" err="1" smtClean="0">
                <a:latin typeface="+mn-lt"/>
              </a:rPr>
              <a:t>robgjansen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872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731" y="2181225"/>
            <a:ext cx="1066800" cy="1083123"/>
          </a:xfrm>
          <a:prstGeom prst="rect">
            <a:avLst/>
          </a:prstGeom>
        </p:spPr>
      </p:pic>
      <p:sp>
        <p:nvSpPr>
          <p:cNvPr id="42" name="Rectangular Callout 41"/>
          <p:cNvSpPr/>
          <p:nvPr/>
        </p:nvSpPr>
        <p:spPr bwMode="auto">
          <a:xfrm>
            <a:off x="465931" y="3552825"/>
            <a:ext cx="1066800" cy="533400"/>
          </a:xfrm>
          <a:prstGeom prst="wedgeRectCallout">
            <a:avLst>
              <a:gd name="adj1" fmla="val -11229"/>
              <a:gd name="adj2" fmla="val -92889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Hosts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7" name="Rectangular Callout 46"/>
          <p:cNvSpPr/>
          <p:nvPr/>
        </p:nvSpPr>
        <p:spPr bwMode="auto">
          <a:xfrm>
            <a:off x="161131" y="5229225"/>
            <a:ext cx="2362200" cy="1571625"/>
          </a:xfrm>
          <a:prstGeom prst="wedgeRectCallout">
            <a:avLst>
              <a:gd name="adj1" fmla="val -20647"/>
              <a:gd name="adj2" fmla="val -49133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Logical </a:t>
            </a:r>
            <a:r>
              <a:rPr lang="en-US" dirty="0" smtClean="0">
                <a:solidFill>
                  <a:srgbClr val="FFFF00"/>
                </a:solidFill>
              </a:rPr>
              <a:t>processing units </a:t>
            </a:r>
            <a:r>
              <a:rPr lang="en-US" dirty="0" smtClean="0"/>
              <a:t>with </a:t>
            </a:r>
            <a:br>
              <a:rPr lang="en-US" dirty="0" smtClean="0"/>
            </a:br>
            <a:r>
              <a:rPr lang="en-US" dirty="0" smtClean="0"/>
              <a:t>independent state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034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731" y="2181225"/>
            <a:ext cx="1066800" cy="1083123"/>
          </a:xfrm>
          <a:prstGeom prst="rect">
            <a:avLst/>
          </a:prstGeom>
        </p:spPr>
      </p:pic>
      <p:pic>
        <p:nvPicPr>
          <p:cNvPr id="6" name="Picture 5" descr="bluepr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31" y="2181226"/>
            <a:ext cx="1066800" cy="1049932"/>
          </a:xfrm>
          <a:prstGeom prst="rect">
            <a:avLst/>
          </a:prstGeom>
        </p:spPr>
      </p:pic>
      <p:sp>
        <p:nvSpPr>
          <p:cNvPr id="42" name="Rectangular Callout 41"/>
          <p:cNvSpPr/>
          <p:nvPr/>
        </p:nvSpPr>
        <p:spPr bwMode="auto">
          <a:xfrm>
            <a:off x="465931" y="3552825"/>
            <a:ext cx="1066800" cy="533400"/>
          </a:xfrm>
          <a:prstGeom prst="wedgeRectCallout">
            <a:avLst>
              <a:gd name="adj1" fmla="val -11229"/>
              <a:gd name="adj2" fmla="val -92889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Hosts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3" name="Rectangular Callout 42"/>
          <p:cNvSpPr/>
          <p:nvPr/>
        </p:nvSpPr>
        <p:spPr bwMode="auto">
          <a:xfrm>
            <a:off x="1837531" y="3552825"/>
            <a:ext cx="1295400" cy="533400"/>
          </a:xfrm>
          <a:prstGeom prst="wedgeRectCallout">
            <a:avLst>
              <a:gd name="adj1" fmla="val -11602"/>
              <a:gd name="adj2" fmla="val -92889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Network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1151731" y="5257800"/>
            <a:ext cx="2895600" cy="1571625"/>
          </a:xfrm>
          <a:prstGeom prst="wedgeRectCallout">
            <a:avLst>
              <a:gd name="adj1" fmla="val -20647"/>
              <a:gd name="adj2" fmla="val -49133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Routing </a:t>
            </a:r>
            <a:r>
              <a:rPr lang="en-US" dirty="0" smtClean="0">
                <a:solidFill>
                  <a:srgbClr val="FFFF00"/>
                </a:solidFill>
              </a:rPr>
              <a:t>elements</a:t>
            </a:r>
            <a:r>
              <a:rPr lang="en-US" dirty="0" smtClean="0"/>
              <a:t> (nodes, links) and </a:t>
            </a:r>
            <a:r>
              <a:rPr lang="en-US" dirty="0" smtClean="0">
                <a:solidFill>
                  <a:srgbClr val="FFFF00"/>
                </a:solidFill>
              </a:rPr>
              <a:t>attributes</a:t>
            </a:r>
            <a:r>
              <a:rPr lang="en-US" dirty="0" smtClean="0"/>
              <a:t> (bandwidth, latency, packet loss)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104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731" y="2181225"/>
            <a:ext cx="1066800" cy="1083123"/>
          </a:xfrm>
          <a:prstGeom prst="rect">
            <a:avLst/>
          </a:prstGeom>
        </p:spPr>
      </p:pic>
      <p:pic>
        <p:nvPicPr>
          <p:cNvPr id="6" name="Picture 5" descr="bluepr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31" y="2181226"/>
            <a:ext cx="1066800" cy="1049932"/>
          </a:xfrm>
          <a:prstGeom prst="rect">
            <a:avLst/>
          </a:prstGeom>
        </p:spPr>
      </p:pic>
      <p:sp>
        <p:nvSpPr>
          <p:cNvPr id="27" name="Rectangular Callout 26"/>
          <p:cNvSpPr/>
          <p:nvPr/>
        </p:nvSpPr>
        <p:spPr bwMode="auto">
          <a:xfrm>
            <a:off x="2828131" y="5229225"/>
            <a:ext cx="2362200" cy="1571625"/>
          </a:xfrm>
          <a:prstGeom prst="wedgeRectCallout">
            <a:avLst>
              <a:gd name="adj1" fmla="val -20647"/>
              <a:gd name="adj2" fmla="val -49133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Holds current </a:t>
            </a:r>
            <a:r>
              <a:rPr lang="en-US" dirty="0" smtClean="0">
                <a:solidFill>
                  <a:srgbClr val="FFFF00"/>
                </a:solidFill>
              </a:rPr>
              <a:t>virtual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time</a:t>
            </a:r>
            <a:r>
              <a:rPr lang="en-US" dirty="0" smtClean="0"/>
              <a:t> (distinct from physical time)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29" name="Picture 28" descr="dustin-w-Clock-300p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32" y="2181226"/>
            <a:ext cx="1066799" cy="1066799"/>
          </a:xfrm>
          <a:prstGeom prst="rect">
            <a:avLst/>
          </a:prstGeom>
        </p:spPr>
      </p:pic>
      <p:sp>
        <p:nvSpPr>
          <p:cNvPr id="42" name="Rectangular Callout 41"/>
          <p:cNvSpPr/>
          <p:nvPr/>
        </p:nvSpPr>
        <p:spPr bwMode="auto">
          <a:xfrm>
            <a:off x="465931" y="3552825"/>
            <a:ext cx="1066800" cy="533400"/>
          </a:xfrm>
          <a:prstGeom prst="wedgeRectCallout">
            <a:avLst>
              <a:gd name="adj1" fmla="val -11229"/>
              <a:gd name="adj2" fmla="val -92889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Hosts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3" name="Rectangular Callout 42"/>
          <p:cNvSpPr/>
          <p:nvPr/>
        </p:nvSpPr>
        <p:spPr bwMode="auto">
          <a:xfrm>
            <a:off x="1837531" y="3552825"/>
            <a:ext cx="1295400" cy="533400"/>
          </a:xfrm>
          <a:prstGeom prst="wedgeRectCallout">
            <a:avLst>
              <a:gd name="adj1" fmla="val -11602"/>
              <a:gd name="adj2" fmla="val -92889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Network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4" name="Rectangular Callout 43"/>
          <p:cNvSpPr/>
          <p:nvPr/>
        </p:nvSpPr>
        <p:spPr bwMode="auto">
          <a:xfrm>
            <a:off x="3361531" y="3552825"/>
            <a:ext cx="1295400" cy="762000"/>
          </a:xfrm>
          <a:prstGeom prst="wedgeRectCallout">
            <a:avLst>
              <a:gd name="adj1" fmla="val -14217"/>
              <a:gd name="adj2" fmla="val -84000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Global Clock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731" y="2181225"/>
            <a:ext cx="1066800" cy="1083123"/>
          </a:xfrm>
          <a:prstGeom prst="rect">
            <a:avLst/>
          </a:prstGeom>
        </p:spPr>
      </p:pic>
      <p:pic>
        <p:nvPicPr>
          <p:cNvPr id="6" name="Picture 5" descr="bluepr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31" y="2181226"/>
            <a:ext cx="1066800" cy="1049932"/>
          </a:xfrm>
          <a:prstGeom prst="rect">
            <a:avLst/>
          </a:prstGeom>
        </p:spPr>
      </p:pic>
      <p:sp>
        <p:nvSpPr>
          <p:cNvPr id="26" name="Rectangular Callout 25"/>
          <p:cNvSpPr/>
          <p:nvPr/>
        </p:nvSpPr>
        <p:spPr bwMode="auto">
          <a:xfrm>
            <a:off x="4275931" y="5257800"/>
            <a:ext cx="2362200" cy="1571625"/>
          </a:xfrm>
          <a:prstGeom prst="wedgeRectCallout">
            <a:avLst>
              <a:gd name="adj1" fmla="val -19930"/>
              <a:gd name="adj2" fmla="val -45901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Processing </a:t>
            </a:r>
            <a:r>
              <a:rPr lang="en-US" dirty="0" smtClean="0">
                <a:solidFill>
                  <a:srgbClr val="FFFF00"/>
                </a:solidFill>
              </a:rPr>
              <a:t>task</a:t>
            </a:r>
            <a:r>
              <a:rPr lang="en-US" dirty="0" smtClean="0"/>
              <a:t> for a </a:t>
            </a:r>
            <a:r>
              <a:rPr lang="en-US" dirty="0" smtClean="0">
                <a:solidFill>
                  <a:srgbClr val="FFFF00"/>
                </a:solidFill>
              </a:rPr>
              <a:t>host</a:t>
            </a:r>
            <a:r>
              <a:rPr lang="en-US" dirty="0" smtClean="0"/>
              <a:t> at a specific </a:t>
            </a:r>
            <a:r>
              <a:rPr lang="en-US" dirty="0" smtClean="0">
                <a:solidFill>
                  <a:srgbClr val="FFFF00"/>
                </a:solidFill>
              </a:rPr>
              <a:t>time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29" name="Picture 28" descr="dustin-w-Clock-300p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32" y="2181226"/>
            <a:ext cx="1066799" cy="1066799"/>
          </a:xfrm>
          <a:prstGeom prst="rect">
            <a:avLst/>
          </a:prstGeom>
        </p:spPr>
      </p:pic>
      <p:pic>
        <p:nvPicPr>
          <p:cNvPr id="30" name="Picture 29" descr="imagebot-com-2012042714194724316-300p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731" y="2257425"/>
            <a:ext cx="914400" cy="923828"/>
          </a:xfrm>
          <a:prstGeom prst="rect">
            <a:avLst/>
          </a:prstGeom>
        </p:spPr>
      </p:pic>
      <p:sp>
        <p:nvSpPr>
          <p:cNvPr id="42" name="Rectangular Callout 41"/>
          <p:cNvSpPr/>
          <p:nvPr/>
        </p:nvSpPr>
        <p:spPr bwMode="auto">
          <a:xfrm>
            <a:off x="465931" y="3552825"/>
            <a:ext cx="1066800" cy="533400"/>
          </a:xfrm>
          <a:prstGeom prst="wedgeRectCallout">
            <a:avLst>
              <a:gd name="adj1" fmla="val -11229"/>
              <a:gd name="adj2" fmla="val -92889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Hosts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3" name="Rectangular Callout 42"/>
          <p:cNvSpPr/>
          <p:nvPr/>
        </p:nvSpPr>
        <p:spPr bwMode="auto">
          <a:xfrm>
            <a:off x="1837531" y="3552825"/>
            <a:ext cx="1295400" cy="533400"/>
          </a:xfrm>
          <a:prstGeom prst="wedgeRectCallout">
            <a:avLst>
              <a:gd name="adj1" fmla="val -11602"/>
              <a:gd name="adj2" fmla="val -92889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Network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4" name="Rectangular Callout 43"/>
          <p:cNvSpPr/>
          <p:nvPr/>
        </p:nvSpPr>
        <p:spPr bwMode="auto">
          <a:xfrm>
            <a:off x="3361531" y="3552825"/>
            <a:ext cx="1295400" cy="762000"/>
          </a:xfrm>
          <a:prstGeom prst="wedgeRectCallout">
            <a:avLst>
              <a:gd name="adj1" fmla="val -14217"/>
              <a:gd name="adj2" fmla="val -84000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Global Clock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5" name="Rectangular Callout 44"/>
          <p:cNvSpPr/>
          <p:nvPr/>
        </p:nvSpPr>
        <p:spPr bwMode="auto">
          <a:xfrm>
            <a:off x="4885531" y="3552825"/>
            <a:ext cx="1066800" cy="533400"/>
          </a:xfrm>
          <a:prstGeom prst="wedgeRectCallout">
            <a:avLst>
              <a:gd name="adj1" fmla="val -11229"/>
              <a:gd name="adj2" fmla="val -92889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Event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55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731" y="2181225"/>
            <a:ext cx="1066800" cy="1083123"/>
          </a:xfrm>
          <a:prstGeom prst="rect">
            <a:avLst/>
          </a:prstGeom>
        </p:spPr>
      </p:pic>
      <p:pic>
        <p:nvPicPr>
          <p:cNvPr id="6" name="Picture 5" descr="bluepr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31" y="2181226"/>
            <a:ext cx="1066800" cy="1049932"/>
          </a:xfrm>
          <a:prstGeom prst="rect">
            <a:avLst/>
          </a:prstGeom>
        </p:spPr>
      </p:pic>
      <p:sp>
        <p:nvSpPr>
          <p:cNvPr id="28" name="Rectangular Callout 27"/>
          <p:cNvSpPr/>
          <p:nvPr/>
        </p:nvSpPr>
        <p:spPr bwMode="auto">
          <a:xfrm>
            <a:off x="6714331" y="5229225"/>
            <a:ext cx="2362200" cy="1571625"/>
          </a:xfrm>
          <a:prstGeom prst="wedgeRectCallout">
            <a:avLst>
              <a:gd name="adj1" fmla="val -20647"/>
              <a:gd name="adj2" fmla="val -48056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Holds </a:t>
            </a:r>
            <a:r>
              <a:rPr lang="en-US" dirty="0" smtClean="0">
                <a:solidFill>
                  <a:srgbClr val="FFFF00"/>
                </a:solidFill>
              </a:rPr>
              <a:t>events</a:t>
            </a:r>
            <a:r>
              <a:rPr lang="en-US" dirty="0" smtClean="0"/>
              <a:t> sorted by </a:t>
            </a:r>
            <a:r>
              <a:rPr lang="en-US" dirty="0" smtClean="0">
                <a:solidFill>
                  <a:srgbClr val="FFFF00"/>
                </a:solidFill>
              </a:rPr>
              <a:t>time</a:t>
            </a:r>
            <a:r>
              <a:rPr lang="en-US" dirty="0" smtClean="0"/>
              <a:t> (min heap)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29" name="Picture 28" descr="dustin-w-Clock-300p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32" y="2181226"/>
            <a:ext cx="1066799" cy="1066799"/>
          </a:xfrm>
          <a:prstGeom prst="rect">
            <a:avLst/>
          </a:prstGeom>
        </p:spPr>
      </p:pic>
      <p:pic>
        <p:nvPicPr>
          <p:cNvPr id="30" name="Picture 29" descr="imagebot-com-2012042714194724316-300p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731" y="2257425"/>
            <a:ext cx="914400" cy="923828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6180931" y="2409825"/>
            <a:ext cx="3514973" cy="613528"/>
            <a:chOff x="846931" y="4847439"/>
            <a:chExt cx="2209800" cy="385714"/>
          </a:xfrm>
        </p:grpSpPr>
        <p:grpSp>
          <p:nvGrpSpPr>
            <p:cNvPr id="9" name="Group 8"/>
            <p:cNvGrpSpPr/>
            <p:nvPr/>
          </p:nvGrpSpPr>
          <p:grpSpPr>
            <a:xfrm>
              <a:off x="846931" y="4848224"/>
              <a:ext cx="2133606" cy="381001"/>
              <a:chOff x="2980531" y="2333625"/>
              <a:chExt cx="2133600" cy="3810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2980531" y="2333625"/>
                <a:ext cx="2133600" cy="381000"/>
              </a:xfrm>
              <a:prstGeom prst="rect">
                <a:avLst/>
              </a:prstGeom>
              <a:noFill/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3285331" y="2333625"/>
                <a:ext cx="0" cy="381000"/>
              </a:xfrm>
              <a:prstGeom prst="straightConnector1">
                <a:avLst/>
              </a:prstGeom>
              <a:solidFill>
                <a:srgbClr val="00B8FF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/>
                <a:tailEnd type="none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3590131" y="2333625"/>
                <a:ext cx="0" cy="381000"/>
              </a:xfrm>
              <a:prstGeom prst="straightConnector1">
                <a:avLst/>
              </a:prstGeom>
              <a:solidFill>
                <a:srgbClr val="00B8FF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/>
                <a:tailEnd type="none"/>
              </a:ln>
              <a:effectLst/>
            </p:spPr>
          </p:cxnSp>
          <p:cxnSp>
            <p:nvCxnSpPr>
              <p:cNvPr id="13" name="Straight Arrow Connector 12"/>
              <p:cNvCxnSpPr/>
              <p:nvPr/>
            </p:nvCxnSpPr>
            <p:spPr bwMode="auto">
              <a:xfrm>
                <a:off x="3894931" y="2333625"/>
                <a:ext cx="0" cy="381000"/>
              </a:xfrm>
              <a:prstGeom prst="straightConnector1">
                <a:avLst/>
              </a:prstGeom>
              <a:solidFill>
                <a:srgbClr val="00B8FF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/>
                <a:tailEnd type="none"/>
              </a:ln>
              <a:effectLst/>
            </p:spPr>
          </p:cxnSp>
          <p:cxnSp>
            <p:nvCxnSpPr>
              <p:cNvPr id="14" name="Straight Arrow Connector 13"/>
              <p:cNvCxnSpPr/>
              <p:nvPr/>
            </p:nvCxnSpPr>
            <p:spPr bwMode="auto">
              <a:xfrm>
                <a:off x="4199731" y="2333625"/>
                <a:ext cx="0" cy="381000"/>
              </a:xfrm>
              <a:prstGeom prst="straightConnector1">
                <a:avLst/>
              </a:prstGeom>
              <a:solidFill>
                <a:srgbClr val="00B8FF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/>
                <a:tailEnd type="none"/>
              </a:ln>
              <a:effectLst/>
            </p:spPr>
          </p:cxnSp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4504531" y="2333625"/>
                <a:ext cx="0" cy="381000"/>
              </a:xfrm>
              <a:prstGeom prst="straightConnector1">
                <a:avLst/>
              </a:prstGeom>
              <a:solidFill>
                <a:srgbClr val="00B8FF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/>
                <a:tailEnd type="none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4809331" y="2333625"/>
                <a:ext cx="0" cy="381000"/>
              </a:xfrm>
              <a:prstGeom prst="straightConnector1">
                <a:avLst/>
              </a:prstGeom>
              <a:solidFill>
                <a:srgbClr val="00B8FF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/>
                <a:tailEnd type="none"/>
              </a:ln>
              <a:effectLst/>
            </p:spPr>
          </p:cxnSp>
        </p:grpSp>
        <p:pic>
          <p:nvPicPr>
            <p:cNvPr id="34" name="Picture 33" descr="imagebot-com-2012042714194724316-300px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731" y="4848225"/>
              <a:ext cx="381000" cy="384928"/>
            </a:xfrm>
            <a:prstGeom prst="rect">
              <a:avLst/>
            </a:prstGeom>
          </p:spPr>
        </p:pic>
        <p:pic>
          <p:nvPicPr>
            <p:cNvPr id="35" name="Picture 34" descr="imagebot-com-2012042714194724316-300px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931" y="4848225"/>
              <a:ext cx="381000" cy="384928"/>
            </a:xfrm>
            <a:prstGeom prst="rect">
              <a:avLst/>
            </a:prstGeom>
          </p:spPr>
        </p:pic>
        <p:pic>
          <p:nvPicPr>
            <p:cNvPr id="36" name="Picture 35" descr="imagebot-com-2012042714194724316-300px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131" y="4848225"/>
              <a:ext cx="381000" cy="384928"/>
            </a:xfrm>
            <a:prstGeom prst="rect">
              <a:avLst/>
            </a:prstGeom>
          </p:spPr>
        </p:pic>
        <p:pic>
          <p:nvPicPr>
            <p:cNvPr id="37" name="Picture 36" descr="imagebot-com-2012042714194724316-300px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331" y="4848225"/>
              <a:ext cx="381000" cy="384928"/>
            </a:xfrm>
            <a:prstGeom prst="rect">
              <a:avLst/>
            </a:prstGeom>
          </p:spPr>
        </p:pic>
        <p:pic>
          <p:nvPicPr>
            <p:cNvPr id="38" name="Picture 37" descr="imagebot-com-2012042714194724316-300px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31" y="4847439"/>
              <a:ext cx="381000" cy="384928"/>
            </a:xfrm>
            <a:prstGeom prst="rect">
              <a:avLst/>
            </a:prstGeom>
          </p:spPr>
        </p:pic>
        <p:pic>
          <p:nvPicPr>
            <p:cNvPr id="39" name="Picture 38" descr="imagebot-com-2012042714194724316-300px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31" y="4847439"/>
              <a:ext cx="381000" cy="384928"/>
            </a:xfrm>
            <a:prstGeom prst="rect">
              <a:avLst/>
            </a:prstGeom>
          </p:spPr>
        </p:pic>
        <p:pic>
          <p:nvPicPr>
            <p:cNvPr id="40" name="Picture 39" descr="imagebot-com-2012042714194724316-300px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31" y="4847439"/>
              <a:ext cx="381000" cy="384928"/>
            </a:xfrm>
            <a:prstGeom prst="rect">
              <a:avLst/>
            </a:prstGeom>
          </p:spPr>
        </p:pic>
      </p:grpSp>
      <p:sp>
        <p:nvSpPr>
          <p:cNvPr id="42" name="Rectangular Callout 41"/>
          <p:cNvSpPr/>
          <p:nvPr/>
        </p:nvSpPr>
        <p:spPr bwMode="auto">
          <a:xfrm>
            <a:off x="465931" y="3552825"/>
            <a:ext cx="1066800" cy="533400"/>
          </a:xfrm>
          <a:prstGeom prst="wedgeRectCallout">
            <a:avLst>
              <a:gd name="adj1" fmla="val -11229"/>
              <a:gd name="adj2" fmla="val -92889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Hosts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3" name="Rectangular Callout 42"/>
          <p:cNvSpPr/>
          <p:nvPr/>
        </p:nvSpPr>
        <p:spPr bwMode="auto">
          <a:xfrm>
            <a:off x="1837531" y="3552825"/>
            <a:ext cx="1295400" cy="533400"/>
          </a:xfrm>
          <a:prstGeom prst="wedgeRectCallout">
            <a:avLst>
              <a:gd name="adj1" fmla="val -11602"/>
              <a:gd name="adj2" fmla="val -92889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Network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4" name="Rectangular Callout 43"/>
          <p:cNvSpPr/>
          <p:nvPr/>
        </p:nvSpPr>
        <p:spPr bwMode="auto">
          <a:xfrm>
            <a:off x="3361531" y="3552825"/>
            <a:ext cx="1295400" cy="762000"/>
          </a:xfrm>
          <a:prstGeom prst="wedgeRectCallout">
            <a:avLst>
              <a:gd name="adj1" fmla="val -14217"/>
              <a:gd name="adj2" fmla="val -84000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Global Clock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5" name="Rectangular Callout 44"/>
          <p:cNvSpPr/>
          <p:nvPr/>
        </p:nvSpPr>
        <p:spPr bwMode="auto">
          <a:xfrm>
            <a:off x="4885531" y="3552825"/>
            <a:ext cx="1066800" cy="533400"/>
          </a:xfrm>
          <a:prstGeom prst="wedgeRectCallout">
            <a:avLst>
              <a:gd name="adj1" fmla="val -11229"/>
              <a:gd name="adj2" fmla="val -92889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Event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6" name="Rectangular Callout 45"/>
          <p:cNvSpPr/>
          <p:nvPr/>
        </p:nvSpPr>
        <p:spPr bwMode="auto">
          <a:xfrm>
            <a:off x="7171531" y="3552825"/>
            <a:ext cx="1295400" cy="762000"/>
          </a:xfrm>
          <a:prstGeom prst="wedgeRectCallout">
            <a:avLst>
              <a:gd name="adj1" fmla="val -14217"/>
              <a:gd name="adj2" fmla="val -84000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Event Queue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32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Event Engine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15</a:t>
            </a:fld>
            <a:endParaRPr lang="en-US"/>
          </a:p>
        </p:txBody>
      </p:sp>
      <p:cxnSp>
        <p:nvCxnSpPr>
          <p:cNvPr id="8" name="Straight Arrow Connector 7"/>
          <p:cNvCxnSpPr>
            <a:endCxn id="9" idx="0"/>
          </p:cNvCxnSpPr>
          <p:nvPr/>
        </p:nvCxnSpPr>
        <p:spPr bwMode="auto">
          <a:xfrm flipH="1">
            <a:off x="1630982" y="5781655"/>
            <a:ext cx="892351" cy="688867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9" name="Picture 8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31" y="6470522"/>
            <a:ext cx="653701" cy="663703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endCxn id="11" idx="0"/>
          </p:cNvCxnSpPr>
          <p:nvPr/>
        </p:nvCxnSpPr>
        <p:spPr bwMode="auto">
          <a:xfrm>
            <a:off x="2523331" y="5781655"/>
            <a:ext cx="892349" cy="688867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11" name="Picture 10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88830" y="6470522"/>
            <a:ext cx="653701" cy="663703"/>
          </a:xfrm>
          <a:prstGeom prst="rect">
            <a:avLst/>
          </a:prstGeom>
        </p:spPr>
      </p:pic>
      <p:pic>
        <p:nvPicPr>
          <p:cNvPr id="36" name="Picture 35" descr="dustin-w-Clock-30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32" y="3019426"/>
            <a:ext cx="1066799" cy="106679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304131" y="4086225"/>
            <a:ext cx="2514600" cy="438916"/>
            <a:chOff x="846931" y="4847439"/>
            <a:chExt cx="2209800" cy="385714"/>
          </a:xfrm>
        </p:grpSpPr>
        <p:grpSp>
          <p:nvGrpSpPr>
            <p:cNvPr id="38" name="Group 37"/>
            <p:cNvGrpSpPr/>
            <p:nvPr/>
          </p:nvGrpSpPr>
          <p:grpSpPr>
            <a:xfrm>
              <a:off x="846931" y="4848224"/>
              <a:ext cx="2133606" cy="381001"/>
              <a:chOff x="2980531" y="2333625"/>
              <a:chExt cx="2133600" cy="381000"/>
            </a:xfrm>
          </p:grpSpPr>
          <p:sp>
            <p:nvSpPr>
              <p:cNvPr id="46" name="Rectangle 45"/>
              <p:cNvSpPr/>
              <p:nvPr/>
            </p:nvSpPr>
            <p:spPr bwMode="auto">
              <a:xfrm>
                <a:off x="2980531" y="2333625"/>
                <a:ext cx="2133600" cy="381000"/>
              </a:xfrm>
              <a:prstGeom prst="rect">
                <a:avLst/>
              </a:prstGeom>
              <a:noFill/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 bwMode="auto">
              <a:xfrm>
                <a:off x="3285331" y="2333625"/>
                <a:ext cx="0" cy="381000"/>
              </a:xfrm>
              <a:prstGeom prst="straightConnector1">
                <a:avLst/>
              </a:prstGeom>
              <a:solidFill>
                <a:srgbClr val="00B8FF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/>
                <a:tailEnd type="none"/>
              </a:ln>
              <a:effectLst/>
            </p:spPr>
          </p:cxnSp>
          <p:cxnSp>
            <p:nvCxnSpPr>
              <p:cNvPr id="48" name="Straight Arrow Connector 47"/>
              <p:cNvCxnSpPr/>
              <p:nvPr/>
            </p:nvCxnSpPr>
            <p:spPr bwMode="auto">
              <a:xfrm>
                <a:off x="3590131" y="2333625"/>
                <a:ext cx="0" cy="381000"/>
              </a:xfrm>
              <a:prstGeom prst="straightConnector1">
                <a:avLst/>
              </a:prstGeom>
              <a:solidFill>
                <a:srgbClr val="00B8FF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/>
                <a:tailEnd type="none"/>
              </a:ln>
              <a:effectLst/>
            </p:spPr>
          </p:cxnSp>
          <p:cxnSp>
            <p:nvCxnSpPr>
              <p:cNvPr id="49" name="Straight Arrow Connector 48"/>
              <p:cNvCxnSpPr/>
              <p:nvPr/>
            </p:nvCxnSpPr>
            <p:spPr bwMode="auto">
              <a:xfrm>
                <a:off x="3894931" y="2333625"/>
                <a:ext cx="0" cy="381000"/>
              </a:xfrm>
              <a:prstGeom prst="straightConnector1">
                <a:avLst/>
              </a:prstGeom>
              <a:solidFill>
                <a:srgbClr val="00B8FF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/>
                <a:tailEnd type="none"/>
              </a:ln>
              <a:effectLst/>
            </p:spPr>
          </p:cxnSp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4199731" y="2333625"/>
                <a:ext cx="0" cy="381000"/>
              </a:xfrm>
              <a:prstGeom prst="straightConnector1">
                <a:avLst/>
              </a:prstGeom>
              <a:solidFill>
                <a:srgbClr val="00B8FF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/>
                <a:tailEnd type="none"/>
              </a:ln>
              <a:effectLst/>
            </p:spPr>
          </p:cxnSp>
          <p:cxnSp>
            <p:nvCxnSpPr>
              <p:cNvPr id="51" name="Straight Arrow Connector 50"/>
              <p:cNvCxnSpPr/>
              <p:nvPr/>
            </p:nvCxnSpPr>
            <p:spPr bwMode="auto">
              <a:xfrm>
                <a:off x="4504531" y="2333625"/>
                <a:ext cx="0" cy="381000"/>
              </a:xfrm>
              <a:prstGeom prst="straightConnector1">
                <a:avLst/>
              </a:prstGeom>
              <a:solidFill>
                <a:srgbClr val="00B8FF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/>
                <a:tailEnd type="none"/>
              </a:ln>
              <a:effectLst/>
            </p:spPr>
          </p:cxnSp>
          <p:cxnSp>
            <p:nvCxnSpPr>
              <p:cNvPr id="52" name="Straight Arrow Connector 51"/>
              <p:cNvCxnSpPr/>
              <p:nvPr/>
            </p:nvCxnSpPr>
            <p:spPr bwMode="auto">
              <a:xfrm>
                <a:off x="4809331" y="2333625"/>
                <a:ext cx="0" cy="381000"/>
              </a:xfrm>
              <a:prstGeom prst="straightConnector1">
                <a:avLst/>
              </a:prstGeom>
              <a:solidFill>
                <a:srgbClr val="00B8FF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/>
                <a:tailEnd type="none"/>
              </a:ln>
              <a:effectLst/>
            </p:spPr>
          </p:cxnSp>
        </p:grpSp>
        <p:pic>
          <p:nvPicPr>
            <p:cNvPr id="39" name="Picture 38" descr="imagebot-com-2012042714194724316-300px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731" y="4848225"/>
              <a:ext cx="381000" cy="384928"/>
            </a:xfrm>
            <a:prstGeom prst="rect">
              <a:avLst/>
            </a:prstGeom>
          </p:spPr>
        </p:pic>
        <p:pic>
          <p:nvPicPr>
            <p:cNvPr id="40" name="Picture 39" descr="imagebot-com-2012042714194724316-300px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931" y="4848225"/>
              <a:ext cx="381000" cy="384928"/>
            </a:xfrm>
            <a:prstGeom prst="rect">
              <a:avLst/>
            </a:prstGeom>
          </p:spPr>
        </p:pic>
        <p:pic>
          <p:nvPicPr>
            <p:cNvPr id="41" name="Picture 40" descr="imagebot-com-2012042714194724316-300px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131" y="4848225"/>
              <a:ext cx="381000" cy="384928"/>
            </a:xfrm>
            <a:prstGeom prst="rect">
              <a:avLst/>
            </a:prstGeom>
          </p:spPr>
        </p:pic>
        <p:pic>
          <p:nvPicPr>
            <p:cNvPr id="42" name="Picture 41" descr="imagebot-com-2012042714194724316-300px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331" y="4848225"/>
              <a:ext cx="381000" cy="384928"/>
            </a:xfrm>
            <a:prstGeom prst="rect">
              <a:avLst/>
            </a:prstGeom>
          </p:spPr>
        </p:pic>
        <p:pic>
          <p:nvPicPr>
            <p:cNvPr id="43" name="Picture 42" descr="imagebot-com-2012042714194724316-300px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31" y="4847439"/>
              <a:ext cx="381000" cy="384928"/>
            </a:xfrm>
            <a:prstGeom prst="rect">
              <a:avLst/>
            </a:prstGeom>
          </p:spPr>
        </p:pic>
        <p:pic>
          <p:nvPicPr>
            <p:cNvPr id="44" name="Picture 43" descr="imagebot-com-2012042714194724316-300px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31" y="4847439"/>
              <a:ext cx="381000" cy="384928"/>
            </a:xfrm>
            <a:prstGeom prst="rect">
              <a:avLst/>
            </a:prstGeom>
          </p:spPr>
        </p:pic>
        <p:pic>
          <p:nvPicPr>
            <p:cNvPr id="45" name="Picture 44" descr="imagebot-com-2012042714194724316-300px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31" y="4847439"/>
              <a:ext cx="381000" cy="384928"/>
            </a:xfrm>
            <a:prstGeom prst="rect">
              <a:avLst/>
            </a:prstGeom>
          </p:spPr>
        </p:pic>
      </p:grpSp>
      <p:pic>
        <p:nvPicPr>
          <p:cNvPr id="87" name="Picture 86" descr="bluepri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31" y="4560293"/>
            <a:ext cx="1066800" cy="1049932"/>
          </a:xfrm>
          <a:prstGeom prst="rect">
            <a:avLst/>
          </a:prstGeom>
        </p:spPr>
      </p:pic>
      <p:sp>
        <p:nvSpPr>
          <p:cNvPr id="91" name="Rectangle 90"/>
          <p:cNvSpPr/>
          <p:nvPr/>
        </p:nvSpPr>
        <p:spPr bwMode="auto">
          <a:xfrm>
            <a:off x="5037931" y="2409825"/>
            <a:ext cx="3733800" cy="2209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Facilitate </a:t>
            </a:r>
            <a:r>
              <a:rPr lang="en-US" dirty="0">
                <a:solidFill>
                  <a:srgbClr val="FFFF00"/>
                </a:solidFill>
              </a:rPr>
              <a:t>communication</a:t>
            </a:r>
            <a:r>
              <a:rPr lang="en-US" dirty="0"/>
              <a:t>: exchange events between hosts through the </a:t>
            </a:r>
            <a:r>
              <a:rPr lang="en-US" dirty="0" smtClean="0"/>
              <a:t>network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“as-fast-as-possible” execution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 bwMode="auto">
          <a:xfrm>
            <a:off x="1227931" y="2943225"/>
            <a:ext cx="2590800" cy="27432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465931" y="2257425"/>
            <a:ext cx="1295400" cy="880872"/>
            <a:chOff x="6942931" y="843153"/>
            <a:chExt cx="1295400" cy="880872"/>
          </a:xfrm>
        </p:grpSpPr>
        <p:pic>
          <p:nvPicPr>
            <p:cNvPr id="100" name="Picture 99" descr="engine-white-black-outlin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2931" y="843153"/>
              <a:ext cx="1295400" cy="880872"/>
            </a:xfrm>
            <a:prstGeom prst="rect">
              <a:avLst/>
            </a:prstGeom>
          </p:spPr>
        </p:pic>
        <p:pic>
          <p:nvPicPr>
            <p:cNvPr id="101" name="Picture 100" descr="imagebot-com-2012042714194724316-300px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0131" y="1114425"/>
              <a:ext cx="433552" cy="4380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3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Event Engine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16</a:t>
            </a:fld>
            <a:endParaRPr lang="en-US"/>
          </a:p>
        </p:txBody>
      </p:sp>
      <p:cxnSp>
        <p:nvCxnSpPr>
          <p:cNvPr id="8" name="Straight Arrow Connector 7"/>
          <p:cNvCxnSpPr>
            <a:endCxn id="9" idx="0"/>
          </p:cNvCxnSpPr>
          <p:nvPr/>
        </p:nvCxnSpPr>
        <p:spPr bwMode="auto">
          <a:xfrm flipH="1">
            <a:off x="1630982" y="5781655"/>
            <a:ext cx="892351" cy="688867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9" name="Picture 8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31" y="6470522"/>
            <a:ext cx="653701" cy="663703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endCxn id="11" idx="0"/>
          </p:cNvCxnSpPr>
          <p:nvPr/>
        </p:nvCxnSpPr>
        <p:spPr bwMode="auto">
          <a:xfrm>
            <a:off x="2523331" y="5781655"/>
            <a:ext cx="892349" cy="688867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11" name="Picture 10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88830" y="6470522"/>
            <a:ext cx="653701" cy="663703"/>
          </a:xfrm>
          <a:prstGeom prst="rect">
            <a:avLst/>
          </a:prstGeom>
        </p:spPr>
      </p:pic>
      <p:pic>
        <p:nvPicPr>
          <p:cNvPr id="36" name="Picture 35" descr="dustin-w-Clock-30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32" y="3019426"/>
            <a:ext cx="1066799" cy="106679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304131" y="4086225"/>
            <a:ext cx="2514600" cy="438916"/>
            <a:chOff x="846931" y="4847439"/>
            <a:chExt cx="2209800" cy="385714"/>
          </a:xfrm>
        </p:grpSpPr>
        <p:grpSp>
          <p:nvGrpSpPr>
            <p:cNvPr id="38" name="Group 37"/>
            <p:cNvGrpSpPr/>
            <p:nvPr/>
          </p:nvGrpSpPr>
          <p:grpSpPr>
            <a:xfrm>
              <a:off x="846931" y="4848224"/>
              <a:ext cx="2133606" cy="381001"/>
              <a:chOff x="2980531" y="2333625"/>
              <a:chExt cx="2133600" cy="381000"/>
            </a:xfrm>
          </p:grpSpPr>
          <p:sp>
            <p:nvSpPr>
              <p:cNvPr id="46" name="Rectangle 45"/>
              <p:cNvSpPr/>
              <p:nvPr/>
            </p:nvSpPr>
            <p:spPr bwMode="auto">
              <a:xfrm>
                <a:off x="2980531" y="2333625"/>
                <a:ext cx="2133600" cy="381000"/>
              </a:xfrm>
              <a:prstGeom prst="rect">
                <a:avLst/>
              </a:prstGeom>
              <a:noFill/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 bwMode="auto">
              <a:xfrm>
                <a:off x="3285331" y="2333625"/>
                <a:ext cx="0" cy="381000"/>
              </a:xfrm>
              <a:prstGeom prst="straightConnector1">
                <a:avLst/>
              </a:prstGeom>
              <a:solidFill>
                <a:srgbClr val="00B8FF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/>
                <a:tailEnd type="none"/>
              </a:ln>
              <a:effectLst/>
            </p:spPr>
          </p:cxnSp>
          <p:cxnSp>
            <p:nvCxnSpPr>
              <p:cNvPr id="48" name="Straight Arrow Connector 47"/>
              <p:cNvCxnSpPr/>
              <p:nvPr/>
            </p:nvCxnSpPr>
            <p:spPr bwMode="auto">
              <a:xfrm>
                <a:off x="3590131" y="2333625"/>
                <a:ext cx="0" cy="381000"/>
              </a:xfrm>
              <a:prstGeom prst="straightConnector1">
                <a:avLst/>
              </a:prstGeom>
              <a:solidFill>
                <a:srgbClr val="00B8FF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/>
                <a:tailEnd type="none"/>
              </a:ln>
              <a:effectLst/>
            </p:spPr>
          </p:cxnSp>
          <p:cxnSp>
            <p:nvCxnSpPr>
              <p:cNvPr id="49" name="Straight Arrow Connector 48"/>
              <p:cNvCxnSpPr/>
              <p:nvPr/>
            </p:nvCxnSpPr>
            <p:spPr bwMode="auto">
              <a:xfrm>
                <a:off x="3894931" y="2333625"/>
                <a:ext cx="0" cy="381000"/>
              </a:xfrm>
              <a:prstGeom prst="straightConnector1">
                <a:avLst/>
              </a:prstGeom>
              <a:solidFill>
                <a:srgbClr val="00B8FF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/>
                <a:tailEnd type="none"/>
              </a:ln>
              <a:effectLst/>
            </p:spPr>
          </p:cxnSp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4199731" y="2333625"/>
                <a:ext cx="0" cy="381000"/>
              </a:xfrm>
              <a:prstGeom prst="straightConnector1">
                <a:avLst/>
              </a:prstGeom>
              <a:solidFill>
                <a:srgbClr val="00B8FF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/>
                <a:tailEnd type="none"/>
              </a:ln>
              <a:effectLst/>
            </p:spPr>
          </p:cxnSp>
          <p:cxnSp>
            <p:nvCxnSpPr>
              <p:cNvPr id="51" name="Straight Arrow Connector 50"/>
              <p:cNvCxnSpPr/>
              <p:nvPr/>
            </p:nvCxnSpPr>
            <p:spPr bwMode="auto">
              <a:xfrm>
                <a:off x="4504531" y="2333625"/>
                <a:ext cx="0" cy="381000"/>
              </a:xfrm>
              <a:prstGeom prst="straightConnector1">
                <a:avLst/>
              </a:prstGeom>
              <a:solidFill>
                <a:srgbClr val="00B8FF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/>
                <a:tailEnd type="none"/>
              </a:ln>
              <a:effectLst/>
            </p:spPr>
          </p:cxnSp>
          <p:cxnSp>
            <p:nvCxnSpPr>
              <p:cNvPr id="52" name="Straight Arrow Connector 51"/>
              <p:cNvCxnSpPr/>
              <p:nvPr/>
            </p:nvCxnSpPr>
            <p:spPr bwMode="auto">
              <a:xfrm>
                <a:off x="4809331" y="2333625"/>
                <a:ext cx="0" cy="381000"/>
              </a:xfrm>
              <a:prstGeom prst="straightConnector1">
                <a:avLst/>
              </a:prstGeom>
              <a:solidFill>
                <a:srgbClr val="00B8FF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/>
                <a:tailEnd type="none"/>
              </a:ln>
              <a:effectLst/>
            </p:spPr>
          </p:cxnSp>
        </p:grpSp>
        <p:pic>
          <p:nvPicPr>
            <p:cNvPr id="39" name="Picture 38" descr="imagebot-com-2012042714194724316-300px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731" y="4848225"/>
              <a:ext cx="381000" cy="384928"/>
            </a:xfrm>
            <a:prstGeom prst="rect">
              <a:avLst/>
            </a:prstGeom>
          </p:spPr>
        </p:pic>
        <p:pic>
          <p:nvPicPr>
            <p:cNvPr id="40" name="Picture 39" descr="imagebot-com-2012042714194724316-300px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931" y="4848225"/>
              <a:ext cx="381000" cy="384928"/>
            </a:xfrm>
            <a:prstGeom prst="rect">
              <a:avLst/>
            </a:prstGeom>
          </p:spPr>
        </p:pic>
        <p:pic>
          <p:nvPicPr>
            <p:cNvPr id="41" name="Picture 40" descr="imagebot-com-2012042714194724316-300px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131" y="4848225"/>
              <a:ext cx="381000" cy="384928"/>
            </a:xfrm>
            <a:prstGeom prst="rect">
              <a:avLst/>
            </a:prstGeom>
          </p:spPr>
        </p:pic>
        <p:pic>
          <p:nvPicPr>
            <p:cNvPr id="42" name="Picture 41" descr="imagebot-com-2012042714194724316-300px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331" y="4848225"/>
              <a:ext cx="381000" cy="384928"/>
            </a:xfrm>
            <a:prstGeom prst="rect">
              <a:avLst/>
            </a:prstGeom>
          </p:spPr>
        </p:pic>
        <p:pic>
          <p:nvPicPr>
            <p:cNvPr id="43" name="Picture 42" descr="imagebot-com-2012042714194724316-300px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31" y="4847439"/>
              <a:ext cx="381000" cy="384928"/>
            </a:xfrm>
            <a:prstGeom prst="rect">
              <a:avLst/>
            </a:prstGeom>
          </p:spPr>
        </p:pic>
        <p:pic>
          <p:nvPicPr>
            <p:cNvPr id="44" name="Picture 43" descr="imagebot-com-2012042714194724316-300px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31" y="4847439"/>
              <a:ext cx="381000" cy="384928"/>
            </a:xfrm>
            <a:prstGeom prst="rect">
              <a:avLst/>
            </a:prstGeom>
          </p:spPr>
        </p:pic>
        <p:pic>
          <p:nvPicPr>
            <p:cNvPr id="45" name="Picture 44" descr="imagebot-com-2012042714194724316-300px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31" y="4847439"/>
              <a:ext cx="381000" cy="384928"/>
            </a:xfrm>
            <a:prstGeom prst="rect">
              <a:avLst/>
            </a:prstGeom>
          </p:spPr>
        </p:pic>
      </p:grpSp>
      <p:pic>
        <p:nvPicPr>
          <p:cNvPr id="87" name="Picture 86" descr="bluepri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31" y="4560293"/>
            <a:ext cx="1066800" cy="1049932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 bwMode="auto">
          <a:xfrm>
            <a:off x="5037931" y="4848225"/>
            <a:ext cx="3733800" cy="2209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u"/>
              <a:tabLst/>
            </a:pPr>
            <a:r>
              <a:rPr lang="en-US" dirty="0" smtClean="0"/>
              <a:t>While !end</a:t>
            </a:r>
          </a:p>
          <a:p>
            <a:pPr marL="800100" lvl="1" indent="-342900">
              <a:buFont typeface="Wingdings" charset="2"/>
              <a:buChar char="u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Get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next event</a:t>
            </a:r>
          </a:p>
          <a:p>
            <a:pPr marL="800100" lvl="1" indent="-342900">
              <a:buFont typeface="Wingdings" charset="2"/>
              <a:buChar char="u"/>
            </a:pPr>
            <a:r>
              <a:rPr lang="en-US" baseline="0" dirty="0" smtClean="0"/>
              <a:t>Update clock</a:t>
            </a:r>
          </a:p>
          <a:p>
            <a:pPr marL="800100" lvl="1" indent="-342900">
              <a:buFont typeface="Wingdings" charset="2"/>
              <a:buChar char="u"/>
            </a:pPr>
            <a:r>
              <a:rPr lang="en-US" dirty="0" smtClean="0"/>
              <a:t>Process event</a:t>
            </a:r>
          </a:p>
          <a:p>
            <a:pPr marL="1257300" lvl="2" indent="-342900">
              <a:buFont typeface="Wingdings" charset="2"/>
              <a:buChar char="u"/>
            </a:pPr>
            <a:r>
              <a:rPr lang="en-US" dirty="0" err="1" smtClean="0"/>
              <a:t>Enq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ueue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events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5037931" y="2409825"/>
            <a:ext cx="3733800" cy="2209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Facilitate </a:t>
            </a:r>
            <a:r>
              <a:rPr lang="en-US" dirty="0">
                <a:solidFill>
                  <a:srgbClr val="FFFF00"/>
                </a:solidFill>
              </a:rPr>
              <a:t>communication</a:t>
            </a:r>
            <a:r>
              <a:rPr lang="en-US" dirty="0"/>
              <a:t>: exchange events between hosts through the </a:t>
            </a:r>
            <a:r>
              <a:rPr lang="en-US" dirty="0" smtClean="0"/>
              <a:t>network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“as-fast-as-possible” execution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 bwMode="auto">
          <a:xfrm>
            <a:off x="1227931" y="2943225"/>
            <a:ext cx="2590800" cy="27432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465931" y="2257425"/>
            <a:ext cx="1295400" cy="880872"/>
            <a:chOff x="6942931" y="843153"/>
            <a:chExt cx="1295400" cy="880872"/>
          </a:xfrm>
        </p:grpSpPr>
        <p:pic>
          <p:nvPicPr>
            <p:cNvPr id="100" name="Picture 99" descr="engine-white-black-outlin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2931" y="843153"/>
              <a:ext cx="1295400" cy="880872"/>
            </a:xfrm>
            <a:prstGeom prst="rect">
              <a:avLst/>
            </a:prstGeom>
          </p:spPr>
        </p:pic>
        <p:pic>
          <p:nvPicPr>
            <p:cNvPr id="101" name="Picture 100" descr="imagebot-com-2012042714194724316-300px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0131" y="1114425"/>
              <a:ext cx="433552" cy="4380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717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Discrete Event Engine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31" y="6470522"/>
            <a:ext cx="653701" cy="663703"/>
          </a:xfrm>
          <a:prstGeom prst="rect">
            <a:avLst/>
          </a:prstGeom>
        </p:spPr>
      </p:pic>
      <p:pic>
        <p:nvPicPr>
          <p:cNvPr id="11" name="Picture 10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88830" y="6470522"/>
            <a:ext cx="653701" cy="663703"/>
          </a:xfrm>
          <a:prstGeom prst="rect">
            <a:avLst/>
          </a:prstGeom>
        </p:spPr>
      </p:pic>
      <p:pic>
        <p:nvPicPr>
          <p:cNvPr id="36" name="Picture 35" descr="dustin-w-Clock-30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31" y="2257425"/>
            <a:ext cx="1066799" cy="1066799"/>
          </a:xfrm>
          <a:prstGeom prst="rect">
            <a:avLst/>
          </a:prstGeom>
        </p:spPr>
      </p:pic>
      <p:pic>
        <p:nvPicPr>
          <p:cNvPr id="87" name="Picture 86" descr="bluepri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31" y="4391025"/>
            <a:ext cx="1066800" cy="1049932"/>
          </a:xfrm>
          <a:prstGeom prst="rect">
            <a:avLst/>
          </a:prstGeom>
        </p:spPr>
      </p:pic>
      <p:sp>
        <p:nvSpPr>
          <p:cNvPr id="97" name="Rectangle 96"/>
          <p:cNvSpPr/>
          <p:nvPr/>
        </p:nvSpPr>
        <p:spPr bwMode="auto">
          <a:xfrm>
            <a:off x="1227931" y="2257425"/>
            <a:ext cx="5486400" cy="34290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313531" y="1800225"/>
            <a:ext cx="1295400" cy="880872"/>
            <a:chOff x="6942931" y="843153"/>
            <a:chExt cx="1295400" cy="880872"/>
          </a:xfrm>
        </p:grpSpPr>
        <p:pic>
          <p:nvPicPr>
            <p:cNvPr id="100" name="Picture 99" descr="engine-white-black-outlin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2931" y="843153"/>
              <a:ext cx="1295400" cy="880872"/>
            </a:xfrm>
            <a:prstGeom prst="rect">
              <a:avLst/>
            </a:prstGeom>
          </p:spPr>
        </p:pic>
        <p:pic>
          <p:nvPicPr>
            <p:cNvPr id="101" name="Picture 100" descr="imagebot-com-2012042714194724316-300px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0131" y="1114425"/>
              <a:ext cx="433552" cy="438022"/>
            </a:xfrm>
            <a:prstGeom prst="rect">
              <a:avLst/>
            </a:prstGeom>
          </p:spPr>
        </p:pic>
      </p:grpSp>
      <p:pic>
        <p:nvPicPr>
          <p:cNvPr id="69" name="Picture 68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32" y="6470522"/>
            <a:ext cx="653701" cy="663703"/>
          </a:xfrm>
          <a:prstGeom prst="rect">
            <a:avLst/>
          </a:prstGeom>
        </p:spPr>
      </p:pic>
      <p:pic>
        <p:nvPicPr>
          <p:cNvPr id="70" name="Picture 69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2331" y="6470522"/>
            <a:ext cx="653701" cy="663703"/>
          </a:xfrm>
          <a:prstGeom prst="rect">
            <a:avLst/>
          </a:prstGeom>
        </p:spPr>
      </p:pic>
      <p:sp>
        <p:nvSpPr>
          <p:cNvPr id="73" name="Rectangular Callout 72"/>
          <p:cNvSpPr/>
          <p:nvPr/>
        </p:nvSpPr>
        <p:spPr bwMode="auto">
          <a:xfrm>
            <a:off x="7247731" y="2257425"/>
            <a:ext cx="2362200" cy="1295400"/>
          </a:xfrm>
          <a:prstGeom prst="wedgeRectCallout">
            <a:avLst>
              <a:gd name="adj1" fmla="val -79537"/>
              <a:gd name="adj2" fmla="val 52447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Host workloads split among physical threads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74" name="Rectangular Callout 73"/>
          <p:cNvSpPr/>
          <p:nvPr/>
        </p:nvSpPr>
        <p:spPr bwMode="auto">
          <a:xfrm>
            <a:off x="7247731" y="4010025"/>
            <a:ext cx="2362200" cy="1295400"/>
          </a:xfrm>
          <a:prstGeom prst="wedgeRectCallout">
            <a:avLst>
              <a:gd name="adj1" fmla="val -80254"/>
              <a:gd name="adj2" fmla="val -42978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Each physical thread has event queue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75" name="Rectangular Callout 74"/>
          <p:cNvSpPr/>
          <p:nvPr/>
        </p:nvSpPr>
        <p:spPr bwMode="auto">
          <a:xfrm>
            <a:off x="7247731" y="5762625"/>
            <a:ext cx="2362200" cy="838200"/>
          </a:xfrm>
          <a:prstGeom prst="wedgeRectCallout">
            <a:avLst>
              <a:gd name="adj1" fmla="val -23620"/>
              <a:gd name="adj2" fmla="val -42978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Synchronization problem!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cxnSp>
        <p:nvCxnSpPr>
          <p:cNvPr id="76" name="Straight Arrow Connector 75"/>
          <p:cNvCxnSpPr/>
          <p:nvPr/>
        </p:nvCxnSpPr>
        <p:spPr bwMode="auto">
          <a:xfrm flipH="1">
            <a:off x="4494483" y="5762625"/>
            <a:ext cx="848248" cy="631697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5342731" y="5762625"/>
            <a:ext cx="936450" cy="631697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 flipH="1">
            <a:off x="1608931" y="5762625"/>
            <a:ext cx="848248" cy="631697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2457179" y="5762625"/>
            <a:ext cx="936450" cy="631697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1456531" y="3324225"/>
            <a:ext cx="2514600" cy="896115"/>
            <a:chOff x="1456531" y="3324225"/>
            <a:chExt cx="2514600" cy="896115"/>
          </a:xfrm>
        </p:grpSpPr>
        <p:grpSp>
          <p:nvGrpSpPr>
            <p:cNvPr id="37" name="Group 36"/>
            <p:cNvGrpSpPr/>
            <p:nvPr/>
          </p:nvGrpSpPr>
          <p:grpSpPr>
            <a:xfrm>
              <a:off x="1456531" y="3781424"/>
              <a:ext cx="2514600" cy="438916"/>
              <a:chOff x="846931" y="4847439"/>
              <a:chExt cx="2209800" cy="38571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846931" y="4848224"/>
                <a:ext cx="2133606" cy="381001"/>
                <a:chOff x="2980531" y="2333625"/>
                <a:chExt cx="2133600" cy="381000"/>
              </a:xfrm>
            </p:grpSpPr>
            <p:sp>
              <p:nvSpPr>
                <p:cNvPr id="46" name="Rectangle 45"/>
                <p:cNvSpPr/>
                <p:nvPr/>
              </p:nvSpPr>
              <p:spPr bwMode="auto">
                <a:xfrm>
                  <a:off x="2980531" y="2333625"/>
                  <a:ext cx="2133600" cy="381000"/>
                </a:xfrm>
                <a:prstGeom prst="rect">
                  <a:avLst/>
                </a:prstGeom>
                <a:noFill/>
                <a:ln w="508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charset="0"/>
                  </a:endParaRPr>
                </a:p>
              </p:txBody>
            </p:sp>
            <p:cxnSp>
              <p:nvCxnSpPr>
                <p:cNvPr id="47" name="Straight Arrow Connector 46"/>
                <p:cNvCxnSpPr/>
                <p:nvPr/>
              </p:nvCxnSpPr>
              <p:spPr bwMode="auto">
                <a:xfrm>
                  <a:off x="3285331" y="2333625"/>
                  <a:ext cx="0" cy="381000"/>
                </a:xfrm>
                <a:prstGeom prst="straightConnector1">
                  <a:avLst/>
                </a:prstGeom>
                <a:solidFill>
                  <a:srgbClr val="00B8FF"/>
                </a:solidFill>
                <a:ln w="50800" cap="flat" cmpd="sng" algn="ctr">
                  <a:solidFill>
                    <a:srgbClr val="FF0000"/>
                  </a:solidFill>
                  <a:prstDash val="solid"/>
                  <a:round/>
                  <a:headEnd type="none"/>
                  <a:tailEnd type="none"/>
                </a:ln>
                <a:effectLst/>
              </p:spPr>
            </p:cxnSp>
            <p:cxnSp>
              <p:nvCxnSpPr>
                <p:cNvPr id="48" name="Straight Arrow Connector 47"/>
                <p:cNvCxnSpPr/>
                <p:nvPr/>
              </p:nvCxnSpPr>
              <p:spPr bwMode="auto">
                <a:xfrm>
                  <a:off x="3590131" y="2333625"/>
                  <a:ext cx="0" cy="381000"/>
                </a:xfrm>
                <a:prstGeom prst="straightConnector1">
                  <a:avLst/>
                </a:prstGeom>
                <a:solidFill>
                  <a:srgbClr val="00B8FF"/>
                </a:solidFill>
                <a:ln w="50800" cap="flat" cmpd="sng" algn="ctr">
                  <a:solidFill>
                    <a:srgbClr val="FF0000"/>
                  </a:solidFill>
                  <a:prstDash val="solid"/>
                  <a:round/>
                  <a:headEnd type="none"/>
                  <a:tailEnd type="none"/>
                </a:ln>
                <a:effectLst/>
              </p:spPr>
            </p:cxnSp>
            <p:cxnSp>
              <p:nvCxnSpPr>
                <p:cNvPr id="49" name="Straight Arrow Connector 48"/>
                <p:cNvCxnSpPr/>
                <p:nvPr/>
              </p:nvCxnSpPr>
              <p:spPr bwMode="auto">
                <a:xfrm>
                  <a:off x="3894931" y="2333625"/>
                  <a:ext cx="0" cy="381000"/>
                </a:xfrm>
                <a:prstGeom prst="straightConnector1">
                  <a:avLst/>
                </a:prstGeom>
                <a:solidFill>
                  <a:srgbClr val="00B8FF"/>
                </a:solidFill>
                <a:ln w="50800" cap="flat" cmpd="sng" algn="ctr">
                  <a:solidFill>
                    <a:srgbClr val="FF0000"/>
                  </a:solidFill>
                  <a:prstDash val="solid"/>
                  <a:round/>
                  <a:headEnd type="none"/>
                  <a:tailEnd type="none"/>
                </a:ln>
                <a:effectLst/>
              </p:spPr>
            </p:cxnSp>
            <p:cxnSp>
              <p:nvCxnSpPr>
                <p:cNvPr id="50" name="Straight Arrow Connector 49"/>
                <p:cNvCxnSpPr/>
                <p:nvPr/>
              </p:nvCxnSpPr>
              <p:spPr bwMode="auto">
                <a:xfrm>
                  <a:off x="4199731" y="2333625"/>
                  <a:ext cx="0" cy="381000"/>
                </a:xfrm>
                <a:prstGeom prst="straightConnector1">
                  <a:avLst/>
                </a:prstGeom>
                <a:solidFill>
                  <a:srgbClr val="00B8FF"/>
                </a:solidFill>
                <a:ln w="50800" cap="flat" cmpd="sng" algn="ctr">
                  <a:solidFill>
                    <a:srgbClr val="FF0000"/>
                  </a:solidFill>
                  <a:prstDash val="solid"/>
                  <a:round/>
                  <a:headEnd type="none"/>
                  <a:tailEnd type="none"/>
                </a:ln>
                <a:effectLst/>
              </p:spPr>
            </p:cxnSp>
            <p:cxnSp>
              <p:nvCxnSpPr>
                <p:cNvPr id="51" name="Straight Arrow Connector 50"/>
                <p:cNvCxnSpPr/>
                <p:nvPr/>
              </p:nvCxnSpPr>
              <p:spPr bwMode="auto">
                <a:xfrm>
                  <a:off x="4504531" y="2333625"/>
                  <a:ext cx="0" cy="381000"/>
                </a:xfrm>
                <a:prstGeom prst="straightConnector1">
                  <a:avLst/>
                </a:prstGeom>
                <a:solidFill>
                  <a:srgbClr val="00B8FF"/>
                </a:solidFill>
                <a:ln w="50800" cap="flat" cmpd="sng" algn="ctr">
                  <a:solidFill>
                    <a:srgbClr val="FF0000"/>
                  </a:solidFill>
                  <a:prstDash val="solid"/>
                  <a:round/>
                  <a:headEnd type="none"/>
                  <a:tailEnd type="none"/>
                </a:ln>
                <a:effectLst/>
              </p:spPr>
            </p:cxnSp>
            <p:cxnSp>
              <p:nvCxnSpPr>
                <p:cNvPr id="52" name="Straight Arrow Connector 51"/>
                <p:cNvCxnSpPr/>
                <p:nvPr/>
              </p:nvCxnSpPr>
              <p:spPr bwMode="auto">
                <a:xfrm>
                  <a:off x="4809331" y="2333625"/>
                  <a:ext cx="0" cy="381000"/>
                </a:xfrm>
                <a:prstGeom prst="straightConnector1">
                  <a:avLst/>
                </a:prstGeom>
                <a:solidFill>
                  <a:srgbClr val="00B8FF"/>
                </a:solidFill>
                <a:ln w="50800" cap="flat" cmpd="sng" algn="ctr">
                  <a:solidFill>
                    <a:srgbClr val="FF0000"/>
                  </a:solidFill>
                  <a:prstDash val="solid"/>
                  <a:round/>
                  <a:headEnd type="none"/>
                  <a:tailEnd type="none"/>
                </a:ln>
                <a:effectLst/>
              </p:spPr>
            </p:cxnSp>
          </p:grpSp>
          <p:pic>
            <p:nvPicPr>
              <p:cNvPr id="39" name="Picture 38" descr="imagebot-com-2012042714194724316-300px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5731" y="4848225"/>
                <a:ext cx="381000" cy="384928"/>
              </a:xfrm>
              <a:prstGeom prst="rect">
                <a:avLst/>
              </a:prstGeom>
            </p:spPr>
          </p:pic>
          <p:pic>
            <p:nvPicPr>
              <p:cNvPr id="40" name="Picture 39" descr="imagebot-com-2012042714194724316-300px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0931" y="4848225"/>
                <a:ext cx="381000" cy="384928"/>
              </a:xfrm>
              <a:prstGeom prst="rect">
                <a:avLst/>
              </a:prstGeom>
            </p:spPr>
          </p:pic>
          <p:pic>
            <p:nvPicPr>
              <p:cNvPr id="41" name="Picture 40" descr="imagebot-com-2012042714194724316-300px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6131" y="4848225"/>
                <a:ext cx="381000" cy="384928"/>
              </a:xfrm>
              <a:prstGeom prst="rect">
                <a:avLst/>
              </a:prstGeom>
            </p:spPr>
          </p:pic>
          <p:pic>
            <p:nvPicPr>
              <p:cNvPr id="42" name="Picture 41" descr="imagebot-com-2012042714194724316-300px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1331" y="4848225"/>
                <a:ext cx="381000" cy="384928"/>
              </a:xfrm>
              <a:prstGeom prst="rect">
                <a:avLst/>
              </a:prstGeom>
            </p:spPr>
          </p:pic>
          <p:pic>
            <p:nvPicPr>
              <p:cNvPr id="43" name="Picture 42" descr="imagebot-com-2012042714194724316-300px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6531" y="4847439"/>
                <a:ext cx="381000" cy="384928"/>
              </a:xfrm>
              <a:prstGeom prst="rect">
                <a:avLst/>
              </a:prstGeom>
            </p:spPr>
          </p:pic>
          <p:pic>
            <p:nvPicPr>
              <p:cNvPr id="44" name="Picture 43" descr="imagebot-com-2012042714194724316-300px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731" y="4847439"/>
                <a:ext cx="381000" cy="384928"/>
              </a:xfrm>
              <a:prstGeom prst="rect">
                <a:avLst/>
              </a:prstGeom>
            </p:spPr>
          </p:pic>
          <p:pic>
            <p:nvPicPr>
              <p:cNvPr id="45" name="Picture 44" descr="imagebot-com-2012042714194724316-300px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6931" y="4847439"/>
                <a:ext cx="381000" cy="384928"/>
              </a:xfrm>
              <a:prstGeom prst="rect">
                <a:avLst/>
              </a:prstGeom>
            </p:spPr>
          </p:pic>
        </p:grpSp>
        <p:sp>
          <p:nvSpPr>
            <p:cNvPr id="32" name="Freeform 31"/>
            <p:cNvSpPr/>
            <p:nvPr/>
          </p:nvSpPr>
          <p:spPr>
            <a:xfrm rot="16200000">
              <a:off x="2222142" y="2718237"/>
              <a:ext cx="381000" cy="1745377"/>
            </a:xfrm>
            <a:custGeom>
              <a:avLst/>
              <a:gdLst>
                <a:gd name="connsiteX0" fmla="*/ 5030 w 141546"/>
                <a:gd name="connsiteY0" fmla="*/ 10100 h 648428"/>
                <a:gd name="connsiteX1" fmla="*/ 141469 w 141546"/>
                <a:gd name="connsiteY1" fmla="*/ 10100 h 648428"/>
                <a:gd name="connsiteX2" fmla="*/ 26021 w 141546"/>
                <a:gd name="connsiteY2" fmla="*/ 115063 h 648428"/>
                <a:gd name="connsiteX3" fmla="*/ 120478 w 141546"/>
                <a:gd name="connsiteY3" fmla="*/ 125559 h 648428"/>
                <a:gd name="connsiteX4" fmla="*/ 15525 w 141546"/>
                <a:gd name="connsiteY4" fmla="*/ 220026 h 648428"/>
                <a:gd name="connsiteX5" fmla="*/ 109983 w 141546"/>
                <a:gd name="connsiteY5" fmla="*/ 241018 h 648428"/>
                <a:gd name="connsiteX6" fmla="*/ 26021 w 141546"/>
                <a:gd name="connsiteY6" fmla="*/ 345981 h 648428"/>
                <a:gd name="connsiteX7" fmla="*/ 109983 w 141546"/>
                <a:gd name="connsiteY7" fmla="*/ 356477 h 648428"/>
                <a:gd name="connsiteX8" fmla="*/ 36516 w 141546"/>
                <a:gd name="connsiteY8" fmla="*/ 461440 h 648428"/>
                <a:gd name="connsiteX9" fmla="*/ 109983 w 141546"/>
                <a:gd name="connsiteY9" fmla="*/ 524417 h 648428"/>
                <a:gd name="connsiteX10" fmla="*/ 5030 w 141546"/>
                <a:gd name="connsiteY10" fmla="*/ 639876 h 648428"/>
                <a:gd name="connsiteX11" fmla="*/ 15525 w 141546"/>
                <a:gd name="connsiteY11" fmla="*/ 639876 h 64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546" h="648428">
                  <a:moveTo>
                    <a:pt x="5030" y="10100"/>
                  </a:moveTo>
                  <a:cubicBezTo>
                    <a:pt x="71500" y="1353"/>
                    <a:pt x="137971" y="-7394"/>
                    <a:pt x="141469" y="10100"/>
                  </a:cubicBezTo>
                  <a:cubicBezTo>
                    <a:pt x="144968" y="27594"/>
                    <a:pt x="29519" y="95820"/>
                    <a:pt x="26021" y="115063"/>
                  </a:cubicBezTo>
                  <a:cubicBezTo>
                    <a:pt x="22523" y="134306"/>
                    <a:pt x="122227" y="108065"/>
                    <a:pt x="120478" y="125559"/>
                  </a:cubicBezTo>
                  <a:cubicBezTo>
                    <a:pt x="118729" y="143053"/>
                    <a:pt x="17274" y="200783"/>
                    <a:pt x="15525" y="220026"/>
                  </a:cubicBezTo>
                  <a:cubicBezTo>
                    <a:pt x="13776" y="239269"/>
                    <a:pt x="108234" y="220026"/>
                    <a:pt x="109983" y="241018"/>
                  </a:cubicBezTo>
                  <a:cubicBezTo>
                    <a:pt x="111732" y="262011"/>
                    <a:pt x="26021" y="326738"/>
                    <a:pt x="26021" y="345981"/>
                  </a:cubicBezTo>
                  <a:cubicBezTo>
                    <a:pt x="26021" y="365224"/>
                    <a:pt x="108234" y="337234"/>
                    <a:pt x="109983" y="356477"/>
                  </a:cubicBezTo>
                  <a:cubicBezTo>
                    <a:pt x="111732" y="375720"/>
                    <a:pt x="36516" y="433450"/>
                    <a:pt x="36516" y="461440"/>
                  </a:cubicBezTo>
                  <a:cubicBezTo>
                    <a:pt x="36516" y="489430"/>
                    <a:pt x="115231" y="494678"/>
                    <a:pt x="109983" y="524417"/>
                  </a:cubicBezTo>
                  <a:cubicBezTo>
                    <a:pt x="104735" y="554156"/>
                    <a:pt x="20773" y="620633"/>
                    <a:pt x="5030" y="639876"/>
                  </a:cubicBezTo>
                  <a:cubicBezTo>
                    <a:pt x="-10713" y="659119"/>
                    <a:pt x="15525" y="639876"/>
                    <a:pt x="15525" y="639876"/>
                  </a:cubicBezTo>
                </a:path>
              </a:pathLst>
            </a:custGeom>
            <a:ln w="508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pic>
          <p:nvPicPr>
            <p:cNvPr id="81" name="Picture 80" descr="dustin-w-Clock-300px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531" y="3324225"/>
              <a:ext cx="457200" cy="457200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4047331" y="3324225"/>
            <a:ext cx="2514600" cy="896115"/>
            <a:chOff x="1456531" y="3324225"/>
            <a:chExt cx="2514600" cy="896115"/>
          </a:xfrm>
        </p:grpSpPr>
        <p:grpSp>
          <p:nvGrpSpPr>
            <p:cNvPr id="83" name="Group 82"/>
            <p:cNvGrpSpPr/>
            <p:nvPr/>
          </p:nvGrpSpPr>
          <p:grpSpPr>
            <a:xfrm>
              <a:off x="1456531" y="3781424"/>
              <a:ext cx="2514600" cy="438916"/>
              <a:chOff x="846931" y="4847439"/>
              <a:chExt cx="2209800" cy="385714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846931" y="4848224"/>
                <a:ext cx="2133606" cy="381001"/>
                <a:chOff x="2980531" y="2333625"/>
                <a:chExt cx="2133600" cy="381000"/>
              </a:xfrm>
            </p:grpSpPr>
            <p:sp>
              <p:nvSpPr>
                <p:cNvPr id="98" name="Rectangle 97"/>
                <p:cNvSpPr/>
                <p:nvPr/>
              </p:nvSpPr>
              <p:spPr bwMode="auto">
                <a:xfrm>
                  <a:off x="2980531" y="2333625"/>
                  <a:ext cx="2133600" cy="381000"/>
                </a:xfrm>
                <a:prstGeom prst="rect">
                  <a:avLst/>
                </a:prstGeom>
                <a:noFill/>
                <a:ln w="508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charset="0"/>
                  </a:endParaRPr>
                </a:p>
              </p:txBody>
            </p:sp>
            <p:cxnSp>
              <p:nvCxnSpPr>
                <p:cNvPr id="99" name="Straight Arrow Connector 98"/>
                <p:cNvCxnSpPr/>
                <p:nvPr/>
              </p:nvCxnSpPr>
              <p:spPr bwMode="auto">
                <a:xfrm>
                  <a:off x="3285331" y="2333625"/>
                  <a:ext cx="0" cy="381000"/>
                </a:xfrm>
                <a:prstGeom prst="straightConnector1">
                  <a:avLst/>
                </a:prstGeom>
                <a:solidFill>
                  <a:srgbClr val="00B8FF"/>
                </a:solidFill>
                <a:ln w="50800" cap="flat" cmpd="sng" algn="ctr">
                  <a:solidFill>
                    <a:srgbClr val="FF0000"/>
                  </a:solidFill>
                  <a:prstDash val="solid"/>
                  <a:round/>
                  <a:headEnd type="none"/>
                  <a:tailEnd type="none"/>
                </a:ln>
                <a:effectLst/>
              </p:spPr>
            </p:cxnSp>
            <p:cxnSp>
              <p:nvCxnSpPr>
                <p:cNvPr id="103" name="Straight Arrow Connector 102"/>
                <p:cNvCxnSpPr/>
                <p:nvPr/>
              </p:nvCxnSpPr>
              <p:spPr bwMode="auto">
                <a:xfrm>
                  <a:off x="3590131" y="2333625"/>
                  <a:ext cx="0" cy="381000"/>
                </a:xfrm>
                <a:prstGeom prst="straightConnector1">
                  <a:avLst/>
                </a:prstGeom>
                <a:solidFill>
                  <a:srgbClr val="00B8FF"/>
                </a:solidFill>
                <a:ln w="50800" cap="flat" cmpd="sng" algn="ctr">
                  <a:solidFill>
                    <a:srgbClr val="FF0000"/>
                  </a:solidFill>
                  <a:prstDash val="solid"/>
                  <a:round/>
                  <a:headEnd type="none"/>
                  <a:tailEnd type="none"/>
                </a:ln>
                <a:effectLst/>
              </p:spPr>
            </p:cxnSp>
            <p:cxnSp>
              <p:nvCxnSpPr>
                <p:cNvPr id="104" name="Straight Arrow Connector 103"/>
                <p:cNvCxnSpPr/>
                <p:nvPr/>
              </p:nvCxnSpPr>
              <p:spPr bwMode="auto">
                <a:xfrm>
                  <a:off x="3894931" y="2333625"/>
                  <a:ext cx="0" cy="381000"/>
                </a:xfrm>
                <a:prstGeom prst="straightConnector1">
                  <a:avLst/>
                </a:prstGeom>
                <a:solidFill>
                  <a:srgbClr val="00B8FF"/>
                </a:solidFill>
                <a:ln w="50800" cap="flat" cmpd="sng" algn="ctr">
                  <a:solidFill>
                    <a:srgbClr val="FF0000"/>
                  </a:solidFill>
                  <a:prstDash val="solid"/>
                  <a:round/>
                  <a:headEnd type="none"/>
                  <a:tailEnd type="none"/>
                </a:ln>
                <a:effectLst/>
              </p:spPr>
            </p:cxnSp>
            <p:cxnSp>
              <p:nvCxnSpPr>
                <p:cNvPr id="105" name="Straight Arrow Connector 104"/>
                <p:cNvCxnSpPr/>
                <p:nvPr/>
              </p:nvCxnSpPr>
              <p:spPr bwMode="auto">
                <a:xfrm>
                  <a:off x="4199731" y="2333625"/>
                  <a:ext cx="0" cy="381000"/>
                </a:xfrm>
                <a:prstGeom prst="straightConnector1">
                  <a:avLst/>
                </a:prstGeom>
                <a:solidFill>
                  <a:srgbClr val="00B8FF"/>
                </a:solidFill>
                <a:ln w="50800" cap="flat" cmpd="sng" algn="ctr">
                  <a:solidFill>
                    <a:srgbClr val="FF0000"/>
                  </a:solidFill>
                  <a:prstDash val="solid"/>
                  <a:round/>
                  <a:headEnd type="none"/>
                  <a:tailEnd type="none"/>
                </a:ln>
                <a:effectLst/>
              </p:spPr>
            </p:cxnSp>
            <p:cxnSp>
              <p:nvCxnSpPr>
                <p:cNvPr id="106" name="Straight Arrow Connector 105"/>
                <p:cNvCxnSpPr/>
                <p:nvPr/>
              </p:nvCxnSpPr>
              <p:spPr bwMode="auto">
                <a:xfrm>
                  <a:off x="4504531" y="2333625"/>
                  <a:ext cx="0" cy="381000"/>
                </a:xfrm>
                <a:prstGeom prst="straightConnector1">
                  <a:avLst/>
                </a:prstGeom>
                <a:solidFill>
                  <a:srgbClr val="00B8FF"/>
                </a:solidFill>
                <a:ln w="50800" cap="flat" cmpd="sng" algn="ctr">
                  <a:solidFill>
                    <a:srgbClr val="FF0000"/>
                  </a:solidFill>
                  <a:prstDash val="solid"/>
                  <a:round/>
                  <a:headEnd type="none"/>
                  <a:tailEnd type="none"/>
                </a:ln>
                <a:effectLst/>
              </p:spPr>
            </p:cxnSp>
            <p:cxnSp>
              <p:nvCxnSpPr>
                <p:cNvPr id="107" name="Straight Arrow Connector 106"/>
                <p:cNvCxnSpPr/>
                <p:nvPr/>
              </p:nvCxnSpPr>
              <p:spPr bwMode="auto">
                <a:xfrm>
                  <a:off x="4809331" y="2333625"/>
                  <a:ext cx="0" cy="381000"/>
                </a:xfrm>
                <a:prstGeom prst="straightConnector1">
                  <a:avLst/>
                </a:prstGeom>
                <a:solidFill>
                  <a:srgbClr val="00B8FF"/>
                </a:solidFill>
                <a:ln w="50800" cap="flat" cmpd="sng" algn="ctr">
                  <a:solidFill>
                    <a:srgbClr val="FF0000"/>
                  </a:solidFill>
                  <a:prstDash val="solid"/>
                  <a:round/>
                  <a:headEnd type="none"/>
                  <a:tailEnd type="none"/>
                </a:ln>
                <a:effectLst/>
              </p:spPr>
            </p:cxnSp>
          </p:grpSp>
          <p:pic>
            <p:nvPicPr>
              <p:cNvPr id="89" name="Picture 88" descr="imagebot-com-2012042714194724316-300px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5731" y="4848225"/>
                <a:ext cx="381000" cy="384928"/>
              </a:xfrm>
              <a:prstGeom prst="rect">
                <a:avLst/>
              </a:prstGeom>
            </p:spPr>
          </p:pic>
          <p:pic>
            <p:nvPicPr>
              <p:cNvPr id="90" name="Picture 89" descr="imagebot-com-2012042714194724316-300px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0931" y="4848225"/>
                <a:ext cx="381000" cy="384928"/>
              </a:xfrm>
              <a:prstGeom prst="rect">
                <a:avLst/>
              </a:prstGeom>
            </p:spPr>
          </p:pic>
          <p:pic>
            <p:nvPicPr>
              <p:cNvPr id="92" name="Picture 91" descr="imagebot-com-2012042714194724316-300px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6131" y="4848225"/>
                <a:ext cx="381000" cy="384928"/>
              </a:xfrm>
              <a:prstGeom prst="rect">
                <a:avLst/>
              </a:prstGeom>
            </p:spPr>
          </p:pic>
          <p:pic>
            <p:nvPicPr>
              <p:cNvPr id="93" name="Picture 92" descr="imagebot-com-2012042714194724316-300px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1331" y="4848225"/>
                <a:ext cx="381000" cy="384928"/>
              </a:xfrm>
              <a:prstGeom prst="rect">
                <a:avLst/>
              </a:prstGeom>
            </p:spPr>
          </p:pic>
          <p:pic>
            <p:nvPicPr>
              <p:cNvPr id="94" name="Picture 93" descr="imagebot-com-2012042714194724316-300px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6531" y="4847439"/>
                <a:ext cx="381000" cy="384928"/>
              </a:xfrm>
              <a:prstGeom prst="rect">
                <a:avLst/>
              </a:prstGeom>
            </p:spPr>
          </p:pic>
          <p:pic>
            <p:nvPicPr>
              <p:cNvPr id="95" name="Picture 94" descr="imagebot-com-2012042714194724316-300px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731" y="4847439"/>
                <a:ext cx="381000" cy="384928"/>
              </a:xfrm>
              <a:prstGeom prst="rect">
                <a:avLst/>
              </a:prstGeom>
            </p:spPr>
          </p:pic>
          <p:pic>
            <p:nvPicPr>
              <p:cNvPr id="96" name="Picture 95" descr="imagebot-com-2012042714194724316-300px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6931" y="4847439"/>
                <a:ext cx="381000" cy="384928"/>
              </a:xfrm>
              <a:prstGeom prst="rect">
                <a:avLst/>
              </a:prstGeom>
            </p:spPr>
          </p:pic>
        </p:grpSp>
        <p:sp>
          <p:nvSpPr>
            <p:cNvPr id="84" name="Freeform 83"/>
            <p:cNvSpPr/>
            <p:nvPr/>
          </p:nvSpPr>
          <p:spPr>
            <a:xfrm rot="16200000">
              <a:off x="2222142" y="2718237"/>
              <a:ext cx="381000" cy="1745377"/>
            </a:xfrm>
            <a:custGeom>
              <a:avLst/>
              <a:gdLst>
                <a:gd name="connsiteX0" fmla="*/ 5030 w 141546"/>
                <a:gd name="connsiteY0" fmla="*/ 10100 h 648428"/>
                <a:gd name="connsiteX1" fmla="*/ 141469 w 141546"/>
                <a:gd name="connsiteY1" fmla="*/ 10100 h 648428"/>
                <a:gd name="connsiteX2" fmla="*/ 26021 w 141546"/>
                <a:gd name="connsiteY2" fmla="*/ 115063 h 648428"/>
                <a:gd name="connsiteX3" fmla="*/ 120478 w 141546"/>
                <a:gd name="connsiteY3" fmla="*/ 125559 h 648428"/>
                <a:gd name="connsiteX4" fmla="*/ 15525 w 141546"/>
                <a:gd name="connsiteY4" fmla="*/ 220026 h 648428"/>
                <a:gd name="connsiteX5" fmla="*/ 109983 w 141546"/>
                <a:gd name="connsiteY5" fmla="*/ 241018 h 648428"/>
                <a:gd name="connsiteX6" fmla="*/ 26021 w 141546"/>
                <a:gd name="connsiteY6" fmla="*/ 345981 h 648428"/>
                <a:gd name="connsiteX7" fmla="*/ 109983 w 141546"/>
                <a:gd name="connsiteY7" fmla="*/ 356477 h 648428"/>
                <a:gd name="connsiteX8" fmla="*/ 36516 w 141546"/>
                <a:gd name="connsiteY8" fmla="*/ 461440 h 648428"/>
                <a:gd name="connsiteX9" fmla="*/ 109983 w 141546"/>
                <a:gd name="connsiteY9" fmla="*/ 524417 h 648428"/>
                <a:gd name="connsiteX10" fmla="*/ 5030 w 141546"/>
                <a:gd name="connsiteY10" fmla="*/ 639876 h 648428"/>
                <a:gd name="connsiteX11" fmla="*/ 15525 w 141546"/>
                <a:gd name="connsiteY11" fmla="*/ 639876 h 64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546" h="648428">
                  <a:moveTo>
                    <a:pt x="5030" y="10100"/>
                  </a:moveTo>
                  <a:cubicBezTo>
                    <a:pt x="71500" y="1353"/>
                    <a:pt x="137971" y="-7394"/>
                    <a:pt x="141469" y="10100"/>
                  </a:cubicBezTo>
                  <a:cubicBezTo>
                    <a:pt x="144968" y="27594"/>
                    <a:pt x="29519" y="95820"/>
                    <a:pt x="26021" y="115063"/>
                  </a:cubicBezTo>
                  <a:cubicBezTo>
                    <a:pt x="22523" y="134306"/>
                    <a:pt x="122227" y="108065"/>
                    <a:pt x="120478" y="125559"/>
                  </a:cubicBezTo>
                  <a:cubicBezTo>
                    <a:pt x="118729" y="143053"/>
                    <a:pt x="17274" y="200783"/>
                    <a:pt x="15525" y="220026"/>
                  </a:cubicBezTo>
                  <a:cubicBezTo>
                    <a:pt x="13776" y="239269"/>
                    <a:pt x="108234" y="220026"/>
                    <a:pt x="109983" y="241018"/>
                  </a:cubicBezTo>
                  <a:cubicBezTo>
                    <a:pt x="111732" y="262011"/>
                    <a:pt x="26021" y="326738"/>
                    <a:pt x="26021" y="345981"/>
                  </a:cubicBezTo>
                  <a:cubicBezTo>
                    <a:pt x="26021" y="365224"/>
                    <a:pt x="108234" y="337234"/>
                    <a:pt x="109983" y="356477"/>
                  </a:cubicBezTo>
                  <a:cubicBezTo>
                    <a:pt x="111732" y="375720"/>
                    <a:pt x="36516" y="433450"/>
                    <a:pt x="36516" y="461440"/>
                  </a:cubicBezTo>
                  <a:cubicBezTo>
                    <a:pt x="36516" y="489430"/>
                    <a:pt x="115231" y="494678"/>
                    <a:pt x="109983" y="524417"/>
                  </a:cubicBezTo>
                  <a:cubicBezTo>
                    <a:pt x="104735" y="554156"/>
                    <a:pt x="20773" y="620633"/>
                    <a:pt x="5030" y="639876"/>
                  </a:cubicBezTo>
                  <a:cubicBezTo>
                    <a:pt x="-10713" y="659119"/>
                    <a:pt x="15525" y="639876"/>
                    <a:pt x="15525" y="639876"/>
                  </a:cubicBezTo>
                </a:path>
              </a:pathLst>
            </a:custGeom>
            <a:ln w="50800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pic>
          <p:nvPicPr>
            <p:cNvPr id="85" name="Picture 84" descr="dustin-w-Clock-300px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531" y="3324225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903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Conservative </a:t>
            </a:r>
            <a:r>
              <a:rPr lang="en-US" dirty="0" smtClean="0"/>
              <a:t>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causality</a:t>
            </a:r>
          </a:p>
          <a:p>
            <a:pPr lvl="1"/>
            <a:r>
              <a:rPr lang="en-US" dirty="0" smtClean="0"/>
              <a:t>events must occur </a:t>
            </a:r>
            <a:r>
              <a:rPr lang="en-US" dirty="0" smtClean="0">
                <a:solidFill>
                  <a:srgbClr val="FFFF00"/>
                </a:solidFill>
              </a:rPr>
              <a:t>in correct order</a:t>
            </a:r>
            <a:r>
              <a:rPr lang="en-US" dirty="0" smtClean="0">
                <a:solidFill>
                  <a:schemeClr val="bg1"/>
                </a:solidFill>
              </a:rPr>
              <a:t> (not in the past)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ular Callout 5"/>
          <p:cNvSpPr/>
          <p:nvPr/>
        </p:nvSpPr>
        <p:spPr bwMode="auto">
          <a:xfrm>
            <a:off x="6714331" y="3781425"/>
            <a:ext cx="2209800" cy="533400"/>
          </a:xfrm>
          <a:prstGeom prst="wedgeRectCallout">
            <a:avLst>
              <a:gd name="adj1" fmla="val -132067"/>
              <a:gd name="adj2" fmla="val 20701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Time </a:t>
            </a:r>
            <a:r>
              <a:rPr lang="en-US" dirty="0" smtClean="0">
                <a:solidFill>
                  <a:srgbClr val="FFFF00"/>
                </a:solidFill>
              </a:rPr>
              <a:t>barrier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9" name="Freeform 8"/>
          <p:cNvSpPr/>
          <p:nvPr/>
        </p:nvSpPr>
        <p:spPr>
          <a:xfrm rot="16200000">
            <a:off x="1436961" y="3769076"/>
            <a:ext cx="304799" cy="1396297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 descr="dustin-w-Clock-300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931" y="4391025"/>
            <a:ext cx="457200" cy="457200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 bwMode="auto">
          <a:xfrm>
            <a:off x="4733131" y="4314825"/>
            <a:ext cx="0" cy="1219200"/>
          </a:xfrm>
          <a:prstGeom prst="straightConnector1">
            <a:avLst/>
          </a:prstGeom>
          <a:solidFill>
            <a:srgbClr val="00B8FF"/>
          </a:solidFill>
          <a:ln w="101600" cap="flat" cmpd="sng" algn="ctr">
            <a:solidFill>
              <a:srgbClr val="FF0000"/>
            </a:solidFill>
            <a:prstDash val="solid"/>
            <a:round/>
            <a:headEnd type="none"/>
            <a:tailEnd type="none"/>
          </a:ln>
          <a:effectLst/>
        </p:spPr>
      </p:cxnSp>
      <p:sp>
        <p:nvSpPr>
          <p:cNvPr id="50" name="Freeform 49"/>
          <p:cNvSpPr/>
          <p:nvPr/>
        </p:nvSpPr>
        <p:spPr>
          <a:xfrm rot="16200000">
            <a:off x="1444183" y="4607277"/>
            <a:ext cx="304799" cy="1396297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51" name="Picture 50" descr="imagebot-com-2012042714194724316-30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79" y="4391025"/>
            <a:ext cx="433552" cy="438022"/>
          </a:xfrm>
          <a:prstGeom prst="rect">
            <a:avLst/>
          </a:prstGeom>
        </p:spPr>
      </p:pic>
      <p:pic>
        <p:nvPicPr>
          <p:cNvPr id="52" name="Picture 51" descr="imagebot-com-2012042714194724316-30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31" y="4391025"/>
            <a:ext cx="433552" cy="438022"/>
          </a:xfrm>
          <a:prstGeom prst="rect">
            <a:avLst/>
          </a:prstGeom>
        </p:spPr>
      </p:pic>
      <p:pic>
        <p:nvPicPr>
          <p:cNvPr id="53" name="Picture 52" descr="imagebot-com-2012042714194724316-30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31" y="4391025"/>
            <a:ext cx="433552" cy="438022"/>
          </a:xfrm>
          <a:prstGeom prst="rect">
            <a:avLst/>
          </a:prstGeom>
        </p:spPr>
      </p:pic>
      <p:pic>
        <p:nvPicPr>
          <p:cNvPr id="54" name="Picture 53" descr="imagebot-com-2012042714194724316-30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31" y="5019803"/>
            <a:ext cx="433552" cy="438022"/>
          </a:xfrm>
          <a:prstGeom prst="rect">
            <a:avLst/>
          </a:prstGeom>
        </p:spPr>
      </p:pic>
      <p:pic>
        <p:nvPicPr>
          <p:cNvPr id="55" name="Picture 54" descr="imagebot-com-2012042714194724316-30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31" y="5019803"/>
            <a:ext cx="433552" cy="438022"/>
          </a:xfrm>
          <a:prstGeom prst="rect">
            <a:avLst/>
          </a:prstGeom>
        </p:spPr>
      </p:pic>
      <p:pic>
        <p:nvPicPr>
          <p:cNvPr id="57" name="Picture 56" descr="imagebot-com-2012042714194724316-30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5019803"/>
            <a:ext cx="433552" cy="438022"/>
          </a:xfrm>
          <a:prstGeom prst="rect">
            <a:avLst/>
          </a:prstGeom>
        </p:spPr>
      </p:pic>
      <p:pic>
        <p:nvPicPr>
          <p:cNvPr id="58" name="Picture 57" descr="dustin-w-Clock-300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31" y="5000625"/>
            <a:ext cx="457200" cy="457200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 bwMode="auto">
          <a:xfrm>
            <a:off x="2370930" y="4314825"/>
            <a:ext cx="4046483" cy="12192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370931" y="4314825"/>
            <a:ext cx="4038600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5" name="Rectangular Callout 64"/>
          <p:cNvSpPr/>
          <p:nvPr/>
        </p:nvSpPr>
        <p:spPr bwMode="auto">
          <a:xfrm>
            <a:off x="2599531" y="6096000"/>
            <a:ext cx="1981200" cy="1343025"/>
          </a:xfrm>
          <a:prstGeom prst="wedgeRectCallout">
            <a:avLst>
              <a:gd name="adj1" fmla="val -80254"/>
              <a:gd name="adj2" fmla="val -42978"/>
            </a:avLst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Safe execution interval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solidFill>
                  <a:srgbClr val="FFFF00"/>
                </a:solidFill>
              </a:rPr>
              <a:t>min latency</a:t>
            </a:r>
            <a:r>
              <a:rPr lang="en-US" dirty="0" smtClean="0"/>
              <a:t>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4" name="Left Brace 63"/>
          <p:cNvSpPr/>
          <p:nvPr/>
        </p:nvSpPr>
        <p:spPr bwMode="auto">
          <a:xfrm rot="16200000">
            <a:off x="3285331" y="4772026"/>
            <a:ext cx="533400" cy="2362200"/>
          </a:xfrm>
          <a:prstGeom prst="leftBrac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3" rIns="91424" bIns="45713" numCol="1" rtlCol="0" anchor="t" anchorCtr="0" compatLnSpc="1">
            <a:prstTxWarp prst="textNoShape">
              <a:avLst/>
            </a:prstTxWarp>
          </a:bodyPr>
          <a:lstStyle/>
          <a:p>
            <a:pPr defTabSz="914246"/>
            <a:endParaRPr lang="en-US"/>
          </a:p>
        </p:txBody>
      </p:sp>
      <p:sp>
        <p:nvSpPr>
          <p:cNvPr id="67" name="Rectangular Callout 66"/>
          <p:cNvSpPr/>
          <p:nvPr/>
        </p:nvSpPr>
        <p:spPr bwMode="auto">
          <a:xfrm>
            <a:off x="4656931" y="6067427"/>
            <a:ext cx="1981200" cy="914400"/>
          </a:xfrm>
          <a:prstGeom prst="wedgeRectCallout">
            <a:avLst>
              <a:gd name="adj1" fmla="val -80254"/>
              <a:gd name="adj2" fmla="val -42978"/>
            </a:avLst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Future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6" name="Left Brace 65"/>
          <p:cNvSpPr/>
          <p:nvPr/>
        </p:nvSpPr>
        <p:spPr bwMode="auto">
          <a:xfrm rot="16200000">
            <a:off x="5342731" y="5153027"/>
            <a:ext cx="533400" cy="1600200"/>
          </a:xfrm>
          <a:prstGeom prst="leftBrac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3" rIns="91424" bIns="45713" numCol="1" rtlCol="0" anchor="t" anchorCtr="0" compatLnSpc="1">
            <a:prstTxWarp prst="textNoShape">
              <a:avLst/>
            </a:prstTxWarp>
          </a:bodyPr>
          <a:lstStyle/>
          <a:p>
            <a:pPr defTabSz="914246"/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2370931" y="3705225"/>
            <a:ext cx="3962400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5" name="Rectangular Callout 74"/>
          <p:cNvSpPr/>
          <p:nvPr/>
        </p:nvSpPr>
        <p:spPr bwMode="auto">
          <a:xfrm>
            <a:off x="3285331" y="3019425"/>
            <a:ext cx="1828800" cy="685800"/>
          </a:xfrm>
          <a:prstGeom prst="wedgeRectCallout">
            <a:avLst>
              <a:gd name="adj1" fmla="val -23620"/>
              <a:gd name="adj2" fmla="val -42978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Global time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76" name="Rectangular Callout 75"/>
          <p:cNvSpPr/>
          <p:nvPr/>
        </p:nvSpPr>
        <p:spPr bwMode="auto">
          <a:xfrm>
            <a:off x="2294731" y="3781425"/>
            <a:ext cx="1676400" cy="685800"/>
          </a:xfrm>
          <a:prstGeom prst="wedgeRectCallout">
            <a:avLst>
              <a:gd name="adj1" fmla="val -23620"/>
              <a:gd name="adj2" fmla="val -42978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Local times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570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Network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graph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19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33545" y="3552825"/>
            <a:ext cx="6476186" cy="3581400"/>
            <a:chOff x="4754866" y="4162426"/>
            <a:chExt cx="5236065" cy="2895600"/>
          </a:xfrm>
        </p:grpSpPr>
        <p:pic>
          <p:nvPicPr>
            <p:cNvPr id="5" name="Content Placeholder 3" descr="router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25" r="-4725"/>
            <a:stretch>
              <a:fillRect/>
            </a:stretch>
          </p:blipFill>
          <p:spPr bwMode="auto">
            <a:xfrm>
              <a:off x="4754866" y="4162426"/>
              <a:ext cx="5236065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 bwMode="auto">
            <a:xfrm>
              <a:off x="4961731" y="4238625"/>
              <a:ext cx="1219200" cy="762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8924131" y="4848225"/>
              <a:ext cx="762000" cy="381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9" name="Rectangular Callout 8"/>
          <p:cNvSpPr/>
          <p:nvPr/>
        </p:nvSpPr>
        <p:spPr bwMode="auto">
          <a:xfrm>
            <a:off x="1075531" y="3400425"/>
            <a:ext cx="1981200" cy="838200"/>
          </a:xfrm>
          <a:prstGeom prst="wedgeRectCallout">
            <a:avLst>
              <a:gd name="adj1" fmla="val 92929"/>
              <a:gd name="adj2" fmla="val 147515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Latency and packet loss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237331" y="5305425"/>
            <a:ext cx="2209800" cy="914400"/>
          </a:xfrm>
          <a:prstGeom prst="wedgeRectCallout">
            <a:avLst>
              <a:gd name="adj1" fmla="val 36928"/>
              <a:gd name="adj2" fmla="val 72707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Host connection points</a:t>
            </a:r>
            <a:r>
              <a:rPr lang="en-US" dirty="0"/>
              <a:t> </a:t>
            </a:r>
            <a:r>
              <a:rPr lang="en-US" dirty="0" smtClean="0"/>
              <a:t>(IPs)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180931" y="2133600"/>
            <a:ext cx="3733800" cy="271462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u"/>
              <a:tabLst/>
            </a:pPr>
            <a:r>
              <a:rPr lang="en-US" dirty="0" smtClean="0"/>
              <a:t>If complete:</a:t>
            </a:r>
          </a:p>
          <a:p>
            <a:pPr marL="800100" lvl="1" indent="-342900">
              <a:buFont typeface="Wingdings" charset="2"/>
              <a:buChar char="u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Lookup link</a:t>
            </a:r>
          </a:p>
          <a:p>
            <a:pPr marL="800100" lvl="1" indent="-342900">
              <a:buFont typeface="Wingdings" charset="2"/>
              <a:buChar char="u"/>
            </a:pPr>
            <a:r>
              <a:rPr lang="en-US" dirty="0" smtClean="0"/>
              <a:t>Get latency</a:t>
            </a:r>
          </a:p>
          <a:p>
            <a:pPr marL="342900" indent="-342900">
              <a:buFont typeface="Wingdings" charset="2"/>
              <a:buChar char="u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Else</a:t>
            </a:r>
          </a:p>
          <a:p>
            <a:pPr marL="800100" lvl="1" indent="-342900">
              <a:buFont typeface="Wingdings" charset="2"/>
              <a:buChar char="u"/>
            </a:pPr>
            <a:r>
              <a:rPr lang="en-US" dirty="0" smtClean="0"/>
              <a:t>Compute shortest path</a:t>
            </a:r>
          </a:p>
          <a:p>
            <a:pPr marL="800100" lvl="1" indent="-342900">
              <a:buFont typeface="Wingdings" charset="2"/>
              <a:buChar char="u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Sum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link latencies</a:t>
            </a:r>
          </a:p>
          <a:p>
            <a:pPr marL="800100" lvl="1" indent="-342900">
              <a:buFont typeface="Wingdings" charset="2"/>
              <a:buChar char="u"/>
            </a:pPr>
            <a:r>
              <a:rPr lang="en-US" baseline="0" dirty="0" smtClean="0"/>
              <a:t>Cache result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18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Shadow and </a:t>
            </a:r>
            <a:r>
              <a:rPr lang="en-US" dirty="0" smtClean="0"/>
              <a:t>how it works</a:t>
            </a:r>
          </a:p>
          <a:p>
            <a:endParaRPr lang="en-US" dirty="0" smtClean="0"/>
          </a:p>
          <a:p>
            <a:r>
              <a:rPr lang="en-US" dirty="0" smtClean="0"/>
              <a:t>Tor research case study: </a:t>
            </a:r>
            <a:br>
              <a:rPr lang="en-US" dirty="0" smtClean="0"/>
            </a:br>
            <a:r>
              <a:rPr lang="en-US" dirty="0" smtClean="0"/>
              <a:t>Kernel-Informed Socket Transport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Future directions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9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Executing Applications on Hosts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programs as </a:t>
            </a:r>
            <a:br>
              <a:rPr lang="en-US" dirty="0" smtClean="0"/>
            </a:br>
            <a:r>
              <a:rPr lang="en-US" dirty="0" smtClean="0"/>
              <a:t>dynamic shared object libraries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ular Callout 5"/>
          <p:cNvSpPr/>
          <p:nvPr/>
        </p:nvSpPr>
        <p:spPr bwMode="auto">
          <a:xfrm>
            <a:off x="4733131" y="3781425"/>
            <a:ext cx="4191000" cy="1066800"/>
          </a:xfrm>
          <a:prstGeom prst="wedgeRectCallout">
            <a:avLst>
              <a:gd name="adj1" fmla="val -66012"/>
              <a:gd name="adj2" fmla="val 26285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Compile with Clang, extract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state addresses with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charset="0"/>
              </a:rPr>
              <a:t>LLVM pass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435542"/>
              </p:ext>
            </p:extLst>
          </p:nvPr>
        </p:nvGraphicFramePr>
        <p:xfrm>
          <a:off x="2066131" y="3933825"/>
          <a:ext cx="1440872" cy="14464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0436"/>
                <a:gridCol w="720436"/>
              </a:tblGrid>
              <a:tr h="35519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/>
                        <a:t>Addr</a:t>
                      </a:r>
                      <a:endParaRPr lang="en-US" sz="1500" dirty="0"/>
                    </a:p>
                  </a:txBody>
                  <a:tcPr marL="133004" marR="133004" marT="66502" marB="665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Val</a:t>
                      </a:r>
                      <a:endParaRPr lang="en-US" sz="1500" dirty="0"/>
                    </a:p>
                  </a:txBody>
                  <a:tcPr marL="133004" marR="133004" marT="66502" marB="66502"/>
                </a:tc>
              </a:tr>
              <a:tr h="35519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0xA</a:t>
                      </a:r>
                      <a:endParaRPr lang="en-US" sz="1500" dirty="0"/>
                    </a:p>
                  </a:txBody>
                  <a:tcPr marL="133004" marR="133004" marT="66502" marB="665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 marL="133004" marR="133004" marT="66502" marB="66502"/>
                </a:tc>
              </a:tr>
              <a:tr h="35519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0xB</a:t>
                      </a:r>
                      <a:endParaRPr lang="en-US" sz="1500" dirty="0"/>
                    </a:p>
                  </a:txBody>
                  <a:tcPr marL="133004" marR="133004" marT="66502" marB="665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 marL="133004" marR="133004" marT="66502" marB="66502"/>
                </a:tc>
              </a:tr>
              <a:tr h="35519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…</a:t>
                      </a:r>
                      <a:endParaRPr lang="en-US" sz="1500" dirty="0"/>
                    </a:p>
                  </a:txBody>
                  <a:tcPr marL="133004" marR="133004" marT="66502" marB="665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…</a:t>
                      </a:r>
                      <a:endParaRPr lang="en-US" sz="1500" dirty="0"/>
                    </a:p>
                  </a:txBody>
                  <a:tcPr marL="133004" marR="133004" marT="66502" marB="66502"/>
                </a:tc>
              </a:tr>
            </a:tbl>
          </a:graphicData>
        </a:graphic>
      </p:graphicFrame>
      <p:sp>
        <p:nvSpPr>
          <p:cNvPr id="8" name="Rectangular Callout 7"/>
          <p:cNvSpPr/>
          <p:nvPr/>
        </p:nvSpPr>
        <p:spPr bwMode="auto">
          <a:xfrm>
            <a:off x="4733131" y="5305425"/>
            <a:ext cx="2362200" cy="1371600"/>
          </a:xfrm>
          <a:prstGeom prst="wedgeRectCallout">
            <a:avLst>
              <a:gd name="adj1" fmla="val -77948"/>
              <a:gd name="adj2" fmla="val 14839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Each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program loaded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charset="0"/>
              </a:rPr>
              <a:t>only once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per thread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9" name="Picture 8" descr="application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731" y="4162425"/>
            <a:ext cx="1027322" cy="1219200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 rot="16200000">
            <a:off x="2030594" y="5112366"/>
            <a:ext cx="533398" cy="2443519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1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Process Management</a:t>
            </a:r>
          </a:p>
        </p:txBody>
      </p:sp>
      <p:sp>
        <p:nvSpPr>
          <p:cNvPr id="45" name="Freeform 44"/>
          <p:cNvSpPr/>
          <p:nvPr/>
        </p:nvSpPr>
        <p:spPr>
          <a:xfrm rot="16200000">
            <a:off x="2030420" y="2184836"/>
            <a:ext cx="381000" cy="1745377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4" name="Straight Arrow Connector 23"/>
          <p:cNvCxnSpPr>
            <a:endCxn id="34" idx="0"/>
          </p:cNvCxnSpPr>
          <p:nvPr/>
        </p:nvCxnSpPr>
        <p:spPr bwMode="auto">
          <a:xfrm flipH="1">
            <a:off x="1446483" y="3400425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34" name="Picture 33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32" y="4086225"/>
            <a:ext cx="653701" cy="663703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 bwMode="auto">
          <a:xfrm flipH="1">
            <a:off x="967232" y="4772025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1424432" y="4772025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59" name="Picture 58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32" y="5457825"/>
            <a:ext cx="706284" cy="838200"/>
          </a:xfrm>
          <a:prstGeom prst="rect">
            <a:avLst/>
          </a:prstGeom>
        </p:spPr>
      </p:pic>
      <p:pic>
        <p:nvPicPr>
          <p:cNvPr id="60" name="Picture 59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48" y="5457825"/>
            <a:ext cx="706284" cy="838200"/>
          </a:xfrm>
          <a:prstGeom prst="rect">
            <a:avLst/>
          </a:prstGeom>
        </p:spPr>
      </p:pic>
      <p:cxnSp>
        <p:nvCxnSpPr>
          <p:cNvPr id="72" name="Straight Arrow Connector 71"/>
          <p:cNvCxnSpPr>
            <a:endCxn id="73" idx="0"/>
          </p:cNvCxnSpPr>
          <p:nvPr/>
        </p:nvCxnSpPr>
        <p:spPr bwMode="auto">
          <a:xfrm>
            <a:off x="2338832" y="3400425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73" name="Picture 72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4331" y="4086225"/>
            <a:ext cx="653701" cy="663703"/>
          </a:xfrm>
          <a:prstGeom prst="rect">
            <a:avLst/>
          </a:prstGeom>
        </p:spPr>
      </p:pic>
      <p:cxnSp>
        <p:nvCxnSpPr>
          <p:cNvPr id="74" name="Straight Arrow Connector 73"/>
          <p:cNvCxnSpPr/>
          <p:nvPr/>
        </p:nvCxnSpPr>
        <p:spPr bwMode="auto">
          <a:xfrm>
            <a:off x="3253232" y="4772025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 flipH="1">
            <a:off x="2796032" y="4772025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76" name="Picture 75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5148" y="5457825"/>
            <a:ext cx="706284" cy="838200"/>
          </a:xfrm>
          <a:prstGeom prst="rect">
            <a:avLst/>
          </a:prstGeom>
        </p:spPr>
      </p:pic>
      <p:pic>
        <p:nvPicPr>
          <p:cNvPr id="77" name="Picture 76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5032" y="5457825"/>
            <a:ext cx="706284" cy="838200"/>
          </a:xfrm>
          <a:prstGeom prst="rect">
            <a:avLst/>
          </a:prstGeom>
        </p:spPr>
      </p:pic>
      <p:pic>
        <p:nvPicPr>
          <p:cNvPr id="44" name="Picture 43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1531" y="2638425"/>
            <a:ext cx="706284" cy="838200"/>
          </a:xfrm>
          <a:prstGeom prst="rect">
            <a:avLst/>
          </a:prstGeom>
        </p:spPr>
      </p:pic>
      <p:sp>
        <p:nvSpPr>
          <p:cNvPr id="46" name="Rectangular Callout 45"/>
          <p:cNvSpPr/>
          <p:nvPr/>
        </p:nvSpPr>
        <p:spPr bwMode="auto">
          <a:xfrm>
            <a:off x="5723731" y="2714625"/>
            <a:ext cx="2362200" cy="1066800"/>
          </a:xfrm>
          <a:prstGeom prst="wedgeRectCallout">
            <a:avLst>
              <a:gd name="adj1" fmla="val -69099"/>
              <a:gd name="adj2" fmla="val -22485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Save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charset="0"/>
              </a:rPr>
              <a:t>default values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on initial load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339184"/>
              </p:ext>
            </p:extLst>
          </p:nvPr>
        </p:nvGraphicFramePr>
        <p:xfrm>
          <a:off x="4123531" y="2486025"/>
          <a:ext cx="990600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3020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Addr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Val</a:t>
                      </a:r>
                      <a:endParaRPr lang="en-US" sz="1000" dirty="0"/>
                    </a:p>
                  </a:txBody>
                  <a:tcPr/>
                </a:tc>
              </a:tr>
              <a:tr h="13876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178465"/>
              </p:ext>
            </p:extLst>
          </p:nvPr>
        </p:nvGraphicFramePr>
        <p:xfrm>
          <a:off x="237331" y="6219825"/>
          <a:ext cx="990600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3020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Addr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Val</a:t>
                      </a:r>
                      <a:endParaRPr lang="en-US" sz="1000" dirty="0"/>
                    </a:p>
                  </a:txBody>
                  <a:tcPr/>
                </a:tc>
              </a:tr>
              <a:tr h="13876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15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87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501751"/>
              </p:ext>
            </p:extLst>
          </p:nvPr>
        </p:nvGraphicFramePr>
        <p:xfrm>
          <a:off x="1304131" y="6219825"/>
          <a:ext cx="990600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3020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Addr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Val</a:t>
                      </a:r>
                      <a:endParaRPr lang="en-US" sz="1000" dirty="0"/>
                    </a:p>
                  </a:txBody>
                  <a:tcPr/>
                </a:tc>
              </a:tr>
              <a:tr h="13876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22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62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235444"/>
              </p:ext>
            </p:extLst>
          </p:nvPr>
        </p:nvGraphicFramePr>
        <p:xfrm>
          <a:off x="2370931" y="6219825"/>
          <a:ext cx="990600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3020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Addr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Val</a:t>
                      </a:r>
                      <a:endParaRPr lang="en-US" sz="1000" dirty="0"/>
                    </a:p>
                  </a:txBody>
                  <a:tcPr/>
                </a:tc>
              </a:tr>
              <a:tr h="13876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33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85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57491"/>
              </p:ext>
            </p:extLst>
          </p:nvPr>
        </p:nvGraphicFramePr>
        <p:xfrm>
          <a:off x="3437731" y="6219825"/>
          <a:ext cx="990600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3020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Addr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Val</a:t>
                      </a:r>
                      <a:endParaRPr lang="en-US" sz="1000" dirty="0"/>
                    </a:p>
                  </a:txBody>
                  <a:tcPr/>
                </a:tc>
              </a:tr>
              <a:tr h="13876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59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5" name="Rectangular Callout 54"/>
          <p:cNvSpPr/>
          <p:nvPr/>
        </p:nvSpPr>
        <p:spPr bwMode="auto">
          <a:xfrm>
            <a:off x="5190331" y="4391025"/>
            <a:ext cx="2819400" cy="1066800"/>
          </a:xfrm>
          <a:prstGeom prst="wedgeRectCallout">
            <a:avLst>
              <a:gd name="adj1" fmla="val -84022"/>
              <a:gd name="adj2" fmla="val 61760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Copy state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charset="0"/>
              </a:rPr>
              <a:t>for each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charset="0"/>
              </a:rPr>
              <a:t> virtual process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75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Process Management</a:t>
            </a:r>
          </a:p>
        </p:txBody>
      </p:sp>
      <p:sp>
        <p:nvSpPr>
          <p:cNvPr id="45" name="Freeform 44"/>
          <p:cNvSpPr/>
          <p:nvPr/>
        </p:nvSpPr>
        <p:spPr>
          <a:xfrm rot="16200000">
            <a:off x="2030420" y="2184836"/>
            <a:ext cx="381000" cy="1745377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4" name="Straight Arrow Connector 23"/>
          <p:cNvCxnSpPr>
            <a:endCxn id="34" idx="0"/>
          </p:cNvCxnSpPr>
          <p:nvPr/>
        </p:nvCxnSpPr>
        <p:spPr bwMode="auto">
          <a:xfrm flipH="1">
            <a:off x="1446483" y="3400425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34" name="Picture 33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32" y="4086225"/>
            <a:ext cx="653701" cy="663703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 bwMode="auto">
          <a:xfrm flipH="1">
            <a:off x="967232" y="4772025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1424432" y="4772025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59" name="Picture 58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32" y="5457825"/>
            <a:ext cx="706284" cy="838200"/>
          </a:xfrm>
          <a:prstGeom prst="rect">
            <a:avLst/>
          </a:prstGeom>
        </p:spPr>
      </p:pic>
      <p:pic>
        <p:nvPicPr>
          <p:cNvPr id="60" name="Picture 59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48" y="5457825"/>
            <a:ext cx="706284" cy="838200"/>
          </a:xfrm>
          <a:prstGeom prst="rect">
            <a:avLst/>
          </a:prstGeom>
        </p:spPr>
      </p:pic>
      <p:cxnSp>
        <p:nvCxnSpPr>
          <p:cNvPr id="72" name="Straight Arrow Connector 71"/>
          <p:cNvCxnSpPr>
            <a:endCxn id="73" idx="0"/>
          </p:cNvCxnSpPr>
          <p:nvPr/>
        </p:nvCxnSpPr>
        <p:spPr bwMode="auto">
          <a:xfrm>
            <a:off x="2338832" y="3400425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73" name="Picture 72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4331" y="4086225"/>
            <a:ext cx="653701" cy="663703"/>
          </a:xfrm>
          <a:prstGeom prst="rect">
            <a:avLst/>
          </a:prstGeom>
        </p:spPr>
      </p:pic>
      <p:cxnSp>
        <p:nvCxnSpPr>
          <p:cNvPr id="74" name="Straight Arrow Connector 73"/>
          <p:cNvCxnSpPr/>
          <p:nvPr/>
        </p:nvCxnSpPr>
        <p:spPr bwMode="auto">
          <a:xfrm>
            <a:off x="3253232" y="4772025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 flipH="1">
            <a:off x="2796032" y="4772025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76" name="Picture 75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5148" y="5457825"/>
            <a:ext cx="706284" cy="838200"/>
          </a:xfrm>
          <a:prstGeom prst="rect">
            <a:avLst/>
          </a:prstGeom>
        </p:spPr>
      </p:pic>
      <p:pic>
        <p:nvPicPr>
          <p:cNvPr id="77" name="Picture 76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5032" y="5457825"/>
            <a:ext cx="706284" cy="838200"/>
          </a:xfrm>
          <a:prstGeom prst="rect">
            <a:avLst/>
          </a:prstGeom>
        </p:spPr>
      </p:pic>
      <p:pic>
        <p:nvPicPr>
          <p:cNvPr id="44" name="Picture 43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1531" y="2638425"/>
            <a:ext cx="706284" cy="8382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996200"/>
              </p:ext>
            </p:extLst>
          </p:nvPr>
        </p:nvGraphicFramePr>
        <p:xfrm>
          <a:off x="4123531" y="2486025"/>
          <a:ext cx="990600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3020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Addr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Val</a:t>
                      </a:r>
                      <a:endParaRPr lang="en-US" sz="1000" dirty="0"/>
                    </a:p>
                  </a:txBody>
                  <a:tcPr/>
                </a:tc>
              </a:tr>
              <a:tr h="13876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018614"/>
              </p:ext>
            </p:extLst>
          </p:nvPr>
        </p:nvGraphicFramePr>
        <p:xfrm>
          <a:off x="237331" y="6219825"/>
          <a:ext cx="990600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3020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Addr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Val</a:t>
                      </a:r>
                      <a:endParaRPr lang="en-US" sz="1000" dirty="0"/>
                    </a:p>
                  </a:txBody>
                  <a:tcPr/>
                </a:tc>
              </a:tr>
              <a:tr h="13876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15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87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745275"/>
              </p:ext>
            </p:extLst>
          </p:nvPr>
        </p:nvGraphicFramePr>
        <p:xfrm>
          <a:off x="1304131" y="6219825"/>
          <a:ext cx="990600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3020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Addr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Val</a:t>
                      </a:r>
                      <a:endParaRPr lang="en-US" sz="1000" dirty="0"/>
                    </a:p>
                  </a:txBody>
                  <a:tcPr/>
                </a:tc>
              </a:tr>
              <a:tr h="13876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22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62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087154"/>
              </p:ext>
            </p:extLst>
          </p:nvPr>
        </p:nvGraphicFramePr>
        <p:xfrm>
          <a:off x="2370931" y="6219825"/>
          <a:ext cx="990600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3020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Addr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Val</a:t>
                      </a:r>
                      <a:endParaRPr lang="en-US" sz="1000" dirty="0"/>
                    </a:p>
                  </a:txBody>
                  <a:tcPr/>
                </a:tc>
              </a:tr>
              <a:tr h="13876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33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85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834176"/>
              </p:ext>
            </p:extLst>
          </p:nvPr>
        </p:nvGraphicFramePr>
        <p:xfrm>
          <a:off x="3437731" y="6219825"/>
          <a:ext cx="990600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3020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Addr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Val</a:t>
                      </a:r>
                      <a:endParaRPr lang="en-US" sz="1000" dirty="0"/>
                    </a:p>
                  </a:txBody>
                  <a:tcPr/>
                </a:tc>
              </a:tr>
              <a:tr h="13876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59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" name="Rectangular Callout 53"/>
          <p:cNvSpPr/>
          <p:nvPr/>
        </p:nvSpPr>
        <p:spPr bwMode="auto">
          <a:xfrm>
            <a:off x="5495131" y="4772025"/>
            <a:ext cx="3200400" cy="1371600"/>
          </a:xfrm>
          <a:prstGeom prst="wedgeRectCallout">
            <a:avLst>
              <a:gd name="adj1" fmla="val -79066"/>
              <a:gd name="adj2" fmla="val 42896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charset="0"/>
              </a:rPr>
              <a:t>Swap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state into</a:t>
            </a:r>
            <a:r>
              <a:rPr lang="en-US" dirty="0" smtClean="0"/>
              <a:t>/out of memory as virtual processes are </a:t>
            </a:r>
            <a:r>
              <a:rPr lang="en-US" dirty="0" smtClean="0">
                <a:solidFill>
                  <a:srgbClr val="FFFF00"/>
                </a:solidFill>
              </a:rPr>
              <a:t>switched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6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Thread Management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 rot="16200000">
            <a:off x="2182820" y="1457225"/>
            <a:ext cx="381000" cy="1745377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>
            <a:endCxn id="6" idx="0"/>
          </p:cNvCxnSpPr>
          <p:nvPr/>
        </p:nvCxnSpPr>
        <p:spPr bwMode="auto">
          <a:xfrm flipH="1">
            <a:off x="1598883" y="2672814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6" name="Picture 5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32" y="3358614"/>
            <a:ext cx="653701" cy="66370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1119632" y="404441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76832" y="404441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9" name="Picture 8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2" y="4730214"/>
            <a:ext cx="706284" cy="838200"/>
          </a:xfrm>
          <a:prstGeom prst="rect">
            <a:avLst/>
          </a:prstGeom>
        </p:spPr>
      </p:pic>
      <p:pic>
        <p:nvPicPr>
          <p:cNvPr id="10" name="Picture 9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48" y="4730214"/>
            <a:ext cx="706284" cy="83820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12" idx="0"/>
          </p:cNvCxnSpPr>
          <p:nvPr/>
        </p:nvCxnSpPr>
        <p:spPr bwMode="auto">
          <a:xfrm>
            <a:off x="2491232" y="2672814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12" name="Picture 11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6731" y="3358614"/>
            <a:ext cx="653701" cy="66370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3405632" y="404441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948432" y="404441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15" name="Picture 14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7548" y="4730214"/>
            <a:ext cx="706284" cy="838200"/>
          </a:xfrm>
          <a:prstGeom prst="rect">
            <a:avLst/>
          </a:prstGeom>
        </p:spPr>
      </p:pic>
      <p:pic>
        <p:nvPicPr>
          <p:cNvPr id="16" name="Picture 15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7432" y="4730214"/>
            <a:ext cx="706284" cy="838200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 rot="16200000">
            <a:off x="1068563" y="5270582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rot="16200000">
            <a:off x="1982963" y="5284519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 rot="16200000">
            <a:off x="2897361" y="5284519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 rot="16200000">
            <a:off x="3811761" y="5298456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23</a:t>
            </a:fld>
            <a:endParaRPr lang="en-US"/>
          </a:p>
        </p:txBody>
      </p:sp>
      <p:sp>
        <p:nvSpPr>
          <p:cNvPr id="23" name="Rectangular Callout 22"/>
          <p:cNvSpPr/>
          <p:nvPr/>
        </p:nvSpPr>
        <p:spPr bwMode="auto">
          <a:xfrm>
            <a:off x="4275931" y="1876425"/>
            <a:ext cx="5562600" cy="2590800"/>
          </a:xfrm>
          <a:prstGeom prst="wedgeRectCallout">
            <a:avLst>
              <a:gd name="adj1" fmla="val -23620"/>
              <a:gd name="adj2" fmla="val -42978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R</a:t>
            </a:r>
            <a:r>
              <a:rPr lang="en-US" dirty="0" smtClean="0">
                <a:solidFill>
                  <a:srgbClr val="FFFFFF"/>
                </a:solidFill>
              </a:rPr>
              <a:t>eentrant </a:t>
            </a:r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FF"/>
                </a:solidFill>
              </a:rPr>
              <a:t>ortable </a:t>
            </a:r>
            <a:r>
              <a:rPr lang="en-US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FF"/>
                </a:solidFill>
              </a:rPr>
              <a:t>reads (</a:t>
            </a:r>
            <a:r>
              <a:rPr lang="en-US" dirty="0" err="1" smtClean="0">
                <a:solidFill>
                  <a:srgbClr val="FFFFFF"/>
                </a:solidFill>
              </a:rPr>
              <a:t>rpth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err="1"/>
              <a:t>async</a:t>
            </a:r>
            <a:r>
              <a:rPr lang="en-US" dirty="0"/>
              <a:t>. thread-</a:t>
            </a:r>
            <a:r>
              <a:rPr lang="en-US" dirty="0" smtClean="0"/>
              <a:t>safe, </a:t>
            </a:r>
            <a:r>
              <a:rPr lang="en-US" dirty="0"/>
              <a:t>user-land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non</a:t>
            </a:r>
            <a:r>
              <a:rPr lang="en-US" dirty="0"/>
              <a:t>-</a:t>
            </a:r>
            <a:r>
              <a:rPr lang="en-US" dirty="0" smtClean="0"/>
              <a:t>preemptive </a:t>
            </a:r>
            <a:r>
              <a:rPr lang="en-US" dirty="0" smtClean="0">
                <a:solidFill>
                  <a:srgbClr val="FFFF00"/>
                </a:solidFill>
              </a:rPr>
              <a:t>cooperative</a:t>
            </a:r>
            <a:r>
              <a:rPr lang="en-US" dirty="0" smtClean="0"/>
              <a:t> threading</a:t>
            </a:r>
            <a:endParaRPr lang="en-US" dirty="0"/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Uses make</a:t>
            </a:r>
            <a:r>
              <a:rPr lang="en-US" dirty="0"/>
              <a:t>/set/get/</a:t>
            </a:r>
            <a:r>
              <a:rPr lang="en-US" dirty="0" err="1"/>
              <a:t>swapcontext</a:t>
            </a:r>
            <a:r>
              <a:rPr lang="en-US" dirty="0"/>
              <a:t>() magic to </a:t>
            </a:r>
            <a:r>
              <a:rPr lang="en-US" dirty="0" smtClean="0">
                <a:solidFill>
                  <a:srgbClr val="FFFF00"/>
                </a:solidFill>
              </a:rPr>
              <a:t>jump </a:t>
            </a:r>
            <a:r>
              <a:rPr lang="en-US" dirty="0">
                <a:solidFill>
                  <a:srgbClr val="FFFF00"/>
                </a:solidFill>
              </a:rPr>
              <a:t>program </a:t>
            </a:r>
            <a:r>
              <a:rPr lang="en-US" dirty="0" smtClean="0">
                <a:solidFill>
                  <a:srgbClr val="FFFF00"/>
                </a:solidFill>
              </a:rPr>
              <a:t>stacks</a:t>
            </a:r>
            <a:r>
              <a:rPr lang="en-US" dirty="0" smtClean="0"/>
              <a:t> when EWOULDBLOCK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5" name="Rectangular Callout 24"/>
          <p:cNvSpPr/>
          <p:nvPr/>
        </p:nvSpPr>
        <p:spPr bwMode="auto">
          <a:xfrm>
            <a:off x="4733131" y="5229225"/>
            <a:ext cx="2667000" cy="609600"/>
          </a:xfrm>
          <a:prstGeom prst="wedgeRectCallout">
            <a:avLst>
              <a:gd name="adj1" fmla="val -63344"/>
              <a:gd name="adj2" fmla="val 14839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Virtual thread layer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448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Thread Management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 rot="16200000">
            <a:off x="2182820" y="1457225"/>
            <a:ext cx="381000" cy="1745377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>
            <a:endCxn id="6" idx="0"/>
          </p:cNvCxnSpPr>
          <p:nvPr/>
        </p:nvCxnSpPr>
        <p:spPr bwMode="auto">
          <a:xfrm flipH="1">
            <a:off x="1598883" y="2672814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6" name="Picture 5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32" y="3358614"/>
            <a:ext cx="653701" cy="66370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1119632" y="404441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76832" y="404441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9" name="Picture 8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2" y="4730214"/>
            <a:ext cx="706284" cy="838200"/>
          </a:xfrm>
          <a:prstGeom prst="rect">
            <a:avLst/>
          </a:prstGeom>
        </p:spPr>
      </p:pic>
      <p:pic>
        <p:nvPicPr>
          <p:cNvPr id="10" name="Picture 9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48" y="4730214"/>
            <a:ext cx="706284" cy="83820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12" idx="0"/>
          </p:cNvCxnSpPr>
          <p:nvPr/>
        </p:nvCxnSpPr>
        <p:spPr bwMode="auto">
          <a:xfrm>
            <a:off x="2491232" y="2672814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12" name="Picture 11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6731" y="3358614"/>
            <a:ext cx="653701" cy="66370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3405632" y="404441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948432" y="404441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15" name="Picture 14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7548" y="4730214"/>
            <a:ext cx="706284" cy="838200"/>
          </a:xfrm>
          <a:prstGeom prst="rect">
            <a:avLst/>
          </a:prstGeom>
        </p:spPr>
      </p:pic>
      <p:pic>
        <p:nvPicPr>
          <p:cNvPr id="16" name="Picture 15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7432" y="4730214"/>
            <a:ext cx="706284" cy="838200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 rot="16200000">
            <a:off x="1068563" y="5270582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rot="16200000">
            <a:off x="1982963" y="5284519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 rot="16200000">
            <a:off x="2897361" y="5284519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 rot="16200000">
            <a:off x="3811761" y="5298456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0" name="Rectangular Callout 29"/>
          <p:cNvSpPr/>
          <p:nvPr/>
        </p:nvSpPr>
        <p:spPr bwMode="auto">
          <a:xfrm>
            <a:off x="4961731" y="5229225"/>
            <a:ext cx="2294732" cy="381000"/>
          </a:xfrm>
          <a:prstGeom prst="wedgeRectCallout">
            <a:avLst>
              <a:gd name="adj1" fmla="val -70742"/>
              <a:gd name="adj2" fmla="val 56100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Shadow thread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6" name="Rectangular Callout 35"/>
          <p:cNvSpPr/>
          <p:nvPr/>
        </p:nvSpPr>
        <p:spPr bwMode="auto">
          <a:xfrm>
            <a:off x="5266531" y="3552825"/>
            <a:ext cx="2743200" cy="1219200"/>
          </a:xfrm>
          <a:prstGeom prst="wedgeRectCallout">
            <a:avLst>
              <a:gd name="adj1" fmla="val -80508"/>
              <a:gd name="adj2" fmla="val 63424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Each virtual process has a private </a:t>
            </a:r>
            <a:br>
              <a:rPr lang="en-US" dirty="0" smtClean="0"/>
            </a:br>
            <a:r>
              <a:rPr lang="en-US" dirty="0" err="1" smtClean="0">
                <a:solidFill>
                  <a:srgbClr val="FFFF00"/>
                </a:solidFill>
              </a:rPr>
              <a:t>rpth</a:t>
            </a:r>
            <a:r>
              <a:rPr lang="en-US" dirty="0" smtClean="0">
                <a:solidFill>
                  <a:srgbClr val="FFFF00"/>
                </a:solidFill>
              </a:rPr>
              <a:t> instance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Thread Management</a:t>
            </a:r>
          </a:p>
        </p:txBody>
      </p:sp>
      <p:sp>
        <p:nvSpPr>
          <p:cNvPr id="4" name="Freeform 3"/>
          <p:cNvSpPr/>
          <p:nvPr/>
        </p:nvSpPr>
        <p:spPr>
          <a:xfrm rot="16200000">
            <a:off x="2182820" y="1457225"/>
            <a:ext cx="381000" cy="1745377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>
            <a:endCxn id="6" idx="0"/>
          </p:cNvCxnSpPr>
          <p:nvPr/>
        </p:nvCxnSpPr>
        <p:spPr bwMode="auto">
          <a:xfrm flipH="1">
            <a:off x="1598883" y="2672814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6" name="Picture 5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32" y="3358614"/>
            <a:ext cx="653701" cy="66370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1119632" y="404441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76832" y="404441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9" name="Picture 8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2" y="4730214"/>
            <a:ext cx="706284" cy="838200"/>
          </a:xfrm>
          <a:prstGeom prst="rect">
            <a:avLst/>
          </a:prstGeom>
        </p:spPr>
      </p:pic>
      <p:pic>
        <p:nvPicPr>
          <p:cNvPr id="10" name="Picture 9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48" y="4730214"/>
            <a:ext cx="706284" cy="83820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12" idx="0"/>
          </p:cNvCxnSpPr>
          <p:nvPr/>
        </p:nvCxnSpPr>
        <p:spPr bwMode="auto">
          <a:xfrm>
            <a:off x="2491232" y="2672814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12" name="Picture 11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6731" y="3358614"/>
            <a:ext cx="653701" cy="66370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3405632" y="404441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948432" y="404441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15" name="Picture 14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7548" y="4730214"/>
            <a:ext cx="706284" cy="838200"/>
          </a:xfrm>
          <a:prstGeom prst="rect">
            <a:avLst/>
          </a:prstGeom>
        </p:spPr>
      </p:pic>
      <p:pic>
        <p:nvPicPr>
          <p:cNvPr id="16" name="Picture 15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7432" y="4730214"/>
            <a:ext cx="706284" cy="838200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 rot="16200000">
            <a:off x="1068563" y="5270582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rot="16200000">
            <a:off x="1068563" y="5575381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rot="16200000">
            <a:off x="1982963" y="5284519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rot="16200000">
            <a:off x="1982963" y="5589318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 rot="16200000">
            <a:off x="2897361" y="5284519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 rot="16200000">
            <a:off x="2897361" y="5589318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 rot="16200000">
            <a:off x="3811761" y="5298456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 rot="16200000">
            <a:off x="3811761" y="5603255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0" name="Rectangular Callout 29"/>
          <p:cNvSpPr/>
          <p:nvPr/>
        </p:nvSpPr>
        <p:spPr bwMode="auto">
          <a:xfrm>
            <a:off x="4961731" y="5229225"/>
            <a:ext cx="2294732" cy="381000"/>
          </a:xfrm>
          <a:prstGeom prst="wedgeRectCallout">
            <a:avLst>
              <a:gd name="adj1" fmla="val -70742"/>
              <a:gd name="adj2" fmla="val 56100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Shadow thread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1" name="Rectangular Callout 30"/>
          <p:cNvSpPr/>
          <p:nvPr/>
        </p:nvSpPr>
        <p:spPr bwMode="auto">
          <a:xfrm>
            <a:off x="4961731" y="5762625"/>
            <a:ext cx="2294732" cy="381000"/>
          </a:xfrm>
          <a:prstGeom prst="wedgeRectCallout">
            <a:avLst>
              <a:gd name="adj1" fmla="val -72039"/>
              <a:gd name="adj2" fmla="val -3795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“main” thread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7" name="Rectangular Callout 36"/>
          <p:cNvSpPr/>
          <p:nvPr/>
        </p:nvSpPr>
        <p:spPr bwMode="auto">
          <a:xfrm>
            <a:off x="5266531" y="3248025"/>
            <a:ext cx="2743200" cy="1524000"/>
          </a:xfrm>
          <a:prstGeom prst="wedgeRectCallout">
            <a:avLst>
              <a:gd name="adj1" fmla="val -80508"/>
              <a:gd name="adj2" fmla="val 63424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Spawns an </a:t>
            </a:r>
            <a:r>
              <a:rPr lang="en-US" dirty="0" err="1" smtClean="0"/>
              <a:t>rpth</a:t>
            </a:r>
            <a:r>
              <a:rPr lang="en-US" dirty="0" smtClean="0"/>
              <a:t> thread to call the program </a:t>
            </a:r>
            <a:r>
              <a:rPr lang="en-US" dirty="0" smtClean="0">
                <a:solidFill>
                  <a:srgbClr val="FFFF00"/>
                </a:solidFill>
              </a:rPr>
              <a:t>main()</a:t>
            </a:r>
            <a:r>
              <a:rPr lang="en-US" dirty="0" smtClean="0"/>
              <a:t> function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1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Thread Management</a:t>
            </a:r>
          </a:p>
        </p:txBody>
      </p:sp>
      <p:sp>
        <p:nvSpPr>
          <p:cNvPr id="4" name="Freeform 3"/>
          <p:cNvSpPr/>
          <p:nvPr/>
        </p:nvSpPr>
        <p:spPr>
          <a:xfrm rot="16200000">
            <a:off x="2182820" y="1457225"/>
            <a:ext cx="381000" cy="1745377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>
            <a:endCxn id="6" idx="0"/>
          </p:cNvCxnSpPr>
          <p:nvPr/>
        </p:nvCxnSpPr>
        <p:spPr bwMode="auto">
          <a:xfrm flipH="1">
            <a:off x="1598883" y="2672814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6" name="Picture 5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32" y="3358614"/>
            <a:ext cx="653701" cy="66370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1119632" y="404441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76832" y="404441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9" name="Picture 8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2" y="4730214"/>
            <a:ext cx="706284" cy="838200"/>
          </a:xfrm>
          <a:prstGeom prst="rect">
            <a:avLst/>
          </a:prstGeom>
        </p:spPr>
      </p:pic>
      <p:pic>
        <p:nvPicPr>
          <p:cNvPr id="10" name="Picture 9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48" y="4730214"/>
            <a:ext cx="706284" cy="83820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12" idx="0"/>
          </p:cNvCxnSpPr>
          <p:nvPr/>
        </p:nvCxnSpPr>
        <p:spPr bwMode="auto">
          <a:xfrm>
            <a:off x="2491232" y="2672814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12" name="Picture 11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6731" y="3358614"/>
            <a:ext cx="653701" cy="66370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3405632" y="404441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948432" y="404441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15" name="Picture 14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7548" y="4730214"/>
            <a:ext cx="706284" cy="838200"/>
          </a:xfrm>
          <a:prstGeom prst="rect">
            <a:avLst/>
          </a:prstGeom>
        </p:spPr>
      </p:pic>
      <p:pic>
        <p:nvPicPr>
          <p:cNvPr id="16" name="Picture 15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7432" y="4730214"/>
            <a:ext cx="706284" cy="838200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 rot="16200000">
            <a:off x="1068563" y="5270582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rot="16200000">
            <a:off x="1068563" y="5575381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 rot="16200000">
            <a:off x="1068563" y="5880181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rot="16200000">
            <a:off x="1982963" y="5284519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rot="16200000">
            <a:off x="1982963" y="5589318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 rot="16200000">
            <a:off x="2897361" y="5284519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 rot="16200000">
            <a:off x="2897361" y="5589318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 rot="16200000">
            <a:off x="3811761" y="6212854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 rot="16200000">
            <a:off x="3811761" y="5298456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 rot="16200000">
            <a:off x="3811761" y="5603255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 rot="16200000">
            <a:off x="3811761" y="5908055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0" name="Rectangular Callout 29"/>
          <p:cNvSpPr/>
          <p:nvPr/>
        </p:nvSpPr>
        <p:spPr bwMode="auto">
          <a:xfrm>
            <a:off x="4961731" y="5229225"/>
            <a:ext cx="2294732" cy="381000"/>
          </a:xfrm>
          <a:prstGeom prst="wedgeRectCallout">
            <a:avLst>
              <a:gd name="adj1" fmla="val -70742"/>
              <a:gd name="adj2" fmla="val 56100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Shadow thread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1" name="Rectangular Callout 30"/>
          <p:cNvSpPr/>
          <p:nvPr/>
        </p:nvSpPr>
        <p:spPr bwMode="auto">
          <a:xfrm>
            <a:off x="4961731" y="5762625"/>
            <a:ext cx="2294732" cy="381000"/>
          </a:xfrm>
          <a:prstGeom prst="wedgeRectCallout">
            <a:avLst>
              <a:gd name="adj1" fmla="val -72039"/>
              <a:gd name="adj2" fmla="val -3795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“main” thread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2" name="Rectangular Callout 31"/>
          <p:cNvSpPr/>
          <p:nvPr/>
        </p:nvSpPr>
        <p:spPr bwMode="auto">
          <a:xfrm>
            <a:off x="4961731" y="6296025"/>
            <a:ext cx="2294732" cy="381000"/>
          </a:xfrm>
          <a:prstGeom prst="wedgeRectCallout">
            <a:avLst>
              <a:gd name="adj1" fmla="val -72904"/>
              <a:gd name="adj2" fmla="val -19420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spawned threads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3" name="Freeform 32"/>
          <p:cNvSpPr/>
          <p:nvPr/>
        </p:nvSpPr>
        <p:spPr>
          <a:xfrm rot="16200000">
            <a:off x="2897363" y="6226792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 rot="16200000">
            <a:off x="2897363" y="5921993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 rot="16200000">
            <a:off x="2897361" y="6517655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7" name="Rectangular Callout 36"/>
          <p:cNvSpPr/>
          <p:nvPr/>
        </p:nvSpPr>
        <p:spPr bwMode="auto">
          <a:xfrm>
            <a:off x="5266531" y="3857625"/>
            <a:ext cx="2743200" cy="914400"/>
          </a:xfrm>
          <a:prstGeom prst="wedgeRectCallout">
            <a:avLst>
              <a:gd name="adj1" fmla="val -80508"/>
              <a:gd name="adj2" fmla="val 63424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Program may spawn </a:t>
            </a:r>
            <a:r>
              <a:rPr lang="en-US" dirty="0" smtClean="0">
                <a:solidFill>
                  <a:srgbClr val="FFFF00"/>
                </a:solidFill>
              </a:rPr>
              <a:t>auxiliary</a:t>
            </a:r>
            <a:r>
              <a:rPr lang="en-US" dirty="0" smtClean="0"/>
              <a:t> threads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6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ular Callout 57"/>
          <p:cNvSpPr/>
          <p:nvPr/>
        </p:nvSpPr>
        <p:spPr bwMode="auto">
          <a:xfrm>
            <a:off x="3513931" y="3324225"/>
            <a:ext cx="3276600" cy="457200"/>
          </a:xfrm>
          <a:prstGeom prst="wedgeRectCallout">
            <a:avLst>
              <a:gd name="adj1" fmla="val -49988"/>
              <a:gd name="adj2" fmla="val 32663"/>
            </a:avLst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r</a:t>
            </a:r>
            <a:r>
              <a:rPr lang="en-US" dirty="0" err="1" smtClean="0"/>
              <a:t>pth</a:t>
            </a:r>
            <a:r>
              <a:rPr lang="en-US" dirty="0" smtClean="0"/>
              <a:t> scheduler (</a:t>
            </a:r>
            <a:r>
              <a:rPr lang="en-US" dirty="0" err="1" smtClean="0"/>
              <a:t>prog</a:t>
            </a:r>
            <a:r>
              <a:rPr lang="en-US" dirty="0" smtClean="0"/>
              <a:t> </a:t>
            </a:r>
            <a:r>
              <a:rPr lang="en-US" dirty="0" err="1" smtClean="0"/>
              <a:t>ctx</a:t>
            </a:r>
            <a:r>
              <a:rPr lang="en-US" dirty="0" smtClean="0"/>
              <a:t>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1" name="Rectangular Callout 50"/>
          <p:cNvSpPr/>
          <p:nvPr/>
        </p:nvSpPr>
        <p:spPr bwMode="auto">
          <a:xfrm>
            <a:off x="3112447" y="3781425"/>
            <a:ext cx="3886200" cy="1219200"/>
          </a:xfrm>
          <a:prstGeom prst="wedgeRectCallout">
            <a:avLst>
              <a:gd name="adj1" fmla="val -22315"/>
              <a:gd name="adj2" fmla="val -50196"/>
            </a:avLst>
          </a:prstGeom>
          <a:solidFill>
            <a:srgbClr val="000000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Flow with </a:t>
            </a:r>
            <a:r>
              <a:rPr lang="en-US" dirty="0" err="1" smtClean="0"/>
              <a:t>rpth</a:t>
            </a:r>
            <a:endParaRPr lang="en-US" dirty="0"/>
          </a:p>
        </p:txBody>
      </p:sp>
      <p:pic>
        <p:nvPicPr>
          <p:cNvPr id="15" name="Picture 14" descr="application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1731" y="4438761"/>
            <a:ext cx="858684" cy="1019064"/>
          </a:xfrm>
          <a:prstGeom prst="rect">
            <a:avLst/>
          </a:prstGeom>
        </p:spPr>
      </p:pic>
      <p:sp>
        <p:nvSpPr>
          <p:cNvPr id="27" name="Freeform 26"/>
          <p:cNvSpPr/>
          <p:nvPr/>
        </p:nvSpPr>
        <p:spPr>
          <a:xfrm rot="16200000">
            <a:off x="2608522" y="4337755"/>
            <a:ext cx="242538" cy="1111078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 rot="16200000">
            <a:off x="5006994" y="4172877"/>
            <a:ext cx="249507" cy="1143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 rot="16200000">
            <a:off x="3741377" y="3685895"/>
            <a:ext cx="266140" cy="1219200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8" name="Rectangular Callout 47"/>
          <p:cNvSpPr/>
          <p:nvPr/>
        </p:nvSpPr>
        <p:spPr bwMode="auto">
          <a:xfrm>
            <a:off x="923131" y="5686425"/>
            <a:ext cx="1981200" cy="1219200"/>
          </a:xfrm>
          <a:prstGeom prst="wedgeRectCallout">
            <a:avLst>
              <a:gd name="adj1" fmla="val -17583"/>
              <a:gd name="adj2" fmla="val -81604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Swap in virtual process and </a:t>
            </a:r>
            <a:r>
              <a:rPr lang="en-US" dirty="0" err="1" smtClean="0"/>
              <a:t>rpth</a:t>
            </a:r>
            <a:r>
              <a:rPr lang="en-US" dirty="0" smtClean="0"/>
              <a:t> state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2" name="Freeform 51"/>
          <p:cNvSpPr/>
          <p:nvPr/>
        </p:nvSpPr>
        <p:spPr>
          <a:xfrm rot="16200000">
            <a:off x="6103577" y="3381096"/>
            <a:ext cx="266140" cy="1219200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3" name="Freeform 52"/>
          <p:cNvSpPr/>
          <p:nvPr/>
        </p:nvSpPr>
        <p:spPr>
          <a:xfrm rot="16200000">
            <a:off x="7301001" y="4337756"/>
            <a:ext cx="242538" cy="1111078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54" name="Picture 53" descr="application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5931" y="4410297"/>
            <a:ext cx="858684" cy="1019064"/>
          </a:xfrm>
          <a:prstGeom prst="rect">
            <a:avLst/>
          </a:prstGeom>
        </p:spPr>
      </p:pic>
      <p:sp>
        <p:nvSpPr>
          <p:cNvPr id="55" name="Rectangular Callout 54"/>
          <p:cNvSpPr/>
          <p:nvPr/>
        </p:nvSpPr>
        <p:spPr bwMode="auto">
          <a:xfrm>
            <a:off x="7857331" y="5686425"/>
            <a:ext cx="1981200" cy="1219200"/>
          </a:xfrm>
          <a:prstGeom prst="wedgeRectCallout">
            <a:avLst>
              <a:gd name="adj1" fmla="val -17350"/>
              <a:gd name="adj2" fmla="val -81939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Swap out virtual process and </a:t>
            </a:r>
            <a:r>
              <a:rPr lang="en-US" dirty="0" err="1" smtClean="0"/>
              <a:t>rpth</a:t>
            </a:r>
            <a:r>
              <a:rPr lang="en-US" dirty="0" smtClean="0"/>
              <a:t> state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0" name="Rectangular Callout 59"/>
          <p:cNvSpPr/>
          <p:nvPr/>
        </p:nvSpPr>
        <p:spPr bwMode="auto">
          <a:xfrm>
            <a:off x="4275931" y="5686425"/>
            <a:ext cx="3276600" cy="1219200"/>
          </a:xfrm>
          <a:prstGeom prst="wedgeRectCallout">
            <a:avLst>
              <a:gd name="adj1" fmla="val 33117"/>
              <a:gd name="adj2" fmla="val -97185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Return to Shadow thread when all spawned </a:t>
            </a:r>
            <a:r>
              <a:rPr lang="en-US" dirty="0" err="1" smtClean="0"/>
              <a:t>rpth</a:t>
            </a:r>
            <a:r>
              <a:rPr lang="en-US" dirty="0" smtClean="0"/>
              <a:t> threads </a:t>
            </a:r>
            <a:r>
              <a:rPr lang="en-US" dirty="0" smtClean="0">
                <a:solidFill>
                  <a:srgbClr val="FFFF00"/>
                </a:solidFill>
              </a:rPr>
              <a:t>would block</a:t>
            </a:r>
            <a:r>
              <a:rPr lang="en-US" dirty="0" smtClean="0"/>
              <a:t>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 bwMode="auto">
          <a:xfrm>
            <a:off x="474662" y="4848225"/>
            <a:ext cx="67706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27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913731" y="2028825"/>
            <a:ext cx="1295400" cy="880872"/>
            <a:chOff x="6942931" y="843153"/>
            <a:chExt cx="1295400" cy="880872"/>
          </a:xfrm>
        </p:grpSpPr>
        <p:pic>
          <p:nvPicPr>
            <p:cNvPr id="21" name="Picture 20" descr="engine-white-black-outlin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2931" y="843153"/>
              <a:ext cx="1295400" cy="880872"/>
            </a:xfrm>
            <a:prstGeom prst="rect">
              <a:avLst/>
            </a:prstGeom>
          </p:spPr>
        </p:pic>
        <p:pic>
          <p:nvPicPr>
            <p:cNvPr id="22" name="Picture 21" descr="imagebot-com-2012042714194724316-300px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0131" y="1114425"/>
              <a:ext cx="433552" cy="438022"/>
            </a:xfrm>
            <a:prstGeom prst="rect">
              <a:avLst/>
            </a:prstGeom>
          </p:spPr>
        </p:pic>
      </p:grpSp>
      <p:cxnSp>
        <p:nvCxnSpPr>
          <p:cNvPr id="26" name="Straight Arrow Connector 25"/>
          <p:cNvCxnSpPr/>
          <p:nvPr/>
        </p:nvCxnSpPr>
        <p:spPr bwMode="auto">
          <a:xfrm flipH="1">
            <a:off x="465931" y="2486025"/>
            <a:ext cx="1447800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465931" y="2486025"/>
            <a:ext cx="0" cy="23622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9609931" y="2486025"/>
            <a:ext cx="0" cy="23622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3209131" y="2486025"/>
            <a:ext cx="6400800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8924131" y="4848225"/>
            <a:ext cx="67706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2162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694531" y="2257425"/>
            <a:ext cx="8839200" cy="76200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LD_PRELOAD=</a:t>
            </a:r>
            <a:r>
              <a:rPr lang="en-US" dirty="0" err="1" smtClean="0"/>
              <a:t>l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ibpreload.so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socket,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</a:t>
            </a:r>
            <a:r>
              <a:rPr lang="en-US" i="1" dirty="0" smtClean="0"/>
              <a:t>w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rite,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pthread_create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, …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)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1" name="Rectangular Callout 50"/>
          <p:cNvSpPr/>
          <p:nvPr/>
        </p:nvSpPr>
        <p:spPr bwMode="auto">
          <a:xfrm>
            <a:off x="3112447" y="4695825"/>
            <a:ext cx="3886200" cy="1219200"/>
          </a:xfrm>
          <a:prstGeom prst="wedgeRectCallout">
            <a:avLst>
              <a:gd name="adj1" fmla="val -22315"/>
              <a:gd name="adj2" fmla="val -50196"/>
            </a:avLst>
          </a:prstGeom>
          <a:solidFill>
            <a:srgbClr val="000000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Interposition</a:t>
            </a:r>
            <a:endParaRPr lang="en-US" dirty="0"/>
          </a:p>
        </p:txBody>
      </p:sp>
      <p:pic>
        <p:nvPicPr>
          <p:cNvPr id="15" name="Picture 14" descr="application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1731" y="5353161"/>
            <a:ext cx="858684" cy="1019064"/>
          </a:xfrm>
          <a:prstGeom prst="rect">
            <a:avLst/>
          </a:prstGeom>
        </p:spPr>
      </p:pic>
      <p:sp>
        <p:nvSpPr>
          <p:cNvPr id="27" name="Freeform 26"/>
          <p:cNvSpPr/>
          <p:nvPr/>
        </p:nvSpPr>
        <p:spPr>
          <a:xfrm rot="16200000">
            <a:off x="2608522" y="5252155"/>
            <a:ext cx="242538" cy="1111078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 rot="16200000">
            <a:off x="5006994" y="5087277"/>
            <a:ext cx="249507" cy="1143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 rot="16200000">
            <a:off x="3741377" y="4600295"/>
            <a:ext cx="266140" cy="1219200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2" name="Freeform 51"/>
          <p:cNvSpPr/>
          <p:nvPr/>
        </p:nvSpPr>
        <p:spPr>
          <a:xfrm rot="16200000">
            <a:off x="6103577" y="4295496"/>
            <a:ext cx="266140" cy="1219200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3" name="Freeform 52"/>
          <p:cNvSpPr/>
          <p:nvPr/>
        </p:nvSpPr>
        <p:spPr>
          <a:xfrm rot="16200000">
            <a:off x="7301001" y="5252156"/>
            <a:ext cx="242538" cy="1111078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54" name="Picture 53" descr="application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5931" y="5324697"/>
            <a:ext cx="858684" cy="1019064"/>
          </a:xfrm>
          <a:prstGeom prst="rect">
            <a:avLst/>
          </a:prstGeom>
        </p:spPr>
      </p:pic>
      <p:cxnSp>
        <p:nvCxnSpPr>
          <p:cNvPr id="64" name="Straight Arrow Connector 63"/>
          <p:cNvCxnSpPr/>
          <p:nvPr/>
        </p:nvCxnSpPr>
        <p:spPr bwMode="auto">
          <a:xfrm>
            <a:off x="474662" y="5762625"/>
            <a:ext cx="67706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28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913731" y="2943225"/>
            <a:ext cx="1295400" cy="880872"/>
            <a:chOff x="6942931" y="843153"/>
            <a:chExt cx="1295400" cy="880872"/>
          </a:xfrm>
        </p:grpSpPr>
        <p:pic>
          <p:nvPicPr>
            <p:cNvPr id="21" name="Picture 20" descr="engine-white-black-outlin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2931" y="843153"/>
              <a:ext cx="1295400" cy="880872"/>
            </a:xfrm>
            <a:prstGeom prst="rect">
              <a:avLst/>
            </a:prstGeom>
          </p:spPr>
        </p:pic>
        <p:pic>
          <p:nvPicPr>
            <p:cNvPr id="22" name="Picture 21" descr="imagebot-com-2012042714194724316-300px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0131" y="1114425"/>
              <a:ext cx="433552" cy="438022"/>
            </a:xfrm>
            <a:prstGeom prst="rect">
              <a:avLst/>
            </a:prstGeom>
          </p:spPr>
        </p:pic>
      </p:grpSp>
      <p:cxnSp>
        <p:nvCxnSpPr>
          <p:cNvPr id="26" name="Straight Arrow Connector 25"/>
          <p:cNvCxnSpPr/>
          <p:nvPr/>
        </p:nvCxnSpPr>
        <p:spPr bwMode="auto">
          <a:xfrm flipH="1">
            <a:off x="465931" y="3400425"/>
            <a:ext cx="1447800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465931" y="3400425"/>
            <a:ext cx="0" cy="23622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9609931" y="3400425"/>
            <a:ext cx="0" cy="23622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3209131" y="3400425"/>
            <a:ext cx="6400800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8924131" y="5762625"/>
            <a:ext cx="67706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3590131" y="2943225"/>
            <a:ext cx="0" cy="2209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dash"/>
            <a:round/>
            <a:headEnd type="arrow" w="med" len="med"/>
            <a:tailEnd type="arrow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7704931" y="428625"/>
            <a:ext cx="1828800" cy="1828800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App Libraries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libc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…)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6" name="Rectangular Callout 35"/>
          <p:cNvSpPr/>
          <p:nvPr/>
        </p:nvSpPr>
        <p:spPr bwMode="auto">
          <a:xfrm>
            <a:off x="3818731" y="4086225"/>
            <a:ext cx="3276600" cy="457200"/>
          </a:xfrm>
          <a:prstGeom prst="wedgeRectCallout">
            <a:avLst>
              <a:gd name="adj1" fmla="val -49988"/>
              <a:gd name="adj2" fmla="val 32663"/>
            </a:avLst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r</a:t>
            </a:r>
            <a:r>
              <a:rPr lang="en-US" dirty="0" err="1" smtClean="0"/>
              <a:t>pth</a:t>
            </a:r>
            <a:r>
              <a:rPr lang="en-US" dirty="0" smtClean="0"/>
              <a:t> scheduler (</a:t>
            </a:r>
            <a:r>
              <a:rPr lang="en-US" dirty="0" err="1" smtClean="0"/>
              <a:t>prog</a:t>
            </a:r>
            <a:r>
              <a:rPr lang="en-US" dirty="0" smtClean="0"/>
              <a:t> </a:t>
            </a:r>
            <a:r>
              <a:rPr lang="en-US" dirty="0" err="1" smtClean="0"/>
              <a:t>ctx</a:t>
            </a:r>
            <a:r>
              <a:rPr lang="en-US" dirty="0" smtClean="0"/>
              <a:t>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7" name="Rectangular Callout 36"/>
          <p:cNvSpPr/>
          <p:nvPr/>
        </p:nvSpPr>
        <p:spPr bwMode="auto">
          <a:xfrm>
            <a:off x="3132931" y="6296025"/>
            <a:ext cx="3886200" cy="1066800"/>
          </a:xfrm>
          <a:prstGeom prst="wedgeRectCallout">
            <a:avLst>
              <a:gd name="adj1" fmla="val -28041"/>
              <a:gd name="adj2" fmla="val -81604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Function calls are </a:t>
            </a:r>
            <a:r>
              <a:rPr lang="en-US" dirty="0" smtClean="0">
                <a:solidFill>
                  <a:srgbClr val="FFFF00"/>
                </a:solidFill>
              </a:rPr>
              <a:t>redirected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FF00"/>
                </a:solidFill>
              </a:rPr>
              <a:t>simulated</a:t>
            </a:r>
            <a:r>
              <a:rPr lang="en-US" dirty="0" smtClean="0"/>
              <a:t> counterpart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78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a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Sockets and queuing</a:t>
            </a:r>
          </a:p>
          <a:p>
            <a:r>
              <a:rPr lang="en-US" dirty="0" smtClean="0"/>
              <a:t>Network </a:t>
            </a:r>
            <a:r>
              <a:rPr lang="en-US" dirty="0"/>
              <a:t>protocols – </a:t>
            </a:r>
            <a:r>
              <a:rPr lang="en-US" dirty="0" smtClean="0"/>
              <a:t>TCP, UDP</a:t>
            </a:r>
            <a:endParaRPr lang="en-US" dirty="0"/>
          </a:p>
          <a:p>
            <a:r>
              <a:rPr lang="en-US" dirty="0"/>
              <a:t>Threading (</a:t>
            </a:r>
            <a:r>
              <a:rPr lang="en-US" dirty="0" err="1"/>
              <a:t>pthread</a:t>
            </a:r>
            <a:r>
              <a:rPr lang="en-US" dirty="0" smtClean="0"/>
              <a:t>)</a:t>
            </a:r>
          </a:p>
          <a:p>
            <a:r>
              <a:rPr lang="en-US" dirty="0" smtClean="0"/>
              <a:t>Randomization (maintain determinism)</a:t>
            </a:r>
            <a:endParaRPr lang="en-US" dirty="0"/>
          </a:p>
          <a:p>
            <a:r>
              <a:rPr lang="en-US" dirty="0" smtClean="0"/>
              <a:t>CPU </a:t>
            </a:r>
            <a:r>
              <a:rPr lang="en-US" dirty="0"/>
              <a:t>usage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0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you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101850"/>
            <a:ext cx="8793956" cy="475297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Expedite</a:t>
            </a:r>
            <a:r>
              <a:rPr lang="en-US" dirty="0" smtClean="0"/>
              <a:t> research and development</a:t>
            </a:r>
          </a:p>
          <a:p>
            <a:endParaRPr lang="en-US" dirty="0" smtClean="0"/>
          </a:p>
          <a:p>
            <a:r>
              <a:rPr lang="en-US" dirty="0" smtClean="0"/>
              <a:t>Evaluate software mods or attacks </a:t>
            </a:r>
            <a:r>
              <a:rPr lang="en-US" dirty="0" smtClean="0">
                <a:solidFill>
                  <a:srgbClr val="FFFF00"/>
                </a:solidFill>
              </a:rPr>
              <a:t>without harming </a:t>
            </a:r>
            <a:r>
              <a:rPr lang="en-US" dirty="0" smtClean="0"/>
              <a:t>real users</a:t>
            </a:r>
          </a:p>
          <a:p>
            <a:endParaRPr lang="en-US" dirty="0" smtClean="0"/>
          </a:p>
          <a:p>
            <a:r>
              <a:rPr lang="en-US" dirty="0" smtClean="0"/>
              <a:t>Understand </a:t>
            </a:r>
            <a:r>
              <a:rPr lang="en-US" dirty="0" smtClean="0">
                <a:solidFill>
                  <a:srgbClr val="FFFF00"/>
                </a:solidFill>
              </a:rPr>
              <a:t>holistic effects </a:t>
            </a:r>
            <a:r>
              <a:rPr lang="en-US" dirty="0" smtClean="0"/>
              <a:t>before deployment</a:t>
            </a:r>
          </a:p>
          <a:p>
            <a:endParaRPr lang="en-US" dirty="0" smtClean="0"/>
          </a:p>
          <a:p>
            <a:r>
              <a:rPr lang="en-US" dirty="0" smtClean="0"/>
              <a:t>Shadow supports simulation for </a:t>
            </a:r>
            <a:r>
              <a:rPr lang="en-US" dirty="0" smtClean="0">
                <a:solidFill>
                  <a:srgbClr val="FFFF00"/>
                </a:solidFill>
              </a:rPr>
              <a:t>new applications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5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informed socket transport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Thread 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9331" y="6677025"/>
            <a:ext cx="821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John Geddes, Chris </a:t>
            </a:r>
            <a:r>
              <a:rPr lang="en-US" dirty="0" err="1" smtClean="0"/>
              <a:t>Wacek</a:t>
            </a:r>
            <a:r>
              <a:rPr lang="en-US" dirty="0" smtClean="0"/>
              <a:t>, Micah </a:t>
            </a:r>
            <a:r>
              <a:rPr lang="en-US" dirty="0" err="1" smtClean="0"/>
              <a:t>Sherr</a:t>
            </a:r>
            <a:r>
              <a:rPr lang="en-US" dirty="0" smtClean="0"/>
              <a:t>, and Paul </a:t>
            </a:r>
            <a:r>
              <a:rPr lang="en-US" dirty="0" err="1" smtClean="0"/>
              <a:t>Syverson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0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8" y="627066"/>
            <a:ext cx="9174955" cy="1252537"/>
          </a:xfrm>
        </p:spPr>
        <p:txBody>
          <a:bodyPr/>
          <a:lstStyle/>
          <a:p>
            <a:r>
              <a:rPr lang="en-US" dirty="0" smtClean="0"/>
              <a:t>Anonymous Communication: Tor</a:t>
            </a:r>
            <a:endParaRPr lang="en-US" dirty="0"/>
          </a:p>
        </p:txBody>
      </p:sp>
      <p:pic>
        <p:nvPicPr>
          <p:cNvPr id="12" name="Content Placeholder 11" descr="tor_network_overview_black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8" y="2101853"/>
            <a:ext cx="9336085" cy="4752976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Where is Tor slow?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Measure public Tor and private Shadow-Tor networks</a:t>
            </a:r>
            <a:endParaRPr lang="en-US" dirty="0"/>
          </a:p>
          <a:p>
            <a:pPr lvl="1"/>
            <a:r>
              <a:rPr lang="en-US" dirty="0" smtClean="0"/>
              <a:t>Identify circuit scheduling and socket flushing problems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Design KIST</a:t>
            </a:r>
            <a:r>
              <a:rPr lang="en-US" dirty="0" smtClean="0"/>
              <a:t>: Kernel-Informed Socket Transport</a:t>
            </a:r>
          </a:p>
          <a:p>
            <a:pPr lvl="1"/>
            <a:r>
              <a:rPr lang="en-US" dirty="0" smtClean="0"/>
              <a:t>Use TCP </a:t>
            </a:r>
            <a:r>
              <a:rPr lang="en-US" dirty="0" err="1" smtClean="0"/>
              <a:t>snd_cwnd</a:t>
            </a:r>
            <a:r>
              <a:rPr lang="en-US" dirty="0" smtClean="0"/>
              <a:t> to limit socket writes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Evaluate KIST </a:t>
            </a:r>
            <a:r>
              <a:rPr lang="en-US" dirty="0" smtClean="0"/>
              <a:t>Performance and Security</a:t>
            </a:r>
          </a:p>
          <a:p>
            <a:pPr lvl="1"/>
            <a:r>
              <a:rPr lang="en-US" dirty="0" smtClean="0"/>
              <a:t>Reduces kernel and end-to-end circuit congestion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hroughput attacks </a:t>
            </a:r>
            <a:r>
              <a:rPr lang="en-US" dirty="0"/>
              <a:t>unaffected, </a:t>
            </a:r>
            <a:r>
              <a:rPr lang="en-US" dirty="0" smtClean="0"/>
              <a:t>speeds </a:t>
            </a:r>
            <a:r>
              <a:rPr lang="en-US" dirty="0"/>
              <a:t>up latency </a:t>
            </a:r>
            <a:r>
              <a:rPr lang="en-US" dirty="0" smtClean="0"/>
              <a:t>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3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Background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Instrument Tor, measure congestion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Analyze causes of congestion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Design and evaluate KIST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Performance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5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675731" y="2105027"/>
            <a:ext cx="4572000" cy="4724400"/>
          </a:xfrm>
          <a:prstGeom prst="roundRect">
            <a:avLst/>
          </a:prstGeom>
          <a:solidFill>
            <a:schemeClr val="bg1">
              <a:lumMod val="8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Overview</a:t>
            </a:r>
            <a:endParaRPr lang="en-US" dirty="0"/>
          </a:p>
        </p:txBody>
      </p: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31" y="2790825"/>
            <a:ext cx="1973902" cy="240967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9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 bwMode="auto">
          <a:xfrm>
            <a:off x="2675731" y="2105027"/>
            <a:ext cx="4572000" cy="4724400"/>
          </a:xfrm>
          <a:prstGeom prst="roundRect">
            <a:avLst/>
          </a:prstGeom>
          <a:solidFill>
            <a:schemeClr val="bg1">
              <a:lumMod val="8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6333334" y="2768944"/>
            <a:ext cx="1676400" cy="1317283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333331" y="1800225"/>
            <a:ext cx="1143000" cy="1774484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694531" y="6067425"/>
            <a:ext cx="762000" cy="533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42131" y="6600828"/>
            <a:ext cx="838200" cy="3810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Overview</a:t>
            </a:r>
          </a:p>
        </p:txBody>
      </p: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31" y="2790825"/>
            <a:ext cx="1973902" cy="2409678"/>
          </a:xfrm>
          <a:prstGeom prst="rect">
            <a:avLst/>
          </a:prstGeom>
        </p:spPr>
      </p:pic>
      <p:pic>
        <p:nvPicPr>
          <p:cNvPr id="14" name="Picture 13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31" y="3552825"/>
            <a:ext cx="1371600" cy="1674406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31" y="5381628"/>
            <a:ext cx="1371600" cy="1674406"/>
          </a:xfrm>
          <a:prstGeom prst="rect">
            <a:avLst/>
          </a:prstGeom>
        </p:spPr>
      </p:pic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1" y="1724027"/>
            <a:ext cx="1371600" cy="1674406"/>
          </a:xfrm>
          <a:prstGeom prst="rect">
            <a:avLst/>
          </a:prstGeom>
        </p:spPr>
      </p:pic>
      <p:pic>
        <p:nvPicPr>
          <p:cNvPr id="17" name="Picture 16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1" y="3552825"/>
            <a:ext cx="1371600" cy="1674406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1075534" y="5605988"/>
            <a:ext cx="990600" cy="1513464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5"/>
          <a:stretch>
            <a:fillRect/>
          </a:stretch>
        </p:blipFill>
        <p:spPr>
          <a:xfrm>
            <a:off x="7857331" y="1800227"/>
            <a:ext cx="1600200" cy="1327830"/>
          </a:xfrm>
          <a:prstGeom prst="rect">
            <a:avLst/>
          </a:prstGeom>
        </p:spPr>
      </p:pic>
      <p:cxnSp>
        <p:nvCxnSpPr>
          <p:cNvPr id="4" name="Straight Connector 3"/>
          <p:cNvCxnSpPr>
            <a:stCxn id="16" idx="3"/>
            <a:endCxn id="9" idx="1"/>
          </p:cNvCxnSpPr>
          <p:nvPr/>
        </p:nvCxnSpPr>
        <p:spPr bwMode="auto">
          <a:xfrm>
            <a:off x="2218534" y="2561228"/>
            <a:ext cx="1752600" cy="1434436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17" idx="3"/>
          </p:cNvCxnSpPr>
          <p:nvPr/>
        </p:nvCxnSpPr>
        <p:spPr bwMode="auto">
          <a:xfrm>
            <a:off x="2218534" y="4390028"/>
            <a:ext cx="1752600" cy="997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1989934" y="4933933"/>
            <a:ext cx="1905000" cy="1514492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6104731" y="4391025"/>
            <a:ext cx="1752600" cy="997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 flipV="1">
            <a:off x="6104734" y="4933933"/>
            <a:ext cx="1905000" cy="1514492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ounded Rectangle 2"/>
          <p:cNvSpPr/>
          <p:nvPr/>
        </p:nvSpPr>
        <p:spPr bwMode="auto">
          <a:xfrm>
            <a:off x="5952334" y="48482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r>
              <a:rPr lang="en-US" dirty="0"/>
              <a:t>TCP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5799931" y="32480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r>
              <a:rPr lang="en-US" dirty="0"/>
              <a:t>TCP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6028531" y="41624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r>
              <a:rPr lang="en-US" dirty="0"/>
              <a:t>TCP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3209134" y="48482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r>
              <a:rPr lang="en-US" dirty="0"/>
              <a:t>TCP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3209134" y="34766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r>
              <a:rPr lang="en-US" dirty="0"/>
              <a:t>TCP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3132934" y="41624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r>
              <a:rPr lang="en-US" dirty="0"/>
              <a:t>TCP</a:t>
            </a:r>
          </a:p>
        </p:txBody>
      </p:sp>
      <p:pic>
        <p:nvPicPr>
          <p:cNvPr id="24" name="Picture 23" descr="bittorre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83" y="6448428"/>
            <a:ext cx="835649" cy="835649"/>
          </a:xfrm>
          <a:prstGeom prst="rect">
            <a:avLst/>
          </a:prstGeom>
        </p:spPr>
      </p:pic>
      <p:pic>
        <p:nvPicPr>
          <p:cNvPr id="25" name="Picture 24" descr="firefox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31" y="5682984"/>
            <a:ext cx="757914" cy="733392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 bwMode="auto">
          <a:xfrm>
            <a:off x="6180934" y="35528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r>
              <a:rPr lang="en-US" dirty="0"/>
              <a:t>TCP</a:t>
            </a:r>
          </a:p>
        </p:txBody>
      </p:sp>
      <p:sp>
        <p:nvSpPr>
          <p:cNvPr id="43" name="Rectangular Callout 42"/>
          <p:cNvSpPr/>
          <p:nvPr/>
        </p:nvSpPr>
        <p:spPr bwMode="auto">
          <a:xfrm>
            <a:off x="3666331" y="5610225"/>
            <a:ext cx="2590800" cy="1600200"/>
          </a:xfrm>
          <a:prstGeom prst="wedgeRectCallout">
            <a:avLst>
              <a:gd name="adj1" fmla="val -65217"/>
              <a:gd name="adj2" fmla="val -51987"/>
            </a:avLst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Tor </a:t>
            </a:r>
            <a:r>
              <a:rPr lang="en-US" i="1" dirty="0" smtClean="0">
                <a:solidFill>
                  <a:srgbClr val="FFFF00"/>
                </a:solidFill>
              </a:rPr>
              <a:t>circuits </a:t>
            </a:r>
            <a:r>
              <a:rPr lang="en-US" dirty="0" smtClean="0"/>
              <a:t>are multiplexed over a TCP </a:t>
            </a:r>
            <a:r>
              <a:rPr lang="en-US" i="1" dirty="0" smtClean="0">
                <a:solidFill>
                  <a:srgbClr val="FFFF00"/>
                </a:solidFill>
              </a:rPr>
              <a:t>transport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44" name="Picture 43"/>
          <p:cNvPicPr/>
          <p:nvPr/>
        </p:nvPicPr>
        <p:blipFill>
          <a:blip r:embed="rId5"/>
          <a:stretch>
            <a:fillRect/>
          </a:stretch>
        </p:blipFill>
        <p:spPr>
          <a:xfrm>
            <a:off x="7171531" y="733426"/>
            <a:ext cx="1600200" cy="132783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30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675731" y="2105027"/>
            <a:ext cx="4572000" cy="4724400"/>
          </a:xfrm>
          <a:prstGeom prst="roundRect">
            <a:avLst/>
          </a:prstGeom>
          <a:solidFill>
            <a:schemeClr val="bg1">
              <a:lumMod val="8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694531" y="6067425"/>
            <a:ext cx="762000" cy="533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42131" y="6600828"/>
            <a:ext cx="838200" cy="3810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Overview</a:t>
            </a:r>
          </a:p>
        </p:txBody>
      </p: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31" y="2790825"/>
            <a:ext cx="1973902" cy="2409678"/>
          </a:xfrm>
          <a:prstGeom prst="rect">
            <a:avLst/>
          </a:prstGeom>
        </p:spPr>
      </p:pic>
      <p:pic>
        <p:nvPicPr>
          <p:cNvPr id="14" name="Picture 13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31" y="3552825"/>
            <a:ext cx="1371600" cy="1674406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31" y="5381628"/>
            <a:ext cx="1371600" cy="1674406"/>
          </a:xfrm>
          <a:prstGeom prst="rect">
            <a:avLst/>
          </a:prstGeom>
        </p:spPr>
      </p:pic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1" y="1724027"/>
            <a:ext cx="1371600" cy="1674406"/>
          </a:xfrm>
          <a:prstGeom prst="rect">
            <a:avLst/>
          </a:prstGeom>
        </p:spPr>
      </p:pic>
      <p:pic>
        <p:nvPicPr>
          <p:cNvPr id="17" name="Picture 16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1" y="3552825"/>
            <a:ext cx="1371600" cy="1674406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1075534" y="5605988"/>
            <a:ext cx="990600" cy="1513464"/>
          </a:xfrm>
          <a:prstGeom prst="rect">
            <a:avLst/>
          </a:prstGeom>
        </p:spPr>
      </p:pic>
      <p:cxnSp>
        <p:nvCxnSpPr>
          <p:cNvPr id="4" name="Straight Connector 3"/>
          <p:cNvCxnSpPr>
            <a:stCxn id="16" idx="3"/>
            <a:endCxn id="9" idx="1"/>
          </p:cNvCxnSpPr>
          <p:nvPr/>
        </p:nvCxnSpPr>
        <p:spPr bwMode="auto">
          <a:xfrm>
            <a:off x="2218534" y="2561228"/>
            <a:ext cx="1752600" cy="1434436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17" idx="3"/>
          </p:cNvCxnSpPr>
          <p:nvPr/>
        </p:nvCxnSpPr>
        <p:spPr bwMode="auto">
          <a:xfrm>
            <a:off x="2218534" y="4390028"/>
            <a:ext cx="1752600" cy="997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1989934" y="4933933"/>
            <a:ext cx="1905000" cy="1514492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6104731" y="4391025"/>
            <a:ext cx="1752600" cy="997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 flipV="1">
            <a:off x="6104734" y="4933933"/>
            <a:ext cx="1905000" cy="1514492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ounded Rectangle 2"/>
          <p:cNvSpPr/>
          <p:nvPr/>
        </p:nvSpPr>
        <p:spPr bwMode="auto">
          <a:xfrm>
            <a:off x="5952334" y="48482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r>
              <a:rPr lang="en-US" dirty="0"/>
              <a:t>TCP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6028531" y="41624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r>
              <a:rPr lang="en-US" dirty="0"/>
              <a:t>TCP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3209134" y="48482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r>
              <a:rPr lang="en-US" dirty="0"/>
              <a:t>TCP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3209134" y="34766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r>
              <a:rPr lang="en-US" dirty="0"/>
              <a:t>TCP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3132934" y="41624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r>
              <a:rPr lang="en-US" dirty="0"/>
              <a:t>TCP</a:t>
            </a:r>
          </a:p>
        </p:txBody>
      </p:sp>
      <p:pic>
        <p:nvPicPr>
          <p:cNvPr id="24" name="Picture 23" descr="bittorre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" y="6448428"/>
            <a:ext cx="835649" cy="835649"/>
          </a:xfrm>
          <a:prstGeom prst="rect">
            <a:avLst/>
          </a:prstGeom>
        </p:spPr>
      </p:pic>
      <p:pic>
        <p:nvPicPr>
          <p:cNvPr id="25" name="Picture 24" descr="firefox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31" y="5682984"/>
            <a:ext cx="757914" cy="733392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 flipH="1">
            <a:off x="6333334" y="2768944"/>
            <a:ext cx="1676400" cy="1317283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333331" y="1800225"/>
            <a:ext cx="1143000" cy="1774484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/>
          <p:nvPr/>
        </p:nvPicPr>
        <p:blipFill>
          <a:blip r:embed="rId7"/>
          <a:stretch>
            <a:fillRect/>
          </a:stretch>
        </p:blipFill>
        <p:spPr>
          <a:xfrm>
            <a:off x="7857331" y="1800227"/>
            <a:ext cx="1600200" cy="1327830"/>
          </a:xfrm>
          <a:prstGeom prst="rect">
            <a:avLst/>
          </a:prstGeom>
        </p:spPr>
      </p:pic>
      <p:pic>
        <p:nvPicPr>
          <p:cNvPr id="47" name="Picture 46"/>
          <p:cNvPicPr/>
          <p:nvPr/>
        </p:nvPicPr>
        <p:blipFill>
          <a:blip r:embed="rId7"/>
          <a:stretch>
            <a:fillRect/>
          </a:stretch>
        </p:blipFill>
        <p:spPr>
          <a:xfrm>
            <a:off x="7171531" y="733426"/>
            <a:ext cx="1600200" cy="132783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 bwMode="auto">
          <a:xfrm>
            <a:off x="5799931" y="32480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r>
              <a:rPr lang="en-US" dirty="0"/>
              <a:t>TCP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6180934" y="35528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r>
              <a:rPr lang="en-US" dirty="0"/>
              <a:t>TCP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alphaModFix amt="71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63" b="96050" l="2599" r="970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0247" y="2809541"/>
            <a:ext cx="4781884" cy="47818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54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8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Internals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159" y="1724025"/>
            <a:ext cx="19050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3" name="Delay 12"/>
          <p:cNvSpPr/>
          <p:nvPr/>
        </p:nvSpPr>
        <p:spPr bwMode="auto">
          <a:xfrm>
            <a:off x="2980532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2480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" name="Or 4"/>
          <p:cNvSpPr/>
          <p:nvPr/>
        </p:nvSpPr>
        <p:spPr bwMode="auto">
          <a:xfrm>
            <a:off x="4123534" y="3248025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8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086228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0" name="Decision 29"/>
          <p:cNvSpPr/>
          <p:nvPr/>
        </p:nvSpPr>
        <p:spPr bwMode="auto">
          <a:xfrm>
            <a:off x="3666332" y="3248025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8" name="Delay 37"/>
          <p:cNvSpPr/>
          <p:nvPr/>
        </p:nvSpPr>
        <p:spPr bwMode="auto">
          <a:xfrm>
            <a:off x="2970506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3910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49244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5" name="Or 44"/>
          <p:cNvSpPr/>
          <p:nvPr/>
        </p:nvSpPr>
        <p:spPr bwMode="auto">
          <a:xfrm>
            <a:off x="4113509" y="4924427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6" name="Decision 45"/>
          <p:cNvSpPr/>
          <p:nvPr/>
        </p:nvSpPr>
        <p:spPr bwMode="auto">
          <a:xfrm>
            <a:off x="3656306" y="4924427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2714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1718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48482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5" name="5-Point Star 54"/>
          <p:cNvSpPr/>
          <p:nvPr/>
        </p:nvSpPr>
        <p:spPr bwMode="auto">
          <a:xfrm>
            <a:off x="2523332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8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" idx="3"/>
            <a:endCxn id="13" idx="1"/>
          </p:cNvCxnSpPr>
          <p:nvPr/>
        </p:nvCxnSpPr>
        <p:spPr bwMode="auto">
          <a:xfrm>
            <a:off x="2380960" y="34385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7" idx="3"/>
            <a:endCxn id="38" idx="1"/>
          </p:cNvCxnSpPr>
          <p:nvPr/>
        </p:nvCxnSpPr>
        <p:spPr bwMode="auto">
          <a:xfrm>
            <a:off x="2370935" y="51149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438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114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411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9" y="3438528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314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4" y="4314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9" y="5249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10" y="5114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9" y="4581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4" y="3573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4" y="3438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4" y="2905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5" idx="6"/>
            <a:endCxn id="17" idx="1"/>
          </p:cNvCxnSpPr>
          <p:nvPr/>
        </p:nvCxnSpPr>
        <p:spPr bwMode="auto">
          <a:xfrm>
            <a:off x="4504531" y="3438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5" idx="7"/>
            <a:endCxn id="49" idx="1"/>
          </p:cNvCxnSpPr>
          <p:nvPr/>
        </p:nvCxnSpPr>
        <p:spPr bwMode="auto">
          <a:xfrm flipV="1">
            <a:off x="4448735" y="2905125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5" idx="5"/>
            <a:endCxn id="40" idx="1"/>
          </p:cNvCxnSpPr>
          <p:nvPr/>
        </p:nvCxnSpPr>
        <p:spPr bwMode="auto">
          <a:xfrm>
            <a:off x="4448736" y="3573232"/>
            <a:ext cx="50297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45" idx="7"/>
            <a:endCxn id="16" idx="1"/>
          </p:cNvCxnSpPr>
          <p:nvPr/>
        </p:nvCxnSpPr>
        <p:spPr bwMode="auto">
          <a:xfrm flipV="1">
            <a:off x="4438711" y="3438528"/>
            <a:ext cx="52302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45" idx="6"/>
            <a:endCxn id="39" idx="1"/>
          </p:cNvCxnSpPr>
          <p:nvPr/>
        </p:nvCxnSpPr>
        <p:spPr bwMode="auto">
          <a:xfrm flipV="1">
            <a:off x="4494506" y="4581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45" idx="5"/>
            <a:endCxn id="41" idx="1"/>
          </p:cNvCxnSpPr>
          <p:nvPr/>
        </p:nvCxnSpPr>
        <p:spPr bwMode="auto">
          <a:xfrm>
            <a:off x="4438710" y="5249629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5-Point Star 61"/>
          <p:cNvSpPr/>
          <p:nvPr/>
        </p:nvSpPr>
        <p:spPr bwMode="auto">
          <a:xfrm>
            <a:off x="2904331" y="6067425"/>
            <a:ext cx="1371600" cy="1219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60" name="Rectangular Callout 59"/>
          <p:cNvSpPr/>
          <p:nvPr/>
        </p:nvSpPr>
        <p:spPr bwMode="auto">
          <a:xfrm>
            <a:off x="4656931" y="6067425"/>
            <a:ext cx="2209800" cy="1295400"/>
          </a:xfrm>
          <a:prstGeom prst="wedgeRectCallout">
            <a:avLst>
              <a:gd name="adj1" fmla="val -79857"/>
              <a:gd name="adj2" fmla="val 946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/>
              <a:t>Opportunities for </a:t>
            </a:r>
            <a:r>
              <a:rPr lang="en-US" i="1" dirty="0"/>
              <a:t>traffic</a:t>
            </a:r>
            <a:r>
              <a:rPr lang="en-US" dirty="0"/>
              <a:t> </a:t>
            </a:r>
            <a:r>
              <a:rPr lang="en-US" i="1" dirty="0"/>
              <a:t>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6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>
                <a:solidFill>
                  <a:schemeClr val="bg2"/>
                </a:solidFill>
              </a:rPr>
              <a:t>Background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/>
              <a:t>Instrument Tor, measure congestion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Analyze causes of congestion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Design and evaluate KIST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Performance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43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8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Tor Congestion - </a:t>
            </a:r>
            <a:r>
              <a:rPr lang="en-US" dirty="0" err="1" smtClean="0"/>
              <a:t>libkqtime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2159" y="1724025"/>
            <a:ext cx="19050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3" name="Delay 12"/>
          <p:cNvSpPr/>
          <p:nvPr/>
        </p:nvSpPr>
        <p:spPr bwMode="auto">
          <a:xfrm>
            <a:off x="2980532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2480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" name="Or 4"/>
          <p:cNvSpPr/>
          <p:nvPr/>
        </p:nvSpPr>
        <p:spPr bwMode="auto">
          <a:xfrm>
            <a:off x="4123534" y="3248025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8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086228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0" name="Decision 29"/>
          <p:cNvSpPr/>
          <p:nvPr/>
        </p:nvSpPr>
        <p:spPr bwMode="auto">
          <a:xfrm>
            <a:off x="3666332" y="3248025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8" name="Delay 37"/>
          <p:cNvSpPr/>
          <p:nvPr/>
        </p:nvSpPr>
        <p:spPr bwMode="auto">
          <a:xfrm>
            <a:off x="2970506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3910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49244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5" name="Or 44"/>
          <p:cNvSpPr/>
          <p:nvPr/>
        </p:nvSpPr>
        <p:spPr bwMode="auto">
          <a:xfrm>
            <a:off x="4113509" y="4924427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6" name="Decision 45"/>
          <p:cNvSpPr/>
          <p:nvPr/>
        </p:nvSpPr>
        <p:spPr bwMode="auto">
          <a:xfrm>
            <a:off x="3656306" y="4924427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2714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1718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48482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5" name="5-Point Star 54"/>
          <p:cNvSpPr/>
          <p:nvPr/>
        </p:nvSpPr>
        <p:spPr bwMode="auto">
          <a:xfrm>
            <a:off x="2523332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8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" idx="3"/>
            <a:endCxn id="13" idx="1"/>
          </p:cNvCxnSpPr>
          <p:nvPr/>
        </p:nvCxnSpPr>
        <p:spPr bwMode="auto">
          <a:xfrm>
            <a:off x="2380960" y="34385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7" idx="3"/>
            <a:endCxn id="38" idx="1"/>
          </p:cNvCxnSpPr>
          <p:nvPr/>
        </p:nvCxnSpPr>
        <p:spPr bwMode="auto">
          <a:xfrm>
            <a:off x="2370935" y="51149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438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114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411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9" y="3438528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314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4" y="4314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9" y="5249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10" y="5114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9" y="4581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4" y="3573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4" y="3438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4" y="2905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5" idx="6"/>
            <a:endCxn id="17" idx="1"/>
          </p:cNvCxnSpPr>
          <p:nvPr/>
        </p:nvCxnSpPr>
        <p:spPr bwMode="auto">
          <a:xfrm>
            <a:off x="4504531" y="3438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5" idx="7"/>
            <a:endCxn id="49" idx="1"/>
          </p:cNvCxnSpPr>
          <p:nvPr/>
        </p:nvCxnSpPr>
        <p:spPr bwMode="auto">
          <a:xfrm flipV="1">
            <a:off x="4448735" y="2905125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5" idx="5"/>
            <a:endCxn id="40" idx="1"/>
          </p:cNvCxnSpPr>
          <p:nvPr/>
        </p:nvCxnSpPr>
        <p:spPr bwMode="auto">
          <a:xfrm>
            <a:off x="4448736" y="3573232"/>
            <a:ext cx="50297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45" idx="7"/>
            <a:endCxn id="16" idx="1"/>
          </p:cNvCxnSpPr>
          <p:nvPr/>
        </p:nvCxnSpPr>
        <p:spPr bwMode="auto">
          <a:xfrm flipV="1">
            <a:off x="4438711" y="3438528"/>
            <a:ext cx="52302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45" idx="6"/>
            <a:endCxn id="39" idx="1"/>
          </p:cNvCxnSpPr>
          <p:nvPr/>
        </p:nvCxnSpPr>
        <p:spPr bwMode="auto">
          <a:xfrm flipV="1">
            <a:off x="4494506" y="4581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45" idx="5"/>
            <a:endCxn id="41" idx="1"/>
          </p:cNvCxnSpPr>
          <p:nvPr/>
        </p:nvCxnSpPr>
        <p:spPr bwMode="auto">
          <a:xfrm>
            <a:off x="4438710" y="5249629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8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Experimentation Options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Thread 0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83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8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Tor Congestion - </a:t>
            </a:r>
            <a:r>
              <a:rPr lang="en-US" dirty="0" err="1"/>
              <a:t>libkqtime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2159" y="1724025"/>
            <a:ext cx="19050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3" name="Delay 12"/>
          <p:cNvSpPr/>
          <p:nvPr/>
        </p:nvSpPr>
        <p:spPr bwMode="auto">
          <a:xfrm>
            <a:off x="2980532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2480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" name="Or 4"/>
          <p:cNvSpPr/>
          <p:nvPr/>
        </p:nvSpPr>
        <p:spPr bwMode="auto">
          <a:xfrm>
            <a:off x="4123534" y="3248025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8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086228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0" name="Decision 29"/>
          <p:cNvSpPr/>
          <p:nvPr/>
        </p:nvSpPr>
        <p:spPr bwMode="auto">
          <a:xfrm>
            <a:off x="3666332" y="3248025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8" name="Delay 37"/>
          <p:cNvSpPr/>
          <p:nvPr/>
        </p:nvSpPr>
        <p:spPr bwMode="auto">
          <a:xfrm>
            <a:off x="2970506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3910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49244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5" name="Or 44"/>
          <p:cNvSpPr/>
          <p:nvPr/>
        </p:nvSpPr>
        <p:spPr bwMode="auto">
          <a:xfrm>
            <a:off x="4113509" y="4924427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6" name="Decision 45"/>
          <p:cNvSpPr/>
          <p:nvPr/>
        </p:nvSpPr>
        <p:spPr bwMode="auto">
          <a:xfrm>
            <a:off x="3656306" y="4924427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2714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1718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48482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5" name="5-Point Star 54"/>
          <p:cNvSpPr/>
          <p:nvPr/>
        </p:nvSpPr>
        <p:spPr bwMode="auto">
          <a:xfrm>
            <a:off x="2523332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8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" idx="3"/>
            <a:endCxn id="13" idx="1"/>
          </p:cNvCxnSpPr>
          <p:nvPr/>
        </p:nvCxnSpPr>
        <p:spPr bwMode="auto">
          <a:xfrm>
            <a:off x="2380960" y="34385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7" idx="3"/>
            <a:endCxn id="38" idx="1"/>
          </p:cNvCxnSpPr>
          <p:nvPr/>
        </p:nvCxnSpPr>
        <p:spPr bwMode="auto">
          <a:xfrm>
            <a:off x="2370935" y="51149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438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114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411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9" y="3438528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314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4" y="4314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9" y="5249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10" y="5114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9" y="4581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4" y="3573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4" y="3438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4" y="2905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5" idx="6"/>
            <a:endCxn id="17" idx="1"/>
          </p:cNvCxnSpPr>
          <p:nvPr/>
        </p:nvCxnSpPr>
        <p:spPr bwMode="auto">
          <a:xfrm>
            <a:off x="4504531" y="3438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5" idx="7"/>
            <a:endCxn id="49" idx="1"/>
          </p:cNvCxnSpPr>
          <p:nvPr/>
        </p:nvCxnSpPr>
        <p:spPr bwMode="auto">
          <a:xfrm flipV="1">
            <a:off x="4448735" y="2905125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5" idx="5"/>
            <a:endCxn id="40" idx="1"/>
          </p:cNvCxnSpPr>
          <p:nvPr/>
        </p:nvCxnSpPr>
        <p:spPr bwMode="auto">
          <a:xfrm>
            <a:off x="4448736" y="3573232"/>
            <a:ext cx="50297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45" idx="7"/>
            <a:endCxn id="16" idx="1"/>
          </p:cNvCxnSpPr>
          <p:nvPr/>
        </p:nvCxnSpPr>
        <p:spPr bwMode="auto">
          <a:xfrm flipV="1">
            <a:off x="4438711" y="3438528"/>
            <a:ext cx="52302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45" idx="6"/>
            <a:endCxn id="39" idx="1"/>
          </p:cNvCxnSpPr>
          <p:nvPr/>
        </p:nvCxnSpPr>
        <p:spPr bwMode="auto">
          <a:xfrm flipV="1">
            <a:off x="4494506" y="4581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45" idx="5"/>
            <a:endCxn id="41" idx="1"/>
          </p:cNvCxnSpPr>
          <p:nvPr/>
        </p:nvCxnSpPr>
        <p:spPr bwMode="auto">
          <a:xfrm>
            <a:off x="4438710" y="5249629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ular Callout 63"/>
          <p:cNvSpPr/>
          <p:nvPr/>
        </p:nvSpPr>
        <p:spPr bwMode="auto">
          <a:xfrm>
            <a:off x="313531" y="5991227"/>
            <a:ext cx="838200" cy="742793"/>
          </a:xfrm>
          <a:prstGeom prst="wedgeRectCallout">
            <a:avLst>
              <a:gd name="adj1" fmla="val -21454"/>
              <a:gd name="adj2" fmla="val -25654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sz="3200" dirty="0">
                <a:solidFill>
                  <a:srgbClr val="FFFF00"/>
                </a:solidFill>
              </a:rPr>
              <a:t>tag</a:t>
            </a:r>
          </a:p>
        </p:txBody>
      </p:sp>
      <p:sp>
        <p:nvSpPr>
          <p:cNvPr id="65" name="Rectangular Callout 64"/>
          <p:cNvSpPr/>
          <p:nvPr/>
        </p:nvSpPr>
        <p:spPr bwMode="auto">
          <a:xfrm>
            <a:off x="2066131" y="5991225"/>
            <a:ext cx="1219200" cy="762000"/>
          </a:xfrm>
          <a:prstGeom prst="wedgeRectCallout">
            <a:avLst>
              <a:gd name="adj1" fmla="val -7379"/>
              <a:gd name="adj2" fmla="val -14312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sz="3200" dirty="0">
                <a:solidFill>
                  <a:srgbClr val="FFFF00"/>
                </a:solidFill>
              </a:rPr>
              <a:t>match</a:t>
            </a:r>
          </a:p>
        </p:txBody>
      </p:sp>
      <p:sp>
        <p:nvSpPr>
          <p:cNvPr id="67" name="Rectangular Callout 66"/>
          <p:cNvSpPr/>
          <p:nvPr/>
        </p:nvSpPr>
        <p:spPr bwMode="auto">
          <a:xfrm>
            <a:off x="7171531" y="5991227"/>
            <a:ext cx="838200" cy="742793"/>
          </a:xfrm>
          <a:prstGeom prst="wedgeRectCallout">
            <a:avLst>
              <a:gd name="adj1" fmla="val -21454"/>
              <a:gd name="adj2" fmla="val -14679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sz="3200" dirty="0">
                <a:solidFill>
                  <a:srgbClr val="FFFF00"/>
                </a:solidFill>
              </a:rPr>
              <a:t>tag</a:t>
            </a:r>
          </a:p>
        </p:txBody>
      </p:sp>
      <p:sp>
        <p:nvSpPr>
          <p:cNvPr id="68" name="Rectangular Callout 67"/>
          <p:cNvSpPr/>
          <p:nvPr/>
        </p:nvSpPr>
        <p:spPr bwMode="auto">
          <a:xfrm>
            <a:off x="8619333" y="5991225"/>
            <a:ext cx="1219200" cy="762000"/>
          </a:xfrm>
          <a:prstGeom prst="wedgeRectCallout">
            <a:avLst>
              <a:gd name="adj1" fmla="val 27344"/>
              <a:gd name="adj2" fmla="val -26245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sz="3200" dirty="0">
                <a:solidFill>
                  <a:srgbClr val="FFFF00"/>
                </a:solidFill>
              </a:rPr>
              <a:t>match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3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8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Tor Congestion - </a:t>
            </a:r>
            <a:r>
              <a:rPr lang="en-US" dirty="0" err="1"/>
              <a:t>libkqtime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2159" y="1724025"/>
            <a:ext cx="19050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3" name="Delay 12"/>
          <p:cNvSpPr/>
          <p:nvPr/>
        </p:nvSpPr>
        <p:spPr bwMode="auto">
          <a:xfrm>
            <a:off x="2980532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2480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" name="Or 4"/>
          <p:cNvSpPr/>
          <p:nvPr/>
        </p:nvSpPr>
        <p:spPr bwMode="auto">
          <a:xfrm>
            <a:off x="4123534" y="3248025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8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086228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0" name="Decision 29"/>
          <p:cNvSpPr/>
          <p:nvPr/>
        </p:nvSpPr>
        <p:spPr bwMode="auto">
          <a:xfrm>
            <a:off x="3666332" y="3248025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8" name="Delay 37"/>
          <p:cNvSpPr/>
          <p:nvPr/>
        </p:nvSpPr>
        <p:spPr bwMode="auto">
          <a:xfrm>
            <a:off x="2970506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3910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49244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5" name="Or 44"/>
          <p:cNvSpPr/>
          <p:nvPr/>
        </p:nvSpPr>
        <p:spPr bwMode="auto">
          <a:xfrm>
            <a:off x="4113509" y="4924427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6" name="Decision 45"/>
          <p:cNvSpPr/>
          <p:nvPr/>
        </p:nvSpPr>
        <p:spPr bwMode="auto">
          <a:xfrm>
            <a:off x="3656306" y="4924427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2714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1718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48482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5" name="5-Point Star 54"/>
          <p:cNvSpPr/>
          <p:nvPr/>
        </p:nvSpPr>
        <p:spPr bwMode="auto">
          <a:xfrm>
            <a:off x="2523332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8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" idx="3"/>
            <a:endCxn id="13" idx="1"/>
          </p:cNvCxnSpPr>
          <p:nvPr/>
        </p:nvCxnSpPr>
        <p:spPr bwMode="auto">
          <a:xfrm>
            <a:off x="2380960" y="34385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7" idx="3"/>
            <a:endCxn id="38" idx="1"/>
          </p:cNvCxnSpPr>
          <p:nvPr/>
        </p:nvCxnSpPr>
        <p:spPr bwMode="auto">
          <a:xfrm>
            <a:off x="2370935" y="51149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438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114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411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9" y="3438528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314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4" y="4314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9" y="5249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10" y="5114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9" y="4581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4" y="3573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4" y="3438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4" y="2905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5" idx="6"/>
            <a:endCxn id="17" idx="1"/>
          </p:cNvCxnSpPr>
          <p:nvPr/>
        </p:nvCxnSpPr>
        <p:spPr bwMode="auto">
          <a:xfrm>
            <a:off x="4504531" y="3438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5" idx="7"/>
            <a:endCxn id="49" idx="1"/>
          </p:cNvCxnSpPr>
          <p:nvPr/>
        </p:nvCxnSpPr>
        <p:spPr bwMode="auto">
          <a:xfrm flipV="1">
            <a:off x="4448735" y="2905125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5" idx="5"/>
            <a:endCxn id="40" idx="1"/>
          </p:cNvCxnSpPr>
          <p:nvPr/>
        </p:nvCxnSpPr>
        <p:spPr bwMode="auto">
          <a:xfrm>
            <a:off x="4448736" y="3573232"/>
            <a:ext cx="50297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45" idx="7"/>
            <a:endCxn id="16" idx="1"/>
          </p:cNvCxnSpPr>
          <p:nvPr/>
        </p:nvCxnSpPr>
        <p:spPr bwMode="auto">
          <a:xfrm flipV="1">
            <a:off x="4438711" y="3438528"/>
            <a:ext cx="52302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45" idx="6"/>
            <a:endCxn id="39" idx="1"/>
          </p:cNvCxnSpPr>
          <p:nvPr/>
        </p:nvCxnSpPr>
        <p:spPr bwMode="auto">
          <a:xfrm flipV="1">
            <a:off x="4494506" y="4581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45" idx="5"/>
            <a:endCxn id="41" idx="1"/>
          </p:cNvCxnSpPr>
          <p:nvPr/>
        </p:nvCxnSpPr>
        <p:spPr bwMode="auto">
          <a:xfrm>
            <a:off x="4438710" y="5249629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ular Callout 63"/>
          <p:cNvSpPr/>
          <p:nvPr/>
        </p:nvSpPr>
        <p:spPr bwMode="auto">
          <a:xfrm>
            <a:off x="313531" y="5991227"/>
            <a:ext cx="838200" cy="742793"/>
          </a:xfrm>
          <a:prstGeom prst="wedgeRectCallout">
            <a:avLst>
              <a:gd name="adj1" fmla="val -21454"/>
              <a:gd name="adj2" fmla="val -25654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sz="3200" dirty="0">
                <a:solidFill>
                  <a:srgbClr val="FFFF00"/>
                </a:solidFill>
              </a:rPr>
              <a:t>tag</a:t>
            </a:r>
          </a:p>
        </p:txBody>
      </p:sp>
      <p:sp>
        <p:nvSpPr>
          <p:cNvPr id="65" name="Rectangular Callout 64"/>
          <p:cNvSpPr/>
          <p:nvPr/>
        </p:nvSpPr>
        <p:spPr bwMode="auto">
          <a:xfrm>
            <a:off x="2066131" y="5991225"/>
            <a:ext cx="1219200" cy="762000"/>
          </a:xfrm>
          <a:prstGeom prst="wedgeRectCallout">
            <a:avLst>
              <a:gd name="adj1" fmla="val -7379"/>
              <a:gd name="adj2" fmla="val -14312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sz="3200" dirty="0">
                <a:solidFill>
                  <a:srgbClr val="FFFF00"/>
                </a:solidFill>
              </a:rPr>
              <a:t>match</a:t>
            </a:r>
          </a:p>
        </p:txBody>
      </p:sp>
      <p:sp>
        <p:nvSpPr>
          <p:cNvPr id="67" name="Rectangular Callout 66"/>
          <p:cNvSpPr/>
          <p:nvPr/>
        </p:nvSpPr>
        <p:spPr bwMode="auto">
          <a:xfrm>
            <a:off x="7171531" y="5991227"/>
            <a:ext cx="838200" cy="742793"/>
          </a:xfrm>
          <a:prstGeom prst="wedgeRectCallout">
            <a:avLst>
              <a:gd name="adj1" fmla="val -21454"/>
              <a:gd name="adj2" fmla="val -14679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sz="3200" dirty="0">
                <a:solidFill>
                  <a:srgbClr val="FFFF00"/>
                </a:solidFill>
              </a:rPr>
              <a:t>tag</a:t>
            </a:r>
          </a:p>
        </p:txBody>
      </p:sp>
      <p:sp>
        <p:nvSpPr>
          <p:cNvPr id="68" name="Rectangular Callout 67"/>
          <p:cNvSpPr/>
          <p:nvPr/>
        </p:nvSpPr>
        <p:spPr bwMode="auto">
          <a:xfrm>
            <a:off x="8619333" y="5991225"/>
            <a:ext cx="1219200" cy="762000"/>
          </a:xfrm>
          <a:prstGeom prst="wedgeRectCallout">
            <a:avLst>
              <a:gd name="adj1" fmla="val 27344"/>
              <a:gd name="adj2" fmla="val -26245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sz="3200" dirty="0">
                <a:solidFill>
                  <a:srgbClr val="FFFF00"/>
                </a:solidFill>
              </a:rPr>
              <a:t>match</a:t>
            </a:r>
          </a:p>
        </p:txBody>
      </p:sp>
      <p:sp>
        <p:nvSpPr>
          <p:cNvPr id="62" name="Rectangular Callout 61"/>
          <p:cNvSpPr/>
          <p:nvPr/>
        </p:nvSpPr>
        <p:spPr bwMode="auto">
          <a:xfrm>
            <a:off x="3742531" y="6448424"/>
            <a:ext cx="2286000" cy="762000"/>
          </a:xfrm>
          <a:prstGeom prst="wedgeRectCallout">
            <a:avLst>
              <a:gd name="adj1" fmla="val -57534"/>
              <a:gd name="adj2" fmla="val -204847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sz="3200" dirty="0">
                <a:solidFill>
                  <a:srgbClr val="FFFF00"/>
                </a:solidFill>
              </a:rPr>
              <a:t>track cells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7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Network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Enhanced Shadow</a:t>
            </a:r>
            <a:r>
              <a:rPr lang="en-US" dirty="0" smtClean="0"/>
              <a:t> with several missing TCP algorithms</a:t>
            </a:r>
          </a:p>
          <a:p>
            <a:pPr lvl="1"/>
            <a:r>
              <a:rPr lang="en-US" dirty="0" smtClean="0"/>
              <a:t>CUBIC congestion control</a:t>
            </a:r>
          </a:p>
          <a:p>
            <a:pPr lvl="1"/>
            <a:r>
              <a:rPr lang="en-US" dirty="0" smtClean="0"/>
              <a:t>Retransmission timers</a:t>
            </a:r>
          </a:p>
          <a:p>
            <a:pPr lvl="1"/>
            <a:r>
              <a:rPr lang="en-US" dirty="0" smtClean="0"/>
              <a:t>Selective acknowledgements (SACK)</a:t>
            </a:r>
          </a:p>
          <a:p>
            <a:pPr lvl="1"/>
            <a:r>
              <a:rPr lang="en-US" dirty="0" smtClean="0"/>
              <a:t>Forward acknowledgements (FACK)</a:t>
            </a:r>
          </a:p>
          <a:p>
            <a:pPr lvl="1"/>
            <a:r>
              <a:rPr lang="en-US" dirty="0" smtClean="0"/>
              <a:t>Fast retransmit/recovery</a:t>
            </a:r>
          </a:p>
          <a:p>
            <a:r>
              <a:rPr lang="en-US" dirty="0" smtClean="0"/>
              <a:t>Designed </a:t>
            </a:r>
            <a:r>
              <a:rPr lang="en-US" dirty="0" smtClean="0">
                <a:solidFill>
                  <a:srgbClr val="FFFF00"/>
                </a:solidFill>
              </a:rPr>
              <a:t>largest known private Tor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network</a:t>
            </a:r>
          </a:p>
          <a:p>
            <a:pPr lvl="1"/>
            <a:r>
              <a:rPr lang="en-US" dirty="0" smtClean="0"/>
              <a:t>3600 relays and 12000 simultaneously active clients</a:t>
            </a:r>
          </a:p>
          <a:p>
            <a:pPr lvl="1"/>
            <a:r>
              <a:rPr lang="en-US" dirty="0" smtClean="0"/>
              <a:t>Internet topology graph: ~700k nodes and 1.3m links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2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eft Arrow 19"/>
          <p:cNvSpPr/>
          <p:nvPr/>
        </p:nvSpPr>
        <p:spPr bwMode="auto">
          <a:xfrm>
            <a:off x="1151732" y="1724025"/>
            <a:ext cx="6400800" cy="685800"/>
          </a:xfrm>
          <a:prstGeom prst="leftArrow">
            <a:avLst/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3" rIns="91424" bIns="45713" numCol="1" rtlCol="0" anchor="ctr" anchorCtr="0" compatLnSpc="1">
            <a:prstTxWarp prst="textNoShape">
              <a:avLst/>
            </a:prstTxWarp>
          </a:bodyPr>
          <a:lstStyle/>
          <a:p>
            <a:pPr algn="ctr" defTabSz="914246"/>
            <a:r>
              <a:rPr lang="en-US" dirty="0">
                <a:solidFill>
                  <a:srgbClr val="FFFF00"/>
                </a:solidFill>
              </a:rPr>
              <a:t>Track the UID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8" y="627066"/>
            <a:ext cx="8793955" cy="1252537"/>
          </a:xfrm>
        </p:spPr>
        <p:txBody>
          <a:bodyPr/>
          <a:lstStyle/>
          <a:p>
            <a:r>
              <a:rPr lang="en-US" dirty="0" smtClean="0"/>
              <a:t>Shadow-Tor Congestion – UIDs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56531" y="3324225"/>
            <a:ext cx="4800600" cy="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>
          <a:xfrm flipH="1">
            <a:off x="6638133" y="3324225"/>
            <a:ext cx="1524000" cy="21884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7781131" y="2257425"/>
            <a:ext cx="1600200" cy="1327830"/>
          </a:xfrm>
          <a:prstGeom prst="rect">
            <a:avLst/>
          </a:prstGeom>
        </p:spPr>
      </p:pic>
      <p:pic>
        <p:nvPicPr>
          <p:cNvPr id="10" name="Picture 9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31" y="2028826"/>
            <a:ext cx="1371600" cy="1674406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531" y="2028826"/>
            <a:ext cx="1371600" cy="1674406"/>
          </a:xfrm>
          <a:prstGeom prst="rect">
            <a:avLst/>
          </a:prstGeom>
        </p:spPr>
      </p:pic>
      <p:pic>
        <p:nvPicPr>
          <p:cNvPr id="4" name="Picture 3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32" y="2028826"/>
            <a:ext cx="1371600" cy="167440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618333" y="2105027"/>
            <a:ext cx="990600" cy="1513464"/>
          </a:xfrm>
          <a:prstGeom prst="rect">
            <a:avLst/>
          </a:prstGeom>
        </p:spPr>
      </p:pic>
      <p:sp>
        <p:nvSpPr>
          <p:cNvPr id="16" name="Rectangular Callout 15"/>
          <p:cNvSpPr/>
          <p:nvPr/>
        </p:nvSpPr>
        <p:spPr bwMode="auto">
          <a:xfrm>
            <a:off x="7628731" y="1876425"/>
            <a:ext cx="1447800" cy="381000"/>
          </a:xfrm>
          <a:prstGeom prst="wedgeRectCallout">
            <a:avLst>
              <a:gd name="adj1" fmla="val -101840"/>
              <a:gd name="adj2" fmla="val 29501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sz="3200" dirty="0">
                <a:solidFill>
                  <a:srgbClr val="FFFF00"/>
                </a:solidFill>
              </a:rPr>
              <a:t>UID</a:t>
            </a: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465931" y="3933826"/>
            <a:ext cx="1447800" cy="381000"/>
          </a:xfrm>
          <a:prstGeom prst="wedgeRectCallout">
            <a:avLst>
              <a:gd name="adj1" fmla="val -19583"/>
              <a:gd name="adj2" fmla="val -19135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sz="3200" dirty="0">
                <a:solidFill>
                  <a:srgbClr val="FFFF00"/>
                </a:solidFill>
              </a:rPr>
              <a:t>UID</a:t>
            </a:r>
          </a:p>
        </p:txBody>
      </p:sp>
      <p:sp>
        <p:nvSpPr>
          <p:cNvPr id="21" name="Left Arrow 20"/>
          <p:cNvSpPr/>
          <p:nvPr/>
        </p:nvSpPr>
        <p:spPr bwMode="auto">
          <a:xfrm flipH="1">
            <a:off x="1989933" y="3781425"/>
            <a:ext cx="4724400" cy="685800"/>
          </a:xfrm>
          <a:prstGeom prst="leftArrow">
            <a:avLst/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3" rIns="91424" bIns="45713" numCol="1" rtlCol="0" anchor="ctr" anchorCtr="0" compatLnSpc="1">
            <a:prstTxWarp prst="textNoShape">
              <a:avLst/>
            </a:prstTxWarp>
          </a:bodyPr>
          <a:lstStyle/>
          <a:p>
            <a:pPr algn="ctr" defTabSz="914246"/>
            <a:r>
              <a:rPr lang="en-US" dirty="0">
                <a:solidFill>
                  <a:srgbClr val="FFFF00"/>
                </a:solidFill>
              </a:rPr>
              <a:t>Track the UID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22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eft Arrow 19"/>
          <p:cNvSpPr/>
          <p:nvPr/>
        </p:nvSpPr>
        <p:spPr bwMode="auto">
          <a:xfrm>
            <a:off x="1151732" y="1724025"/>
            <a:ext cx="6400800" cy="685800"/>
          </a:xfrm>
          <a:prstGeom prst="leftArrow">
            <a:avLst/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3" rIns="91424" bIns="45713" numCol="1" rtlCol="0" anchor="ctr" anchorCtr="0" compatLnSpc="1">
            <a:prstTxWarp prst="textNoShape">
              <a:avLst/>
            </a:prstTxWarp>
          </a:bodyPr>
          <a:lstStyle/>
          <a:p>
            <a:pPr algn="ctr" defTabSz="914246"/>
            <a:r>
              <a:rPr lang="en-US" dirty="0">
                <a:solidFill>
                  <a:srgbClr val="FFFF00"/>
                </a:solidFill>
              </a:rPr>
              <a:t>Track the UID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8" y="627066"/>
            <a:ext cx="8793955" cy="1252537"/>
          </a:xfrm>
        </p:spPr>
        <p:txBody>
          <a:bodyPr/>
          <a:lstStyle/>
          <a:p>
            <a:r>
              <a:rPr lang="en-US" dirty="0" smtClean="0"/>
              <a:t>Shadow-Tor Congestion – UIDs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56531" y="3324225"/>
            <a:ext cx="4800600" cy="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>
          <a:xfrm flipH="1">
            <a:off x="6638133" y="3324225"/>
            <a:ext cx="1524000" cy="21884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7781131" y="2257425"/>
            <a:ext cx="1600200" cy="1327830"/>
          </a:xfrm>
          <a:prstGeom prst="rect">
            <a:avLst/>
          </a:prstGeom>
        </p:spPr>
      </p:pic>
      <p:pic>
        <p:nvPicPr>
          <p:cNvPr id="10" name="Picture 9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31" y="2028826"/>
            <a:ext cx="1371600" cy="1674406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531" y="2028826"/>
            <a:ext cx="1371600" cy="1674406"/>
          </a:xfrm>
          <a:prstGeom prst="rect">
            <a:avLst/>
          </a:prstGeom>
        </p:spPr>
      </p:pic>
      <p:pic>
        <p:nvPicPr>
          <p:cNvPr id="4" name="Picture 3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32" y="2028826"/>
            <a:ext cx="1371600" cy="167440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618333" y="2105027"/>
            <a:ext cx="990600" cy="1513464"/>
          </a:xfrm>
          <a:prstGeom prst="rect">
            <a:avLst/>
          </a:prstGeom>
        </p:spPr>
      </p:pic>
      <p:sp>
        <p:nvSpPr>
          <p:cNvPr id="16" name="Rectangular Callout 15"/>
          <p:cNvSpPr/>
          <p:nvPr/>
        </p:nvSpPr>
        <p:spPr bwMode="auto">
          <a:xfrm>
            <a:off x="7628731" y="1876425"/>
            <a:ext cx="1447800" cy="381000"/>
          </a:xfrm>
          <a:prstGeom prst="wedgeRectCallout">
            <a:avLst>
              <a:gd name="adj1" fmla="val -101840"/>
              <a:gd name="adj2" fmla="val 29501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sz="3200" dirty="0">
                <a:solidFill>
                  <a:srgbClr val="FFFF00"/>
                </a:solidFill>
              </a:rPr>
              <a:t>UID</a:t>
            </a: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465931" y="3933826"/>
            <a:ext cx="1447800" cy="381000"/>
          </a:xfrm>
          <a:prstGeom prst="wedgeRectCallout">
            <a:avLst>
              <a:gd name="adj1" fmla="val -19583"/>
              <a:gd name="adj2" fmla="val -19135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sz="3200" dirty="0">
                <a:solidFill>
                  <a:srgbClr val="FFFF00"/>
                </a:solidFill>
              </a:rPr>
              <a:t>UID</a:t>
            </a:r>
          </a:p>
        </p:txBody>
      </p:sp>
      <p:sp>
        <p:nvSpPr>
          <p:cNvPr id="21" name="Left Arrow 20"/>
          <p:cNvSpPr/>
          <p:nvPr/>
        </p:nvSpPr>
        <p:spPr bwMode="auto">
          <a:xfrm flipH="1">
            <a:off x="1989933" y="3781425"/>
            <a:ext cx="4724400" cy="685800"/>
          </a:xfrm>
          <a:prstGeom prst="leftArrow">
            <a:avLst/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3" rIns="91424" bIns="45713" numCol="1" rtlCol="0" anchor="ctr" anchorCtr="0" compatLnSpc="1">
            <a:prstTxWarp prst="textNoShape">
              <a:avLst/>
            </a:prstTxWarp>
          </a:bodyPr>
          <a:lstStyle/>
          <a:p>
            <a:pPr algn="ctr" defTabSz="914246"/>
            <a:r>
              <a:rPr lang="en-US" dirty="0">
                <a:solidFill>
                  <a:srgbClr val="FFFF00"/>
                </a:solidFill>
              </a:rPr>
              <a:t>Track the UID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2751934" y="5000627"/>
            <a:ext cx="4571999" cy="2057398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2159" y="5153027"/>
            <a:ext cx="19050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38756" y="5153027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80531" y="5076825"/>
            <a:ext cx="990600" cy="830989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22" name="Delay 21"/>
          <p:cNvSpPr/>
          <p:nvPr/>
        </p:nvSpPr>
        <p:spPr bwMode="auto">
          <a:xfrm>
            <a:off x="1695156" y="6067424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3" name="Delay 22"/>
          <p:cNvSpPr/>
          <p:nvPr/>
        </p:nvSpPr>
        <p:spPr bwMode="auto">
          <a:xfrm>
            <a:off x="2980532" y="6067424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4" name="Delay 23"/>
          <p:cNvSpPr/>
          <p:nvPr/>
        </p:nvSpPr>
        <p:spPr bwMode="auto">
          <a:xfrm>
            <a:off x="4961731" y="6067424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5" name="Delay 24"/>
          <p:cNvSpPr/>
          <p:nvPr/>
        </p:nvSpPr>
        <p:spPr bwMode="auto">
          <a:xfrm>
            <a:off x="4961731" y="66008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6" name="Delay 25"/>
          <p:cNvSpPr/>
          <p:nvPr/>
        </p:nvSpPr>
        <p:spPr bwMode="auto">
          <a:xfrm>
            <a:off x="6419556" y="6067424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7" name="Delay 26"/>
          <p:cNvSpPr/>
          <p:nvPr/>
        </p:nvSpPr>
        <p:spPr bwMode="auto">
          <a:xfrm>
            <a:off x="7638756" y="6067424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8" name="Summing Junction 27"/>
          <p:cNvSpPr/>
          <p:nvPr/>
        </p:nvSpPr>
        <p:spPr bwMode="auto">
          <a:xfrm>
            <a:off x="6038556" y="6067424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Or 28"/>
          <p:cNvSpPr/>
          <p:nvPr/>
        </p:nvSpPr>
        <p:spPr bwMode="auto">
          <a:xfrm>
            <a:off x="4123534" y="6067424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0" name="Or 29"/>
          <p:cNvSpPr/>
          <p:nvPr/>
        </p:nvSpPr>
        <p:spPr bwMode="auto">
          <a:xfrm>
            <a:off x="999331" y="6067424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1" name="Summing Junction 30"/>
          <p:cNvSpPr/>
          <p:nvPr/>
        </p:nvSpPr>
        <p:spPr bwMode="auto">
          <a:xfrm>
            <a:off x="8847931" y="6067424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2" name="Decision 31"/>
          <p:cNvSpPr/>
          <p:nvPr/>
        </p:nvSpPr>
        <p:spPr bwMode="auto">
          <a:xfrm>
            <a:off x="3666332" y="6067424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104731" y="5084036"/>
            <a:ext cx="1143000" cy="830989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199731" y="5076826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35" name="Delay 34"/>
          <p:cNvSpPr/>
          <p:nvPr/>
        </p:nvSpPr>
        <p:spPr bwMode="auto">
          <a:xfrm>
            <a:off x="4961731" y="5534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6" name="5-Point Star 35"/>
          <p:cNvSpPr/>
          <p:nvPr/>
        </p:nvSpPr>
        <p:spPr bwMode="auto">
          <a:xfrm>
            <a:off x="8314531" y="59912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7" name="5-Point Star 36"/>
          <p:cNvSpPr/>
          <p:nvPr/>
        </p:nvSpPr>
        <p:spPr bwMode="auto">
          <a:xfrm>
            <a:off x="7095331" y="5991224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8" name="5-Point Star 37"/>
          <p:cNvSpPr/>
          <p:nvPr/>
        </p:nvSpPr>
        <p:spPr bwMode="auto">
          <a:xfrm>
            <a:off x="5647531" y="5991224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5-Point Star 38"/>
          <p:cNvSpPr/>
          <p:nvPr/>
        </p:nvSpPr>
        <p:spPr bwMode="auto">
          <a:xfrm>
            <a:off x="2523332" y="5991224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40" name="Straight Arrow Connector 39"/>
          <p:cNvCxnSpPr>
            <a:stCxn id="30" idx="6"/>
            <a:endCxn id="22" idx="1"/>
          </p:cNvCxnSpPr>
          <p:nvPr/>
        </p:nvCxnSpPr>
        <p:spPr bwMode="auto">
          <a:xfrm>
            <a:off x="1380333" y="6257924"/>
            <a:ext cx="314826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22" idx="3"/>
            <a:endCxn id="23" idx="1"/>
          </p:cNvCxnSpPr>
          <p:nvPr/>
        </p:nvCxnSpPr>
        <p:spPr bwMode="auto">
          <a:xfrm>
            <a:off x="2380960" y="6257924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26" idx="3"/>
            <a:endCxn id="27" idx="1"/>
          </p:cNvCxnSpPr>
          <p:nvPr/>
        </p:nvCxnSpPr>
        <p:spPr bwMode="auto">
          <a:xfrm>
            <a:off x="7105356" y="6257924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27" idx="3"/>
            <a:endCxn id="31" idx="2"/>
          </p:cNvCxnSpPr>
          <p:nvPr/>
        </p:nvCxnSpPr>
        <p:spPr bwMode="auto">
          <a:xfrm>
            <a:off x="8324558" y="6257924"/>
            <a:ext cx="52337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25" idx="3"/>
            <a:endCxn id="28" idx="3"/>
          </p:cNvCxnSpPr>
          <p:nvPr/>
        </p:nvCxnSpPr>
        <p:spPr bwMode="auto">
          <a:xfrm flipV="1">
            <a:off x="5647534" y="6392627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24" idx="3"/>
            <a:endCxn id="28" idx="2"/>
          </p:cNvCxnSpPr>
          <p:nvPr/>
        </p:nvCxnSpPr>
        <p:spPr bwMode="auto">
          <a:xfrm>
            <a:off x="5647534" y="6257924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35" idx="3"/>
            <a:endCxn id="28" idx="1"/>
          </p:cNvCxnSpPr>
          <p:nvPr/>
        </p:nvCxnSpPr>
        <p:spPr bwMode="auto">
          <a:xfrm>
            <a:off x="5647534" y="5724524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29" idx="5"/>
            <a:endCxn id="25" idx="1"/>
          </p:cNvCxnSpPr>
          <p:nvPr/>
        </p:nvCxnSpPr>
        <p:spPr bwMode="auto">
          <a:xfrm>
            <a:off x="4448738" y="6392627"/>
            <a:ext cx="512995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29" idx="7"/>
            <a:endCxn id="35" idx="1"/>
          </p:cNvCxnSpPr>
          <p:nvPr/>
        </p:nvCxnSpPr>
        <p:spPr bwMode="auto">
          <a:xfrm flipV="1">
            <a:off x="4448735" y="5724524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465931" y="6219824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9" idx="6"/>
            <a:endCxn id="24" idx="1"/>
          </p:cNvCxnSpPr>
          <p:nvPr/>
        </p:nvCxnSpPr>
        <p:spPr bwMode="auto">
          <a:xfrm>
            <a:off x="4504534" y="6257924"/>
            <a:ext cx="457199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3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and Shadow-Tor Congestion</a:t>
            </a:r>
            <a:endParaRPr lang="en-US" dirty="0"/>
          </a:p>
        </p:txBody>
      </p:sp>
      <p:pic>
        <p:nvPicPr>
          <p:cNvPr id="8" name="Content Placeholder 3" descr="shadow-all.qtime.cdf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>
          <a:xfrm>
            <a:off x="4194809" y="2409827"/>
            <a:ext cx="6481924" cy="3584574"/>
          </a:xfrm>
        </p:spPr>
      </p:pic>
      <p:pic>
        <p:nvPicPr>
          <p:cNvPr id="9" name="Content Placeholder 4" descr="tor-all.qtime.cdf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 bwMode="auto">
          <a:xfrm>
            <a:off x="-600867" y="2409378"/>
            <a:ext cx="6477000" cy="358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 bwMode="auto">
          <a:xfrm>
            <a:off x="1227931" y="6143625"/>
            <a:ext cx="7924800" cy="1066800"/>
          </a:xfrm>
          <a:prstGeom prst="wedgeRectCallout">
            <a:avLst>
              <a:gd name="adj1" fmla="val -19583"/>
              <a:gd name="adj2" fmla="val -44235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sz="3200" dirty="0"/>
              <a:t>Congestion occurs almost exclusively in </a:t>
            </a:r>
            <a:r>
              <a:rPr lang="en-US" sz="3200" dirty="0">
                <a:solidFill>
                  <a:srgbClr val="FFFF00"/>
                </a:solidFill>
              </a:rPr>
              <a:t>outbound kernel buffers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5731" y="1952627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Shadow-Tor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85131" y="1952627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Live-Tor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1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>
                <a:solidFill>
                  <a:schemeClr val="bg2"/>
                </a:solidFill>
              </a:rPr>
              <a:t>Background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strike="sngStrike" dirty="0" smtClean="0">
                <a:solidFill>
                  <a:schemeClr val="bg2"/>
                </a:solidFill>
              </a:rPr>
              <a:t>Instrument Tor, measure congestion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/>
              <a:t>Analyze causes of congestion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Design and evaluate KIST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Performance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4428331" y="1952628"/>
            <a:ext cx="28956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</a:t>
            </a:r>
            <a:r>
              <a:rPr lang="en-US" dirty="0" smtClean="0"/>
              <a:t>Causes of Congestion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2105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4162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629027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6290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467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772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838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5305428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5305428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486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3095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391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391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5528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52292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819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495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792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9" y="3819528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695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9" y="5630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10" y="5495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9" y="4962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4" y="3954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4" y="3819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4" y="3286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ular Callout 36"/>
          <p:cNvSpPr/>
          <p:nvPr/>
        </p:nvSpPr>
        <p:spPr bwMode="auto">
          <a:xfrm>
            <a:off x="6333331" y="6372225"/>
            <a:ext cx="2743200" cy="990601"/>
          </a:xfrm>
          <a:prstGeom prst="wedgeRectCallout">
            <a:avLst>
              <a:gd name="adj1" fmla="val 16167"/>
              <a:gd name="adj2" fmla="val -128334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/>
              <a:t>Queuing delays in kernel output buffer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4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4428331" y="1952628"/>
            <a:ext cx="28956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Causes of Congestion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38756" y="2105024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629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4162424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629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629026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6290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4672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772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5305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838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5305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5305427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53054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2105024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486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30956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3910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3910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5528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5229227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819524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495924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792428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9" y="3819525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695826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9" y="5630628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10" y="5495924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9" y="4962524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4" y="3954228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4" y="3819524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4" y="3286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ular Callout 36"/>
          <p:cNvSpPr/>
          <p:nvPr/>
        </p:nvSpPr>
        <p:spPr bwMode="auto">
          <a:xfrm>
            <a:off x="6333331" y="6372225"/>
            <a:ext cx="2743200" cy="990601"/>
          </a:xfrm>
          <a:prstGeom prst="wedgeRectCallout">
            <a:avLst>
              <a:gd name="adj1" fmla="val 16167"/>
              <a:gd name="adj2" fmla="val -128334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/>
              <a:t>Queuing delays in kernel output buffer</a:t>
            </a:r>
            <a:endParaRPr lang="en-US" i="1" dirty="0"/>
          </a:p>
        </p:txBody>
      </p:sp>
      <p:sp>
        <p:nvSpPr>
          <p:cNvPr id="38" name="Rectangular Callout 37"/>
          <p:cNvSpPr/>
          <p:nvPr/>
        </p:nvSpPr>
        <p:spPr bwMode="auto">
          <a:xfrm>
            <a:off x="618331" y="3019427"/>
            <a:ext cx="2743200" cy="1295399"/>
          </a:xfrm>
          <a:prstGeom prst="wedgeRectCallout">
            <a:avLst>
              <a:gd name="adj1" fmla="val 83041"/>
              <a:gd name="adj2" fmla="val 15693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>
                <a:solidFill>
                  <a:srgbClr val="FFFF00"/>
                </a:solidFill>
              </a:rPr>
              <a:t>Problem 1:</a:t>
            </a:r>
          </a:p>
          <a:p>
            <a:pPr algn="ctr" defTabSz="914169"/>
            <a:r>
              <a:rPr lang="en-US" dirty="0" smtClean="0"/>
              <a:t>Circuit scheduling</a:t>
            </a:r>
            <a:endParaRPr lang="en-US" i="1" dirty="0"/>
          </a:p>
        </p:txBody>
      </p:sp>
      <p:sp>
        <p:nvSpPr>
          <p:cNvPr id="46" name="Rectangular Callout 45"/>
          <p:cNvSpPr/>
          <p:nvPr/>
        </p:nvSpPr>
        <p:spPr bwMode="auto">
          <a:xfrm>
            <a:off x="618331" y="4695828"/>
            <a:ext cx="2743200" cy="1295399"/>
          </a:xfrm>
          <a:prstGeom prst="wedgeRectCallout">
            <a:avLst>
              <a:gd name="adj1" fmla="val 83041"/>
              <a:gd name="adj2" fmla="val 15693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>
                <a:solidFill>
                  <a:srgbClr val="FFFF00"/>
                </a:solidFill>
              </a:rPr>
              <a:t>Problem 2:</a:t>
            </a:r>
          </a:p>
          <a:p>
            <a:pPr algn="ctr" defTabSz="914169"/>
            <a:r>
              <a:rPr lang="en-US" dirty="0" smtClean="0"/>
              <a:t>Flushing to Sockets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4428331" y="1952628"/>
            <a:ext cx="28956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1: Circuit Scheduling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2105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4162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6290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467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772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838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5305428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486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3095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391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391028"/>
            <a:ext cx="457200" cy="457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5528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52292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819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495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792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9" y="3819528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695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9" y="5630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10" y="5495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9" y="4962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4" y="3954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4" y="3819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4" y="3286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ular Callout 63"/>
          <p:cNvSpPr/>
          <p:nvPr/>
        </p:nvSpPr>
        <p:spPr bwMode="auto">
          <a:xfrm>
            <a:off x="5571331" y="6372225"/>
            <a:ext cx="3124200" cy="1066800"/>
          </a:xfrm>
          <a:prstGeom prst="wedgeRectCallout">
            <a:avLst>
              <a:gd name="adj1" fmla="val 6130"/>
              <a:gd name="adj2" fmla="val -201817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err="1"/>
              <a:t>Libevent</a:t>
            </a:r>
            <a:r>
              <a:rPr lang="en-US" dirty="0"/>
              <a:t> schedules one connection at a time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Desirable Properties</a:t>
            </a:r>
            <a:endParaRPr lang="en-US" dirty="0"/>
          </a:p>
        </p:txBody>
      </p:sp>
      <p:pic>
        <p:nvPicPr>
          <p:cNvPr id="7" name="Content Placeholder 6" descr="ven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71" r="-39171"/>
          <a:stretch>
            <a:fillRect/>
          </a:stretch>
        </p:blipFill>
        <p:spPr/>
      </p:pic>
      <p:sp>
        <p:nvSpPr>
          <p:cNvPr id="12" name="Rectangular Callout 11"/>
          <p:cNvSpPr/>
          <p:nvPr/>
        </p:nvSpPr>
        <p:spPr bwMode="auto">
          <a:xfrm>
            <a:off x="6257131" y="6219825"/>
            <a:ext cx="1981200" cy="838200"/>
          </a:xfrm>
          <a:prstGeom prst="wedgeRectCallout">
            <a:avLst>
              <a:gd name="adj1" fmla="val -109360"/>
              <a:gd name="adj2" fmla="val -251123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Goal!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51931" y="4238625"/>
            <a:ext cx="1227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Scalable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47531" y="4234160"/>
            <a:ext cx="1842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Reproducible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52131" y="5991225"/>
            <a:ext cx="1308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Accurate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99731" y="2638425"/>
            <a:ext cx="172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Controllable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5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4428331" y="1952628"/>
            <a:ext cx="28956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</a:t>
            </a:r>
            <a:r>
              <a:rPr lang="en-US" dirty="0" smtClean="0"/>
              <a:t>Circuit Scheduling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2105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4162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6290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467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772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838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5305428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486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3095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391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391028"/>
            <a:ext cx="457200" cy="457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552826"/>
            <a:ext cx="457200" cy="457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52292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819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495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792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9" y="3819528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695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9" y="5630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10" y="5495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9" y="4962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4" y="3954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4" y="3819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4" y="3286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ular Callout 63"/>
          <p:cNvSpPr/>
          <p:nvPr/>
        </p:nvSpPr>
        <p:spPr bwMode="auto">
          <a:xfrm>
            <a:off x="5571331" y="6372225"/>
            <a:ext cx="3124200" cy="1066800"/>
          </a:xfrm>
          <a:prstGeom prst="wedgeRectCallout">
            <a:avLst>
              <a:gd name="adj1" fmla="val 6130"/>
              <a:gd name="adj2" fmla="val -201817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err="1"/>
              <a:t>Libevent</a:t>
            </a:r>
            <a:r>
              <a:rPr lang="en-US" dirty="0"/>
              <a:t> schedules one connection at a time</a:t>
            </a:r>
            <a:endParaRPr lang="en-US" i="1" dirty="0"/>
          </a:p>
        </p:txBody>
      </p:sp>
      <p:sp>
        <p:nvSpPr>
          <p:cNvPr id="37" name="Rectangular Callout 36"/>
          <p:cNvSpPr/>
          <p:nvPr/>
        </p:nvSpPr>
        <p:spPr bwMode="auto">
          <a:xfrm>
            <a:off x="313531" y="3095625"/>
            <a:ext cx="3200400" cy="1371600"/>
          </a:xfrm>
          <a:prstGeom prst="wedgeRectCallout">
            <a:avLst>
              <a:gd name="adj1" fmla="val 79402"/>
              <a:gd name="adj2" fmla="val -2398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/>
              <a:t>Tor only considers a subset of writable circuits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4809331" y="3019427"/>
            <a:ext cx="3657600" cy="1600200"/>
          </a:xfrm>
          <a:prstGeom prst="rect">
            <a:avLst/>
          </a:prstGeom>
          <a:noFill/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0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4428331" y="1952628"/>
            <a:ext cx="28956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</a:t>
            </a:r>
            <a:r>
              <a:rPr lang="en-US" dirty="0" smtClean="0"/>
              <a:t>Circuit Scheduling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2105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4162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6290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467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772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838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5305428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486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3095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391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391028"/>
            <a:ext cx="457200" cy="457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552826"/>
            <a:ext cx="457200" cy="457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5229228"/>
            <a:ext cx="457200" cy="457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819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495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792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9" y="3819528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695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9" y="5630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10" y="5495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9" y="4962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4" y="3954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4" y="3819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4" y="3286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ular Callout 63"/>
          <p:cNvSpPr/>
          <p:nvPr/>
        </p:nvSpPr>
        <p:spPr bwMode="auto">
          <a:xfrm>
            <a:off x="5571331" y="6372225"/>
            <a:ext cx="3124200" cy="1066800"/>
          </a:xfrm>
          <a:prstGeom prst="wedgeRectCallout">
            <a:avLst>
              <a:gd name="adj1" fmla="val 6130"/>
              <a:gd name="adj2" fmla="val -201817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err="1"/>
              <a:t>Libevent</a:t>
            </a:r>
            <a:r>
              <a:rPr lang="en-US" dirty="0"/>
              <a:t> schedules one connection at a time</a:t>
            </a:r>
            <a:endParaRPr lang="en-US" i="1" dirty="0"/>
          </a:p>
        </p:txBody>
      </p:sp>
      <p:sp>
        <p:nvSpPr>
          <p:cNvPr id="37" name="Rectangular Callout 36"/>
          <p:cNvSpPr/>
          <p:nvPr/>
        </p:nvSpPr>
        <p:spPr bwMode="auto">
          <a:xfrm>
            <a:off x="313531" y="3095625"/>
            <a:ext cx="3200400" cy="1371600"/>
          </a:xfrm>
          <a:prstGeom prst="wedgeRectCallout">
            <a:avLst>
              <a:gd name="adj1" fmla="val 79402"/>
              <a:gd name="adj2" fmla="val -2398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/>
              <a:t>Tor only considers a subset of writable circuits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4809331" y="3019427"/>
            <a:ext cx="3657600" cy="1600200"/>
          </a:xfrm>
          <a:prstGeom prst="rect">
            <a:avLst/>
          </a:prstGeom>
          <a:noFill/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5" name="Rectangular Callout 44"/>
          <p:cNvSpPr/>
          <p:nvPr/>
        </p:nvSpPr>
        <p:spPr bwMode="auto">
          <a:xfrm>
            <a:off x="313531" y="5076825"/>
            <a:ext cx="3200400" cy="1371600"/>
          </a:xfrm>
          <a:prstGeom prst="wedgeRectCallout">
            <a:avLst>
              <a:gd name="adj1" fmla="val 79402"/>
              <a:gd name="adj2" fmla="val -2398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Circuits from </a:t>
            </a:r>
            <a:r>
              <a:rPr lang="en-US" dirty="0" smtClean="0"/>
              <a:t>different connections </a:t>
            </a:r>
            <a:r>
              <a:rPr lang="en-US" dirty="0"/>
              <a:t>are not prioritized correctly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6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4656931" y="1952628"/>
            <a:ext cx="28956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2: Flushing to Sockets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67356" y="2105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6" name="Delay 15"/>
          <p:cNvSpPr/>
          <p:nvPr/>
        </p:nvSpPr>
        <p:spPr bwMode="auto">
          <a:xfrm>
            <a:off x="5190331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5190331" y="4162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648156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867356" y="3629027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267156" y="36290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9076531" y="4467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5180306" y="4772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5180306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5180306" y="5838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638131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857331" y="5305428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257131" y="5305428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952331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590756" y="2486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5190331" y="3095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619331" y="4391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333956" y="3819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323931" y="5495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543131" y="4792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553159" y="3819528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457531" y="4695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866109" y="5630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866110" y="5495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866109" y="4962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876134" y="3954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876134" y="3819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876134" y="3286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ular Callout 63"/>
          <p:cNvSpPr/>
          <p:nvPr/>
        </p:nvSpPr>
        <p:spPr bwMode="auto">
          <a:xfrm>
            <a:off x="6104731" y="6219827"/>
            <a:ext cx="3124200" cy="1066800"/>
          </a:xfrm>
          <a:prstGeom prst="wedgeRectCallout">
            <a:avLst>
              <a:gd name="adj1" fmla="val 16167"/>
              <a:gd name="adj2" fmla="val -10041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/>
              <a:t>Queuing delays in kernel output buffer</a:t>
            </a:r>
            <a:endParaRPr lang="en-US" i="1" dirty="0"/>
          </a:p>
        </p:txBody>
      </p:sp>
      <p:sp>
        <p:nvSpPr>
          <p:cNvPr id="36" name="5-Point Star 35"/>
          <p:cNvSpPr/>
          <p:nvPr/>
        </p:nvSpPr>
        <p:spPr bwMode="auto">
          <a:xfrm>
            <a:off x="6257131" y="4162428"/>
            <a:ext cx="914400" cy="9144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4" name="Rectangular Callout 33"/>
          <p:cNvSpPr/>
          <p:nvPr/>
        </p:nvSpPr>
        <p:spPr bwMode="auto">
          <a:xfrm>
            <a:off x="9000331" y="3476625"/>
            <a:ext cx="914400" cy="609600"/>
          </a:xfrm>
          <a:prstGeom prst="wedgeRectCallout">
            <a:avLst>
              <a:gd name="adj1" fmla="val -66139"/>
              <a:gd name="adj2" fmla="val 129245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FIFO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6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4656931" y="1952628"/>
            <a:ext cx="28956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2: Flushing to Sockets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67356" y="2105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6" name="Delay 15"/>
          <p:cNvSpPr/>
          <p:nvPr/>
        </p:nvSpPr>
        <p:spPr bwMode="auto">
          <a:xfrm>
            <a:off x="5190331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5190331" y="4162425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648156" y="3629027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867356" y="3629027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267156" y="36290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9076531" y="4467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5180306" y="4772026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5180306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5180306" y="5838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638131" y="5305428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857331" y="5305428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257131" y="5305428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952331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590756" y="2486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5190331" y="3095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619331" y="4391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333956" y="3819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323931" y="5495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543131" y="4792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553159" y="3819528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457531" y="4695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866109" y="5630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866110" y="5495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866109" y="4962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876134" y="3954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876134" y="3819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876134" y="3286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5-Point Star 35"/>
          <p:cNvSpPr/>
          <p:nvPr/>
        </p:nvSpPr>
        <p:spPr bwMode="auto">
          <a:xfrm>
            <a:off x="6257131" y="4162428"/>
            <a:ext cx="914400" cy="9144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2828133" y="4924425"/>
            <a:ext cx="2362200" cy="997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7" name="Rectangular Callout 36"/>
          <p:cNvSpPr/>
          <p:nvPr/>
        </p:nvSpPr>
        <p:spPr bwMode="auto">
          <a:xfrm>
            <a:off x="618333" y="3171825"/>
            <a:ext cx="3124200" cy="838200"/>
          </a:xfrm>
          <a:prstGeom prst="wedgeRectCallout">
            <a:avLst>
              <a:gd name="adj1" fmla="val 15665"/>
              <a:gd name="adj2" fmla="val 95055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Worse priority traffic (high throughput flows)</a:t>
            </a:r>
            <a:endParaRPr lang="en-US" i="1" dirty="0"/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2828131" y="4314825"/>
            <a:ext cx="2362200" cy="997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5" name="Rectangular Callout 44"/>
          <p:cNvSpPr/>
          <p:nvPr/>
        </p:nvSpPr>
        <p:spPr bwMode="auto">
          <a:xfrm>
            <a:off x="9000331" y="3476625"/>
            <a:ext cx="914400" cy="609600"/>
          </a:xfrm>
          <a:prstGeom prst="wedgeRectCallout">
            <a:avLst>
              <a:gd name="adj1" fmla="val -66139"/>
              <a:gd name="adj2" fmla="val 129245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FIFO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4656931" y="1952628"/>
            <a:ext cx="28956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2: Flushing to Sockets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67356" y="2105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6" name="Delay 15"/>
          <p:cNvSpPr/>
          <p:nvPr/>
        </p:nvSpPr>
        <p:spPr bwMode="auto">
          <a:xfrm>
            <a:off x="5190331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267156" y="36290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9076531" y="4467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5180306" y="4772026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5180306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5180306" y="5838825"/>
            <a:ext cx="685800" cy="381000"/>
          </a:xfrm>
          <a:prstGeom prst="flowChartDelay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638131" y="5305428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857331" y="5305428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257131" y="5305428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952331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590756" y="2486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5190331" y="3095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619331" y="4391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 bwMode="auto">
          <a:xfrm>
            <a:off x="7333956" y="3819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323931" y="5495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543131" y="4792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29" idx="1"/>
          </p:cNvCxnSpPr>
          <p:nvPr/>
        </p:nvCxnSpPr>
        <p:spPr bwMode="auto">
          <a:xfrm>
            <a:off x="8553159" y="3819528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457531" y="4695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866109" y="5630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866110" y="5495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866109" y="4962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endCxn id="4" idx="3"/>
          </p:cNvCxnSpPr>
          <p:nvPr/>
        </p:nvCxnSpPr>
        <p:spPr bwMode="auto">
          <a:xfrm flipV="1">
            <a:off x="5876134" y="3954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876134" y="3819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876134" y="3286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5-Point Star 35"/>
          <p:cNvSpPr/>
          <p:nvPr/>
        </p:nvSpPr>
        <p:spPr bwMode="auto">
          <a:xfrm>
            <a:off x="6257131" y="4162428"/>
            <a:ext cx="914400" cy="9144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2828133" y="4924425"/>
            <a:ext cx="2362200" cy="997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2828133" y="5990228"/>
            <a:ext cx="2362200" cy="997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008000"/>
            </a:solidFill>
            <a:prstDash val="dashDot"/>
            <a:round/>
            <a:headEnd type="none" w="med" len="med"/>
            <a:tailEnd type="triangle" w="med" len="med"/>
          </a:ln>
          <a:effectLst/>
        </p:spPr>
      </p:cxnSp>
      <p:sp>
        <p:nvSpPr>
          <p:cNvPr id="45" name="Rectangular Callout 44"/>
          <p:cNvSpPr/>
          <p:nvPr/>
        </p:nvSpPr>
        <p:spPr bwMode="auto">
          <a:xfrm>
            <a:off x="618333" y="6296027"/>
            <a:ext cx="3124200" cy="838200"/>
          </a:xfrm>
          <a:prstGeom prst="wedgeRectCallout">
            <a:avLst>
              <a:gd name="adj1" fmla="val 17672"/>
              <a:gd name="adj2" fmla="val -7515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Better priority traffic</a:t>
            </a:r>
          </a:p>
          <a:p>
            <a:pPr algn="ctr" defTabSz="914169"/>
            <a:r>
              <a:rPr lang="en-US" dirty="0" smtClean="0"/>
              <a:t>(low throughput flows)</a:t>
            </a:r>
            <a:endParaRPr lang="en-US" dirty="0"/>
          </a:p>
        </p:txBody>
      </p:sp>
      <p:sp>
        <p:nvSpPr>
          <p:cNvPr id="46" name="Delay 45"/>
          <p:cNvSpPr/>
          <p:nvPr/>
        </p:nvSpPr>
        <p:spPr bwMode="auto">
          <a:xfrm>
            <a:off x="5190331" y="4162425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0" name="Delay 49"/>
          <p:cNvSpPr/>
          <p:nvPr/>
        </p:nvSpPr>
        <p:spPr bwMode="auto">
          <a:xfrm>
            <a:off x="6648156" y="3629027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2" name="Delay 51"/>
          <p:cNvSpPr/>
          <p:nvPr/>
        </p:nvSpPr>
        <p:spPr bwMode="auto">
          <a:xfrm>
            <a:off x="7867356" y="3629027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3" name="Rectangular Callout 52"/>
          <p:cNvSpPr/>
          <p:nvPr/>
        </p:nvSpPr>
        <p:spPr bwMode="auto">
          <a:xfrm>
            <a:off x="618333" y="3171825"/>
            <a:ext cx="3124200" cy="838200"/>
          </a:xfrm>
          <a:prstGeom prst="wedgeRectCallout">
            <a:avLst>
              <a:gd name="adj1" fmla="val 15665"/>
              <a:gd name="adj2" fmla="val 95055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Worse priority traffic (high throughput flows)</a:t>
            </a:r>
            <a:endParaRPr lang="en-US" i="1" dirty="0"/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2828131" y="4314825"/>
            <a:ext cx="2362200" cy="997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5" name="Rectangular Callout 54"/>
          <p:cNvSpPr/>
          <p:nvPr/>
        </p:nvSpPr>
        <p:spPr bwMode="auto">
          <a:xfrm>
            <a:off x="9000331" y="3476625"/>
            <a:ext cx="914400" cy="609600"/>
          </a:xfrm>
          <a:prstGeom prst="wedgeRectCallout">
            <a:avLst>
              <a:gd name="adj1" fmla="val -66139"/>
              <a:gd name="adj2" fmla="val 129245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FIFO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6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4656931" y="1952628"/>
            <a:ext cx="28956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2: Flushing to Sockets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67356" y="2105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6" name="Delay 15"/>
          <p:cNvSpPr/>
          <p:nvPr/>
        </p:nvSpPr>
        <p:spPr bwMode="auto">
          <a:xfrm>
            <a:off x="5190331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267156" y="36290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9076531" y="4467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5180306" y="4772026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5180306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5180306" y="5838825"/>
            <a:ext cx="685800" cy="381000"/>
          </a:xfrm>
          <a:prstGeom prst="flowChartDelay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638131" y="5305428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857331" y="5305428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257131" y="5305428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952331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590756" y="2486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5190331" y="3095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619331" y="4391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 bwMode="auto">
          <a:xfrm>
            <a:off x="7333956" y="3819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323931" y="5495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543131" y="4792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29" idx="1"/>
          </p:cNvCxnSpPr>
          <p:nvPr/>
        </p:nvCxnSpPr>
        <p:spPr bwMode="auto">
          <a:xfrm>
            <a:off x="8553159" y="3819528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457531" y="4695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866109" y="5630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866110" y="5495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866109" y="4962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endCxn id="4" idx="3"/>
          </p:cNvCxnSpPr>
          <p:nvPr/>
        </p:nvCxnSpPr>
        <p:spPr bwMode="auto">
          <a:xfrm flipV="1">
            <a:off x="5876134" y="3954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876134" y="3819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876134" y="3286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5-Point Star 35"/>
          <p:cNvSpPr/>
          <p:nvPr/>
        </p:nvSpPr>
        <p:spPr bwMode="auto">
          <a:xfrm>
            <a:off x="6257131" y="4162428"/>
            <a:ext cx="914400" cy="9144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2828133" y="4924425"/>
            <a:ext cx="2362200" cy="997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2828133" y="5990228"/>
            <a:ext cx="2362200" cy="997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008000"/>
            </a:solidFill>
            <a:prstDash val="dashDot"/>
            <a:round/>
            <a:headEnd type="none" w="med" len="med"/>
            <a:tailEnd type="triangle" w="med" len="med"/>
          </a:ln>
          <a:effectLst/>
        </p:spPr>
      </p:cxnSp>
      <p:sp>
        <p:nvSpPr>
          <p:cNvPr id="45" name="Rectangular Callout 44"/>
          <p:cNvSpPr/>
          <p:nvPr/>
        </p:nvSpPr>
        <p:spPr bwMode="auto">
          <a:xfrm>
            <a:off x="618333" y="6296027"/>
            <a:ext cx="3124200" cy="838200"/>
          </a:xfrm>
          <a:prstGeom prst="wedgeRectCallout">
            <a:avLst>
              <a:gd name="adj1" fmla="val 17672"/>
              <a:gd name="adj2" fmla="val -7515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Better priority traffic</a:t>
            </a:r>
          </a:p>
          <a:p>
            <a:pPr algn="ctr" defTabSz="914169"/>
            <a:r>
              <a:rPr lang="en-US" dirty="0" smtClean="0"/>
              <a:t>(low throughput flows)</a:t>
            </a:r>
            <a:endParaRPr lang="en-US" dirty="0"/>
          </a:p>
        </p:txBody>
      </p:sp>
      <p:sp>
        <p:nvSpPr>
          <p:cNvPr id="46" name="Rectangular Callout 45"/>
          <p:cNvSpPr/>
          <p:nvPr/>
        </p:nvSpPr>
        <p:spPr bwMode="auto">
          <a:xfrm>
            <a:off x="5799931" y="6143627"/>
            <a:ext cx="3733800" cy="1266825"/>
          </a:xfrm>
          <a:prstGeom prst="wedgeRectCallout">
            <a:avLst>
              <a:gd name="adj1" fmla="val 16167"/>
              <a:gd name="adj2" fmla="val -86796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Must wait for kernel to flush socket to network (blocked on TCP </a:t>
            </a:r>
            <a:r>
              <a:rPr lang="en-US" dirty="0" err="1" smtClean="0"/>
              <a:t>cwnd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0" name="Delay 49"/>
          <p:cNvSpPr/>
          <p:nvPr/>
        </p:nvSpPr>
        <p:spPr bwMode="auto">
          <a:xfrm>
            <a:off x="5190331" y="4162425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2" name="Delay 51"/>
          <p:cNvSpPr/>
          <p:nvPr/>
        </p:nvSpPr>
        <p:spPr bwMode="auto">
          <a:xfrm>
            <a:off x="6648156" y="3629027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3" name="Delay 52"/>
          <p:cNvSpPr/>
          <p:nvPr/>
        </p:nvSpPr>
        <p:spPr bwMode="auto">
          <a:xfrm>
            <a:off x="7867356" y="3629027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4" name="Rectangular Callout 53"/>
          <p:cNvSpPr/>
          <p:nvPr/>
        </p:nvSpPr>
        <p:spPr bwMode="auto">
          <a:xfrm>
            <a:off x="618333" y="3171825"/>
            <a:ext cx="3124200" cy="838200"/>
          </a:xfrm>
          <a:prstGeom prst="wedgeRectCallout">
            <a:avLst>
              <a:gd name="adj1" fmla="val 15665"/>
              <a:gd name="adj2" fmla="val 95055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Worse priority traffic (high throughput flows)</a:t>
            </a:r>
            <a:endParaRPr lang="en-US" i="1" dirty="0"/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2828131" y="4314825"/>
            <a:ext cx="2362200" cy="997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6" name="Rectangular Callout 55"/>
          <p:cNvSpPr/>
          <p:nvPr/>
        </p:nvSpPr>
        <p:spPr bwMode="auto">
          <a:xfrm>
            <a:off x="9000331" y="3476625"/>
            <a:ext cx="914400" cy="609600"/>
          </a:xfrm>
          <a:prstGeom prst="wedgeRectCallout">
            <a:avLst>
              <a:gd name="adj1" fmla="val -66139"/>
              <a:gd name="adj2" fmla="val 129245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FIFO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4656931" y="1952628"/>
            <a:ext cx="28956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2: Flushing to Sockets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67356" y="2105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6" name="Delay 15"/>
          <p:cNvSpPr/>
          <p:nvPr/>
        </p:nvSpPr>
        <p:spPr bwMode="auto">
          <a:xfrm>
            <a:off x="5190331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267156" y="36290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9076531" y="4467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5180306" y="4772026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5180306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5180306" y="5838825"/>
            <a:ext cx="685800" cy="381000"/>
          </a:xfrm>
          <a:prstGeom prst="flowChartDelay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638131" y="5305428"/>
            <a:ext cx="685800" cy="381000"/>
          </a:xfrm>
          <a:prstGeom prst="flowChartDelay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857331" y="5305428"/>
            <a:ext cx="685800" cy="381000"/>
          </a:xfrm>
          <a:prstGeom prst="flowChartDelay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257131" y="5305428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952331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590756" y="2486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5190331" y="3095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619331" y="4391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 bwMode="auto">
          <a:xfrm>
            <a:off x="7333956" y="3819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323931" y="5495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543131" y="4792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29" idx="1"/>
          </p:cNvCxnSpPr>
          <p:nvPr/>
        </p:nvCxnSpPr>
        <p:spPr bwMode="auto">
          <a:xfrm>
            <a:off x="8553159" y="3819528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457531" y="4695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866109" y="5630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866110" y="5495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866109" y="4962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endCxn id="4" idx="3"/>
          </p:cNvCxnSpPr>
          <p:nvPr/>
        </p:nvCxnSpPr>
        <p:spPr bwMode="auto">
          <a:xfrm flipV="1">
            <a:off x="5876134" y="3954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876134" y="3819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876134" y="3286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5-Point Star 35"/>
          <p:cNvSpPr/>
          <p:nvPr/>
        </p:nvSpPr>
        <p:spPr bwMode="auto">
          <a:xfrm>
            <a:off x="6257131" y="4162428"/>
            <a:ext cx="914400" cy="9144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2828133" y="4924425"/>
            <a:ext cx="2362200" cy="997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2828133" y="5990228"/>
            <a:ext cx="2362200" cy="997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008000"/>
            </a:solidFill>
            <a:prstDash val="dashDot"/>
            <a:round/>
            <a:headEnd type="none" w="med" len="med"/>
            <a:tailEnd type="triangle" w="med" len="med"/>
          </a:ln>
          <a:effectLst/>
        </p:spPr>
      </p:cxnSp>
      <p:sp>
        <p:nvSpPr>
          <p:cNvPr id="45" name="Rectangular Callout 44"/>
          <p:cNvSpPr/>
          <p:nvPr/>
        </p:nvSpPr>
        <p:spPr bwMode="auto">
          <a:xfrm>
            <a:off x="618333" y="6296027"/>
            <a:ext cx="3124200" cy="838200"/>
          </a:xfrm>
          <a:prstGeom prst="wedgeRectCallout">
            <a:avLst>
              <a:gd name="adj1" fmla="val 17672"/>
              <a:gd name="adj2" fmla="val -7515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Better priority traffic</a:t>
            </a:r>
          </a:p>
          <a:p>
            <a:pPr algn="ctr" defTabSz="914169"/>
            <a:r>
              <a:rPr lang="en-US" dirty="0" smtClean="0"/>
              <a:t>(low throughput flows)</a:t>
            </a:r>
            <a:endParaRPr lang="en-US" dirty="0"/>
          </a:p>
        </p:txBody>
      </p:sp>
      <p:sp>
        <p:nvSpPr>
          <p:cNvPr id="46" name="Rectangular Callout 45"/>
          <p:cNvSpPr/>
          <p:nvPr/>
        </p:nvSpPr>
        <p:spPr bwMode="auto">
          <a:xfrm>
            <a:off x="4809331" y="6296027"/>
            <a:ext cx="3200400" cy="1038224"/>
          </a:xfrm>
          <a:prstGeom prst="wedgeRectCallout">
            <a:avLst>
              <a:gd name="adj1" fmla="val 16167"/>
              <a:gd name="adj2" fmla="val -86796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Reduces effectiveness of circuit priority</a:t>
            </a:r>
            <a:endParaRPr lang="en-US" dirty="0"/>
          </a:p>
        </p:txBody>
      </p:sp>
      <p:sp>
        <p:nvSpPr>
          <p:cNvPr id="50" name="Delay 49"/>
          <p:cNvSpPr/>
          <p:nvPr/>
        </p:nvSpPr>
        <p:spPr bwMode="auto">
          <a:xfrm>
            <a:off x="5190331" y="4162425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2" name="Delay 51"/>
          <p:cNvSpPr/>
          <p:nvPr/>
        </p:nvSpPr>
        <p:spPr bwMode="auto">
          <a:xfrm>
            <a:off x="6648156" y="3629027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3" name="Delay 52"/>
          <p:cNvSpPr/>
          <p:nvPr/>
        </p:nvSpPr>
        <p:spPr bwMode="auto">
          <a:xfrm>
            <a:off x="7867356" y="3629027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4" name="Rectangular Callout 53"/>
          <p:cNvSpPr/>
          <p:nvPr/>
        </p:nvSpPr>
        <p:spPr bwMode="auto">
          <a:xfrm>
            <a:off x="618333" y="3171825"/>
            <a:ext cx="3124200" cy="838200"/>
          </a:xfrm>
          <a:prstGeom prst="wedgeRectCallout">
            <a:avLst>
              <a:gd name="adj1" fmla="val 15665"/>
              <a:gd name="adj2" fmla="val 95055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Worse priority traffic (high throughput flows)</a:t>
            </a:r>
            <a:endParaRPr lang="en-US" i="1" dirty="0"/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2828131" y="4314825"/>
            <a:ext cx="2362200" cy="997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7" name="Rectangular Callout 56"/>
          <p:cNvSpPr/>
          <p:nvPr/>
        </p:nvSpPr>
        <p:spPr bwMode="auto">
          <a:xfrm>
            <a:off x="9000331" y="3476625"/>
            <a:ext cx="914400" cy="609600"/>
          </a:xfrm>
          <a:prstGeom prst="wedgeRectCallout">
            <a:avLst>
              <a:gd name="adj1" fmla="val -66139"/>
              <a:gd name="adj2" fmla="val 129245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FIFO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>
                <a:solidFill>
                  <a:schemeClr val="bg2"/>
                </a:solidFill>
              </a:rPr>
              <a:t>Background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strike="sngStrike" dirty="0" smtClean="0">
                <a:solidFill>
                  <a:schemeClr val="bg2"/>
                </a:solidFill>
              </a:rPr>
              <a:t>Instrument Tor, measure congestion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strike="sngStrike" dirty="0" smtClean="0">
                <a:solidFill>
                  <a:schemeClr val="bg2"/>
                </a:solidFill>
              </a:rPr>
              <a:t>Analyze causes of congestion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Design and evaluate KIST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Performance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Security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the kernel, stupid!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739776" y="2101851"/>
            <a:ext cx="8870156" cy="68897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Utilize </a:t>
            </a:r>
            <a:r>
              <a:rPr lang="en-US" dirty="0" err="1" smtClean="0">
                <a:solidFill>
                  <a:schemeClr val="bg1"/>
                </a:solidFill>
              </a:rPr>
              <a:t>getsockopt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err="1" smtClean="0">
                <a:solidFill>
                  <a:schemeClr val="bg1"/>
                </a:solidFill>
              </a:rPr>
              <a:t>ioctl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syscalls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80331" y="5381625"/>
            <a:ext cx="304800" cy="685800"/>
          </a:xfrm>
          <a:prstGeom prst="rect">
            <a:avLst/>
          </a:prstGeom>
          <a:solidFill>
            <a:schemeClr val="tx1"/>
          </a:solidFill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4532" y="3026630"/>
            <a:ext cx="3432968" cy="830997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pPr lvl="1" algn="ctr"/>
            <a:r>
              <a:rPr lang="en-US" dirty="0" err="1">
                <a:solidFill>
                  <a:srgbClr val="FFFF00"/>
                </a:solidFill>
              </a:rPr>
              <a:t>socket_space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= </a:t>
            </a:r>
            <a:endParaRPr lang="en-US" dirty="0" smtClean="0"/>
          </a:p>
          <a:p>
            <a:pPr lvl="1" algn="ctr"/>
            <a:r>
              <a:rPr lang="en-US" dirty="0" err="1" smtClean="0"/>
              <a:t>sndbufcap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sndbuflen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90331" y="3019427"/>
            <a:ext cx="3740150" cy="830997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pPr lvl="1" algn="ctr"/>
            <a:r>
              <a:rPr lang="en-US" dirty="0" err="1">
                <a:solidFill>
                  <a:srgbClr val="FFFF00"/>
                </a:solidFill>
              </a:rPr>
              <a:t>tcp_space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= </a:t>
            </a:r>
            <a:endParaRPr lang="en-US" dirty="0" smtClean="0">
              <a:solidFill>
                <a:srgbClr val="FFFFFF"/>
              </a:solidFill>
            </a:endParaRPr>
          </a:p>
          <a:p>
            <a:pPr lvl="1" algn="ctr"/>
            <a:r>
              <a:rPr lang="en-US" dirty="0" smtClean="0">
                <a:solidFill>
                  <a:srgbClr val="FFFFFF"/>
                </a:solidFill>
              </a:rPr>
              <a:t>(</a:t>
            </a:r>
            <a:r>
              <a:rPr lang="en-US" dirty="0" err="1">
                <a:solidFill>
                  <a:srgbClr val="FFFFFF"/>
                </a:solidFill>
              </a:rPr>
              <a:t>cwnd</a:t>
            </a:r>
            <a:r>
              <a:rPr lang="en-US" dirty="0">
                <a:solidFill>
                  <a:srgbClr val="FFFFFF"/>
                </a:solidFill>
              </a:rPr>
              <a:t> – </a:t>
            </a:r>
            <a:r>
              <a:rPr lang="en-US" dirty="0" err="1">
                <a:solidFill>
                  <a:srgbClr val="FFFFFF"/>
                </a:solidFill>
              </a:rPr>
              <a:t>unacked</a:t>
            </a:r>
            <a:r>
              <a:rPr lang="en-US" dirty="0">
                <a:solidFill>
                  <a:srgbClr val="FFFFFF"/>
                </a:solidFill>
              </a:rPr>
              <a:t>) * </a:t>
            </a:r>
            <a:r>
              <a:rPr lang="en-US" dirty="0" err="1">
                <a:solidFill>
                  <a:srgbClr val="FFFFFF"/>
                </a:solidFill>
              </a:rPr>
              <a:t>mss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583" y="6600825"/>
            <a:ext cx="1402948" cy="461665"/>
          </a:xfrm>
          <a:prstGeom prst="rect">
            <a:avLst/>
          </a:prstGeom>
        </p:spPr>
        <p:txBody>
          <a:bodyPr wrap="none" lIns="91424" tIns="45713" rIns="91424" bIns="45713">
            <a:spAutoFit/>
          </a:bodyPr>
          <a:lstStyle/>
          <a:p>
            <a:r>
              <a:rPr lang="en-US" dirty="0" err="1"/>
              <a:t>sndbuflen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37531" y="4238625"/>
            <a:ext cx="1454244" cy="461665"/>
          </a:xfrm>
          <a:prstGeom prst="rect">
            <a:avLst/>
          </a:prstGeom>
        </p:spPr>
        <p:txBody>
          <a:bodyPr wrap="none" lIns="91424" tIns="45713" rIns="91424" bIns="45713">
            <a:spAutoFit/>
          </a:bodyPr>
          <a:lstStyle/>
          <a:p>
            <a:r>
              <a:rPr lang="en-US" dirty="0" err="1"/>
              <a:t>sndbufcap</a:t>
            </a:r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685133" y="5381625"/>
            <a:ext cx="304800" cy="685800"/>
          </a:xfrm>
          <a:prstGeom prst="rect">
            <a:avLst/>
          </a:prstGeom>
          <a:solidFill>
            <a:schemeClr val="tx1"/>
          </a:solidFill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1989933" y="5381625"/>
            <a:ext cx="304800" cy="685800"/>
          </a:xfrm>
          <a:prstGeom prst="rect">
            <a:avLst/>
          </a:prstGeom>
          <a:solidFill>
            <a:schemeClr val="tx1"/>
          </a:solidFill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2294731" y="5381625"/>
            <a:ext cx="304800" cy="685800"/>
          </a:xfrm>
          <a:prstGeom prst="rect">
            <a:avLst/>
          </a:prstGeom>
          <a:solidFill>
            <a:srgbClr val="FF0000"/>
          </a:solidFill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2599533" y="5381625"/>
            <a:ext cx="304800" cy="685800"/>
          </a:xfrm>
          <a:prstGeom prst="rect">
            <a:avLst/>
          </a:prstGeom>
          <a:solidFill>
            <a:srgbClr val="FF0000"/>
          </a:solidFill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2904333" y="5381625"/>
            <a:ext cx="304800" cy="685800"/>
          </a:xfrm>
          <a:prstGeom prst="rect">
            <a:avLst/>
          </a:prstGeom>
          <a:solidFill>
            <a:srgbClr val="FF0000"/>
          </a:solidFill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3209131" y="5381625"/>
            <a:ext cx="304800" cy="685800"/>
          </a:xfrm>
          <a:prstGeom prst="rect">
            <a:avLst/>
          </a:prstGeom>
          <a:solidFill>
            <a:srgbClr val="FF0000"/>
          </a:solidFill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3513933" y="5381625"/>
            <a:ext cx="304800" cy="685800"/>
          </a:xfrm>
          <a:prstGeom prst="rect">
            <a:avLst/>
          </a:prstGeom>
          <a:solidFill>
            <a:srgbClr val="FF0000"/>
          </a:solidFill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770733" y="5686425"/>
            <a:ext cx="533400" cy="0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" name="Left Brace 10"/>
          <p:cNvSpPr/>
          <p:nvPr/>
        </p:nvSpPr>
        <p:spPr bwMode="auto">
          <a:xfrm rot="16200000">
            <a:off x="2790031" y="5648327"/>
            <a:ext cx="533400" cy="1524000"/>
          </a:xfrm>
          <a:prstGeom prst="leftBrac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3" rIns="91424" bIns="45713" numCol="1" rtlCol="0" anchor="t" anchorCtr="0" compatLnSpc="1">
            <a:prstTxWarp prst="textNoShape">
              <a:avLst/>
            </a:prstTxWarp>
          </a:bodyPr>
          <a:lstStyle/>
          <a:p>
            <a:pPr defTabSz="914246"/>
            <a:endParaRPr lang="en-US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3971133" y="5686425"/>
            <a:ext cx="533400" cy="0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5" name="Left Brace 24"/>
          <p:cNvSpPr/>
          <p:nvPr/>
        </p:nvSpPr>
        <p:spPr bwMode="auto">
          <a:xfrm rot="5400000" flipV="1">
            <a:off x="2332831" y="3819525"/>
            <a:ext cx="533400" cy="2438400"/>
          </a:xfrm>
          <a:prstGeom prst="leftBrac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3" rIns="91424" bIns="45713" numCol="1" rtlCol="0" anchor="t" anchorCtr="0" compatLnSpc="1">
            <a:prstTxWarp prst="textNoShape">
              <a:avLst/>
            </a:prstTxWarp>
          </a:bodyPr>
          <a:lstStyle/>
          <a:p>
            <a:pPr defTabSz="914246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15881" y="6600825"/>
            <a:ext cx="1210588" cy="461665"/>
          </a:xfrm>
          <a:prstGeom prst="rect">
            <a:avLst/>
          </a:prstGeom>
        </p:spPr>
        <p:txBody>
          <a:bodyPr wrap="none" lIns="91424" tIns="45713" rIns="91424" bIns="45713">
            <a:spAutoFit/>
          </a:bodyPr>
          <a:lstStyle/>
          <a:p>
            <a:r>
              <a:rPr lang="en-US" dirty="0" err="1" smtClean="0"/>
              <a:t>unacked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6568281" y="5381625"/>
            <a:ext cx="304800" cy="685800"/>
          </a:xfrm>
          <a:prstGeom prst="rect">
            <a:avLst/>
          </a:prstGeom>
          <a:solidFill>
            <a:srgbClr val="008000"/>
          </a:solidFill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6873081" y="5381625"/>
            <a:ext cx="304800" cy="685800"/>
          </a:xfrm>
          <a:prstGeom prst="rect">
            <a:avLst/>
          </a:prstGeom>
          <a:solidFill>
            <a:srgbClr val="008000"/>
          </a:solidFill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7177883" y="5381625"/>
            <a:ext cx="304800" cy="685800"/>
          </a:xfrm>
          <a:prstGeom prst="rect">
            <a:avLst/>
          </a:prstGeom>
          <a:solidFill>
            <a:srgbClr val="008000"/>
          </a:solidFill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0" name="Rectangle 29"/>
          <p:cNvSpPr/>
          <p:nvPr/>
        </p:nvSpPr>
        <p:spPr bwMode="auto">
          <a:xfrm>
            <a:off x="7482681" y="5381625"/>
            <a:ext cx="304800" cy="685800"/>
          </a:xfrm>
          <a:prstGeom prst="rect">
            <a:avLst/>
          </a:prstGeom>
          <a:solidFill>
            <a:srgbClr val="008000"/>
          </a:solidFill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7787481" y="5381625"/>
            <a:ext cx="304800" cy="685800"/>
          </a:xfrm>
          <a:prstGeom prst="rect">
            <a:avLst/>
          </a:prstGeom>
          <a:solidFill>
            <a:schemeClr val="tx1"/>
          </a:solidFill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2" name="Left Brace 31"/>
          <p:cNvSpPr/>
          <p:nvPr/>
        </p:nvSpPr>
        <p:spPr bwMode="auto">
          <a:xfrm rot="16200000">
            <a:off x="6758783" y="5648327"/>
            <a:ext cx="533400" cy="1524000"/>
          </a:xfrm>
          <a:prstGeom prst="leftBrac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3" rIns="91424" bIns="45713" numCol="1" rtlCol="0" anchor="t" anchorCtr="0" compatLnSpc="1">
            <a:prstTxWarp prst="textNoShape">
              <a:avLst/>
            </a:prstTxWarp>
          </a:bodyPr>
          <a:lstStyle/>
          <a:p>
            <a:pPr defTabSz="914246"/>
            <a:endParaRPr lang="en-US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8168483" y="5153025"/>
            <a:ext cx="1066800" cy="0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4" name="Left Brace 33"/>
          <p:cNvSpPr/>
          <p:nvPr/>
        </p:nvSpPr>
        <p:spPr bwMode="auto">
          <a:xfrm rot="5400000" flipV="1">
            <a:off x="6911181" y="4124325"/>
            <a:ext cx="533400" cy="1828800"/>
          </a:xfrm>
          <a:prstGeom prst="leftBrac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3" rIns="91424" bIns="45713" numCol="1" rtlCol="0" anchor="t" anchorCtr="0" compatLnSpc="1">
            <a:prstTxWarp prst="textNoShape">
              <a:avLst/>
            </a:prstTxWarp>
          </a:bodyPr>
          <a:lstStyle/>
          <a:p>
            <a:pPr defTabSz="914246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873083" y="4238627"/>
            <a:ext cx="862885" cy="465723"/>
          </a:xfrm>
          <a:prstGeom prst="rect">
            <a:avLst/>
          </a:prstGeom>
        </p:spPr>
        <p:txBody>
          <a:bodyPr wrap="none" lIns="91424" tIns="45713" rIns="91424" bIns="45713">
            <a:spAutoFit/>
          </a:bodyPr>
          <a:lstStyle/>
          <a:p>
            <a:r>
              <a:rPr lang="en-US" dirty="0" err="1"/>
              <a:t>cwnd</a:t>
            </a:r>
            <a:r>
              <a:rPr lang="en-US" dirty="0"/>
              <a:t> 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263483" y="5381625"/>
            <a:ext cx="304800" cy="685800"/>
          </a:xfrm>
          <a:prstGeom prst="rect">
            <a:avLst/>
          </a:prstGeom>
          <a:solidFill>
            <a:srgbClr val="008000"/>
          </a:solidFill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48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Kernel-Informed Socket Transport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739776" y="2101853"/>
            <a:ext cx="8870156" cy="4752976"/>
          </a:xfrm>
        </p:spPr>
        <p:txBody>
          <a:bodyPr/>
          <a:lstStyle/>
          <a:p>
            <a:r>
              <a:rPr lang="en-US" dirty="0" smtClean="0"/>
              <a:t>Don’t </a:t>
            </a:r>
            <a:r>
              <a:rPr lang="en-US" dirty="0"/>
              <a:t>write </a:t>
            </a:r>
            <a:r>
              <a:rPr lang="en-US" dirty="0" smtClean="0"/>
              <a:t>it if the </a:t>
            </a:r>
            <a:r>
              <a:rPr lang="en-US" dirty="0"/>
              <a:t>kernel can’t </a:t>
            </a:r>
            <a:r>
              <a:rPr lang="en-US" dirty="0" smtClean="0"/>
              <a:t>send it;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bound kernel writes </a:t>
            </a:r>
            <a:r>
              <a:rPr lang="en-US" dirty="0" smtClean="0"/>
              <a:t>by: </a:t>
            </a:r>
          </a:p>
          <a:p>
            <a:pPr lvl="1"/>
            <a:r>
              <a:rPr lang="en-US" dirty="0" smtClean="0"/>
              <a:t>Socket: min(</a:t>
            </a:r>
            <a:r>
              <a:rPr lang="en-US" dirty="0" err="1" smtClean="0"/>
              <a:t>socket_space</a:t>
            </a:r>
            <a:r>
              <a:rPr lang="en-US" dirty="0" smtClean="0"/>
              <a:t>, </a:t>
            </a:r>
            <a:r>
              <a:rPr lang="en-US" dirty="0" err="1" smtClean="0"/>
              <a:t>tcp_space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Global: upstream bandwidth capacity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Rectangular Callout 3"/>
          <p:cNvSpPr/>
          <p:nvPr/>
        </p:nvSpPr>
        <p:spPr bwMode="auto">
          <a:xfrm>
            <a:off x="1685131" y="4695827"/>
            <a:ext cx="3200400" cy="1038224"/>
          </a:xfrm>
          <a:prstGeom prst="wedgeRectCallout">
            <a:avLst>
              <a:gd name="adj1" fmla="val 16167"/>
              <a:gd name="adj2" fmla="val -86796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Solution to Problem 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2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Research Methods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990877"/>
              </p:ext>
            </p:extLst>
          </p:nvPr>
        </p:nvGraphicFramePr>
        <p:xfrm>
          <a:off x="1685131" y="1571625"/>
          <a:ext cx="6934200" cy="292023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905000"/>
                <a:gridCol w="5029200"/>
              </a:tblGrid>
              <a:tr h="40895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Approaches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0759" marR="100759" marT="50419" marB="5041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Problems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0759" marR="100759" marT="50419" marB="5041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6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Live Network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0759" marR="100759" marT="50419" marB="5041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Hard to manage, lengthy deployment, security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risks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0759" marR="100759" marT="50419" marB="50419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705866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PlanetLab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0759" marR="100759" marT="50419" marB="5041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Hard to manage,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b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ad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at modeling, </a:t>
                      </a:r>
                      <a:b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not scalable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0759" marR="100759" marT="50419" marB="50419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40895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Simulation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0759" marR="100759" marT="50419" marB="5041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Not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generalizable, i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naccurate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0759" marR="100759" marT="50419" marB="50419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68145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Emulation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0759" marR="100759" marT="50419" marB="5041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Larger overhead,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k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ernel complexities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0759" marR="100759" marT="50419" marB="50419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ight Arrow 15"/>
          <p:cNvSpPr/>
          <p:nvPr/>
        </p:nvSpPr>
        <p:spPr>
          <a:xfrm>
            <a:off x="445740" y="2764014"/>
            <a:ext cx="1119540" cy="560211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47821" y="3324225"/>
            <a:ext cx="1119540" cy="560211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458186" y="3830814"/>
            <a:ext cx="1119540" cy="560211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pic>
        <p:nvPicPr>
          <p:cNvPr id="19" name="Picture 18" descr="planetlab_nod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47" y="4679949"/>
            <a:ext cx="5430484" cy="2717381"/>
          </a:xfrm>
          <a:prstGeom prst="rect">
            <a:avLst/>
          </a:prstGeom>
        </p:spPr>
      </p:pic>
      <p:pic>
        <p:nvPicPr>
          <p:cNvPr id="4" name="Picture 3" descr="simul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2" y="4574533"/>
            <a:ext cx="2459392" cy="2940176"/>
          </a:xfrm>
          <a:prstGeom prst="rect">
            <a:avLst/>
          </a:prstGeom>
        </p:spPr>
      </p:pic>
      <p:pic>
        <p:nvPicPr>
          <p:cNvPr id="5" name="Picture 4" descr="emulation_machin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2" y="4567248"/>
            <a:ext cx="1909695" cy="2947977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13191" y="2028825"/>
            <a:ext cx="1119540" cy="560211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7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Kernel-Informed Socket Transport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739776" y="2101853"/>
            <a:ext cx="8870156" cy="4752976"/>
          </a:xfrm>
        </p:spPr>
        <p:txBody>
          <a:bodyPr/>
          <a:lstStyle/>
          <a:p>
            <a:r>
              <a:rPr lang="en-US" dirty="0" smtClean="0"/>
              <a:t>Don’t </a:t>
            </a:r>
            <a:r>
              <a:rPr lang="en-US" dirty="0"/>
              <a:t>write </a:t>
            </a:r>
            <a:r>
              <a:rPr lang="en-US" dirty="0" smtClean="0"/>
              <a:t>it if the </a:t>
            </a:r>
            <a:r>
              <a:rPr lang="en-US" dirty="0"/>
              <a:t>kernel can’t </a:t>
            </a:r>
            <a:r>
              <a:rPr lang="en-US" dirty="0" smtClean="0"/>
              <a:t>send it;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bound kernel writes </a:t>
            </a:r>
            <a:r>
              <a:rPr lang="en-US" dirty="0" smtClean="0"/>
              <a:t>by: </a:t>
            </a:r>
          </a:p>
          <a:p>
            <a:pPr lvl="1"/>
            <a:r>
              <a:rPr lang="en-US" dirty="0" smtClean="0"/>
              <a:t>Socket: min(</a:t>
            </a:r>
            <a:r>
              <a:rPr lang="en-US" dirty="0" err="1" smtClean="0"/>
              <a:t>socket_space</a:t>
            </a:r>
            <a:r>
              <a:rPr lang="en-US" dirty="0" smtClean="0"/>
              <a:t>, </a:t>
            </a:r>
            <a:r>
              <a:rPr lang="en-US" dirty="0" err="1" smtClean="0"/>
              <a:t>tcp_space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Global: upstream bandwidth capacity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/>
              <a:t>Choose globally from </a:t>
            </a:r>
            <a:r>
              <a:rPr lang="en-US" dirty="0">
                <a:solidFill>
                  <a:srgbClr val="FFFF00"/>
                </a:solidFill>
              </a:rPr>
              <a:t>all writable circuits</a:t>
            </a:r>
          </a:p>
          <a:p>
            <a:endParaRPr lang="en-US" dirty="0" smtClean="0"/>
          </a:p>
        </p:txBody>
      </p:sp>
      <p:sp>
        <p:nvSpPr>
          <p:cNvPr id="5" name="Rectangular Callout 4"/>
          <p:cNvSpPr/>
          <p:nvPr/>
        </p:nvSpPr>
        <p:spPr bwMode="auto">
          <a:xfrm>
            <a:off x="4580731" y="5838826"/>
            <a:ext cx="3200400" cy="1038224"/>
          </a:xfrm>
          <a:prstGeom prst="wedgeRectCallout">
            <a:avLst>
              <a:gd name="adj1" fmla="val 16167"/>
              <a:gd name="adj2" fmla="val -86796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Solution to Problem 1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8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Kernel-Informed Socket Transport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739776" y="2101853"/>
            <a:ext cx="8870156" cy="4752976"/>
          </a:xfrm>
        </p:spPr>
        <p:txBody>
          <a:bodyPr/>
          <a:lstStyle/>
          <a:p>
            <a:r>
              <a:rPr lang="en-US" dirty="0" smtClean="0"/>
              <a:t>Don’t </a:t>
            </a:r>
            <a:r>
              <a:rPr lang="en-US" dirty="0"/>
              <a:t>write </a:t>
            </a:r>
            <a:r>
              <a:rPr lang="en-US" dirty="0" smtClean="0"/>
              <a:t>it if the </a:t>
            </a:r>
            <a:r>
              <a:rPr lang="en-US" dirty="0"/>
              <a:t>kernel can’t </a:t>
            </a:r>
            <a:r>
              <a:rPr lang="en-US" dirty="0" smtClean="0"/>
              <a:t>send it;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bound kernel writes </a:t>
            </a:r>
            <a:r>
              <a:rPr lang="en-US" dirty="0" smtClean="0"/>
              <a:t>by: </a:t>
            </a:r>
          </a:p>
          <a:p>
            <a:pPr lvl="1"/>
            <a:r>
              <a:rPr lang="en-US" dirty="0" smtClean="0"/>
              <a:t>Socket: min(</a:t>
            </a:r>
            <a:r>
              <a:rPr lang="en-US" dirty="0" err="1" smtClean="0"/>
              <a:t>socket_space</a:t>
            </a:r>
            <a:r>
              <a:rPr lang="en-US" dirty="0" smtClean="0"/>
              <a:t>, </a:t>
            </a:r>
            <a:r>
              <a:rPr lang="en-US" dirty="0" err="1" smtClean="0"/>
              <a:t>tcp_space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Global: upstream bandwidth capacity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/>
              <a:t>Choose globally from </a:t>
            </a:r>
            <a:r>
              <a:rPr lang="en-US" dirty="0">
                <a:solidFill>
                  <a:srgbClr val="FFFF00"/>
                </a:solidFill>
              </a:rPr>
              <a:t>all writable </a:t>
            </a:r>
            <a:r>
              <a:rPr lang="en-US" dirty="0" smtClean="0">
                <a:solidFill>
                  <a:srgbClr val="FFFF00"/>
                </a:solidFill>
              </a:rPr>
              <a:t>circuits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Try to write </a:t>
            </a:r>
            <a:r>
              <a:rPr lang="en-US" dirty="0"/>
              <a:t>again </a:t>
            </a:r>
            <a:r>
              <a:rPr lang="en-US" dirty="0">
                <a:solidFill>
                  <a:srgbClr val="FFFF00"/>
                </a:solidFill>
              </a:rPr>
              <a:t>before kernel starvation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84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KIST Reduces Kernel Congestion</a:t>
            </a:r>
            <a:endParaRPr lang="en-US" dirty="0"/>
          </a:p>
        </p:txBody>
      </p:sp>
      <p:pic>
        <p:nvPicPr>
          <p:cNvPr id="4" name="Content Placeholder 3" descr="kist-congestion-kout.cdf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49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KIST Increases Tor Congestion</a:t>
            </a:r>
            <a:endParaRPr lang="en-US" dirty="0"/>
          </a:p>
        </p:txBody>
      </p:sp>
      <p:pic>
        <p:nvPicPr>
          <p:cNvPr id="4" name="Content Placeholder 3" descr="kist-congestion-tor.cdf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8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KIST Reduces Circuit Congestion</a:t>
            </a:r>
            <a:endParaRPr lang="en-US" dirty="0"/>
          </a:p>
        </p:txBody>
      </p:sp>
      <p:pic>
        <p:nvPicPr>
          <p:cNvPr id="4" name="Content Placeholder 3" descr="kist-congestion-total.cdf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5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KIST Improves Network Latency</a:t>
            </a:r>
            <a:endParaRPr lang="en-US" dirty="0"/>
          </a:p>
        </p:txBody>
      </p:sp>
      <p:pic>
        <p:nvPicPr>
          <p:cNvPr id="4" name="Content Placeholder 3" descr="kist-performance-ttfb.cdf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>
                <a:solidFill>
                  <a:schemeClr val="bg2"/>
                </a:solidFill>
              </a:rPr>
              <a:t>Background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strike="sngStrike" dirty="0" smtClean="0">
                <a:solidFill>
                  <a:schemeClr val="bg2"/>
                </a:solidFill>
              </a:rPr>
              <a:t>Instrument Tor, measure congestion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strike="sngStrike" dirty="0" smtClean="0">
                <a:solidFill>
                  <a:schemeClr val="bg2"/>
                </a:solidFill>
              </a:rPr>
              <a:t>Analyze causes of congestion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Design and evaluate KIST</a:t>
            </a:r>
          </a:p>
          <a:p>
            <a:pPr lvl="1"/>
            <a:r>
              <a:rPr lang="en-US" strike="sngStrike" dirty="0" smtClean="0">
                <a:solidFill>
                  <a:srgbClr val="808080"/>
                </a:solidFill>
              </a:rPr>
              <a:t>Performance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Security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9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Correlation: Latency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0088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3" y="2867027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3" y="3370097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0483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2" y="2919217"/>
            <a:ext cx="1143000" cy="1395610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2867027"/>
            <a:ext cx="1143000" cy="14467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5933" y="6905625"/>
            <a:ext cx="3124200" cy="461665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r>
              <a:rPr lang="en-US" dirty="0" smtClean="0"/>
              <a:t>Hopper </a:t>
            </a:r>
            <a:r>
              <a:rPr lang="en-US" dirty="0" err="1" smtClean="0"/>
              <a:t>et.al</a:t>
            </a:r>
            <a:r>
              <a:rPr lang="en-US" dirty="0" smtClean="0"/>
              <a:t>. CCS’07</a:t>
            </a:r>
            <a:endParaRPr lang="en-US" dirty="0"/>
          </a:p>
        </p:txBody>
      </p:sp>
      <p:sp>
        <p:nvSpPr>
          <p:cNvPr id="13" name="Rectangular Callout 12"/>
          <p:cNvSpPr/>
          <p:nvPr/>
        </p:nvSpPr>
        <p:spPr bwMode="auto">
          <a:xfrm>
            <a:off x="5190331" y="5076825"/>
            <a:ext cx="3581400" cy="1524000"/>
          </a:xfrm>
          <a:prstGeom prst="wedgeRectCallout">
            <a:avLst>
              <a:gd name="adj1" fmla="val -20608"/>
              <a:gd name="adj2" fmla="val -8605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Goal: narrow down potential locations of the client on a target circuit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4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218533" y="3248025"/>
            <a:ext cx="5334000" cy="0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Correlation: Latency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0088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3" y="2867027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3" y="3370097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0483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2" y="2919217"/>
            <a:ext cx="1143000" cy="1395610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2867027"/>
            <a:ext cx="1143000" cy="1446771"/>
          </a:xfrm>
          <a:prstGeom prst="rect">
            <a:avLst/>
          </a:prstGeom>
        </p:spPr>
      </p:pic>
      <p:sp>
        <p:nvSpPr>
          <p:cNvPr id="10" name="Snip Single Corner Rectangle 9"/>
          <p:cNvSpPr/>
          <p:nvPr/>
        </p:nvSpPr>
        <p:spPr bwMode="auto">
          <a:xfrm>
            <a:off x="7171531" y="2867025"/>
            <a:ext cx="609600" cy="685800"/>
          </a:xfrm>
          <a:prstGeom prst="snip1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3" rIns="91424" bIns="45713" numCol="1" rtlCol="0" anchor="t" anchorCtr="0" compatLnSpc="1">
            <a:prstTxWarp prst="textNoShape">
              <a:avLst/>
            </a:prstTxWarp>
          </a:bodyPr>
          <a:lstStyle/>
          <a:p>
            <a:pPr defTabSz="914246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5933" y="6905625"/>
            <a:ext cx="3124200" cy="461665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r>
              <a:rPr lang="en-US" dirty="0" smtClean="0"/>
              <a:t>Hopper </a:t>
            </a:r>
            <a:r>
              <a:rPr lang="en-US" dirty="0" err="1" smtClean="0"/>
              <a:t>et.al</a:t>
            </a:r>
            <a:r>
              <a:rPr lang="en-US" dirty="0" smtClean="0"/>
              <a:t>. CCS’07</a:t>
            </a:r>
            <a:endParaRPr lang="en-US" dirty="0"/>
          </a:p>
        </p:txBody>
      </p:sp>
      <p:sp>
        <p:nvSpPr>
          <p:cNvPr id="13" name="Rectangular Callout 12"/>
          <p:cNvSpPr/>
          <p:nvPr/>
        </p:nvSpPr>
        <p:spPr bwMode="auto">
          <a:xfrm>
            <a:off x="5876131" y="1800227"/>
            <a:ext cx="3581400" cy="1038224"/>
          </a:xfrm>
          <a:prstGeom prst="wedgeRectCallout">
            <a:avLst>
              <a:gd name="adj1" fmla="val -29364"/>
              <a:gd name="adj2" fmla="val 79316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-Inject redirect or </a:t>
            </a:r>
            <a:r>
              <a:rPr lang="en-US" dirty="0" err="1" smtClean="0"/>
              <a:t>javascript</a:t>
            </a:r>
            <a:endParaRPr lang="en-US" dirty="0" smtClean="0"/>
          </a:p>
          <a:p>
            <a:pPr defTabSz="914169"/>
            <a:r>
              <a:rPr lang="en-US" dirty="0" smtClean="0"/>
              <a:t>-Start timer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4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Correlation: Latency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0088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3" y="2867027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3" y="3370097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0483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2" y="2919217"/>
            <a:ext cx="1143000" cy="1395610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2867027"/>
            <a:ext cx="1143000" cy="14467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6933" y="4619627"/>
            <a:ext cx="1524000" cy="646331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r>
              <a:rPr lang="en-US" sz="3600" dirty="0"/>
              <a:t>GET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218533" y="4924425"/>
            <a:ext cx="5334000" cy="0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5933" y="6905625"/>
            <a:ext cx="3124200" cy="461665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r>
              <a:rPr lang="en-US" dirty="0" smtClean="0"/>
              <a:t>Hopper </a:t>
            </a:r>
            <a:r>
              <a:rPr lang="en-US" dirty="0" err="1" smtClean="0"/>
              <a:t>et.al</a:t>
            </a:r>
            <a:r>
              <a:rPr lang="en-US" dirty="0" smtClean="0"/>
              <a:t>. CCS’07</a:t>
            </a:r>
            <a:endParaRPr lang="en-US" dirty="0"/>
          </a:p>
        </p:txBody>
      </p:sp>
      <p:sp>
        <p:nvSpPr>
          <p:cNvPr id="13" name="Rectangular Callout 12"/>
          <p:cNvSpPr/>
          <p:nvPr/>
        </p:nvSpPr>
        <p:spPr bwMode="auto">
          <a:xfrm>
            <a:off x="1075531" y="5610226"/>
            <a:ext cx="3200400" cy="1038224"/>
          </a:xfrm>
          <a:prstGeom prst="wedgeRectCallout">
            <a:avLst>
              <a:gd name="adj1" fmla="val -35764"/>
              <a:gd name="adj2" fmla="val -82266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Request redirected page or embedded object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0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</a:t>
            </a:r>
            <a:r>
              <a:rPr lang="en-US" dirty="0" err="1" smtClean="0"/>
              <a:t>vs</a:t>
            </a:r>
            <a:r>
              <a:rPr lang="en-US" dirty="0" smtClean="0"/>
              <a:t> Emulation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(simulation wins)</a:t>
            </a:r>
          </a:p>
          <a:p>
            <a:pPr lvl="1"/>
            <a:r>
              <a:rPr lang="en-US" dirty="0" smtClean="0"/>
              <a:t>Real time </a:t>
            </a:r>
            <a:r>
              <a:rPr lang="en-US" dirty="0" err="1" smtClean="0"/>
              <a:t>vs</a:t>
            </a:r>
            <a:r>
              <a:rPr lang="en-US" dirty="0" smtClean="0"/>
              <a:t> “as-fast-as-possible” execution</a:t>
            </a:r>
          </a:p>
          <a:p>
            <a:pPr lvl="1"/>
            <a:r>
              <a:rPr lang="en-US" dirty="0" smtClean="0"/>
              <a:t>Emulation time must advance in synchrony with wall-clock time, or the virtual environment may become “sluggish” or unresponsive</a:t>
            </a:r>
          </a:p>
          <a:p>
            <a:pPr lvl="1"/>
            <a:r>
              <a:rPr lang="en-US" dirty="0" smtClean="0"/>
              <a:t>Easier to slow down than to speed up execution!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Realism (emulation wins)</a:t>
            </a:r>
          </a:p>
          <a:p>
            <a:pPr lvl="1"/>
            <a:r>
              <a:rPr lang="en-US" dirty="0" smtClean="0"/>
              <a:t>Uses host OS kernel, protocols, applications</a:t>
            </a:r>
          </a:p>
          <a:p>
            <a:pPr lvl="1"/>
            <a:r>
              <a:rPr lang="en-US" dirty="0" smtClean="0"/>
              <a:t>Can run anything that runs on 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5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Correlation: Latency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0088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3" y="2867027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3" y="3370097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0483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2" y="2919217"/>
            <a:ext cx="1143000" cy="1395610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2867027"/>
            <a:ext cx="1143000" cy="14467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95133" y="4543427"/>
            <a:ext cx="1524000" cy="646331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r>
              <a:rPr lang="en-US" sz="3600" dirty="0"/>
              <a:t>GET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638131" y="4924425"/>
            <a:ext cx="914400" cy="0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5933" y="6905625"/>
            <a:ext cx="3124200" cy="461665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r>
              <a:rPr lang="en-US" dirty="0" smtClean="0"/>
              <a:t>Hopper </a:t>
            </a:r>
            <a:r>
              <a:rPr lang="en-US" dirty="0" err="1" smtClean="0"/>
              <a:t>et.al</a:t>
            </a:r>
            <a:r>
              <a:rPr lang="en-US" dirty="0" smtClean="0"/>
              <a:t>. CCS’07</a:t>
            </a:r>
            <a:endParaRPr lang="en-US" dirty="0"/>
          </a:p>
        </p:txBody>
      </p:sp>
      <p:sp>
        <p:nvSpPr>
          <p:cNvPr id="14" name="Rectangular Callout 13"/>
          <p:cNvSpPr/>
          <p:nvPr/>
        </p:nvSpPr>
        <p:spPr bwMode="auto">
          <a:xfrm>
            <a:off x="5266531" y="5762628"/>
            <a:ext cx="2362200" cy="1038224"/>
          </a:xfrm>
          <a:prstGeom prst="wedgeRectCallout">
            <a:avLst>
              <a:gd name="adj1" fmla="val -20340"/>
              <a:gd name="adj2" fmla="val -106427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defTabSz="914169"/>
            <a:r>
              <a:rPr lang="en-US" dirty="0" smtClean="0"/>
              <a:t>-Stop timer</a:t>
            </a:r>
          </a:p>
          <a:p>
            <a:pPr defTabSz="914169"/>
            <a:r>
              <a:rPr lang="en-US" dirty="0" smtClean="0"/>
              <a:t>-Estimate latency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8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Attack</a:t>
            </a:r>
            <a:br>
              <a:rPr lang="en-US" dirty="0" smtClean="0"/>
            </a:br>
            <a:r>
              <a:rPr lang="en-US" dirty="0" smtClean="0"/>
              <a:t>| estimate – actual |</a:t>
            </a:r>
            <a:endParaRPr lang="en-US" dirty="0"/>
          </a:p>
        </p:txBody>
      </p:sp>
      <p:pic>
        <p:nvPicPr>
          <p:cNvPr id="4" name="Content Placeholder 3" descr="latency-results-estimate-difference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1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Attack</a:t>
            </a:r>
            <a:br>
              <a:rPr lang="en-US" dirty="0" smtClean="0"/>
            </a:br>
            <a:r>
              <a:rPr lang="en-US" dirty="0" err="1" smtClean="0"/>
              <a:t>num</a:t>
            </a:r>
            <a:r>
              <a:rPr lang="en-US" dirty="0" smtClean="0"/>
              <a:t> pings until best estimate</a:t>
            </a:r>
            <a:endParaRPr lang="en-US" dirty="0"/>
          </a:p>
        </p:txBody>
      </p:sp>
      <p:pic>
        <p:nvPicPr>
          <p:cNvPr id="4" name="Content Placeholder 3" descr="latency-results-numping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0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Correlation: Throughput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99331" y="40088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3" y="2867027"/>
            <a:ext cx="1178055" cy="143813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3" y="3370097"/>
            <a:ext cx="1288191" cy="106892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048364"/>
            <a:ext cx="907557" cy="1386589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2" y="2919217"/>
            <a:ext cx="1143000" cy="1395610"/>
          </a:xfrm>
          <a:prstGeom prst="rect">
            <a:avLst/>
          </a:prstGeom>
        </p:spPr>
      </p:pic>
      <p:pic>
        <p:nvPicPr>
          <p:cNvPr id="18" name="Picture 17" descr="relay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2867027"/>
            <a:ext cx="1143000" cy="14467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5933" y="6905625"/>
            <a:ext cx="3124200" cy="461665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r>
              <a:rPr lang="en-US" dirty="0" smtClean="0"/>
              <a:t>Mittal </a:t>
            </a:r>
            <a:r>
              <a:rPr lang="en-US" dirty="0" err="1" smtClean="0"/>
              <a:t>et.al</a:t>
            </a:r>
            <a:r>
              <a:rPr lang="en-US" dirty="0" smtClean="0"/>
              <a:t>. CCS’11</a:t>
            </a:r>
            <a:endParaRPr lang="en-US" dirty="0"/>
          </a:p>
        </p:txBody>
      </p:sp>
      <p:sp>
        <p:nvSpPr>
          <p:cNvPr id="21" name="Rectangular Callout 20"/>
          <p:cNvSpPr/>
          <p:nvPr/>
        </p:nvSpPr>
        <p:spPr bwMode="auto">
          <a:xfrm>
            <a:off x="5799931" y="4924425"/>
            <a:ext cx="3581400" cy="1524000"/>
          </a:xfrm>
          <a:prstGeom prst="wedgeRectCallout">
            <a:avLst>
              <a:gd name="adj1" fmla="val -30240"/>
              <a:gd name="adj2" fmla="val -8605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Goal: find guard relay of the client on a target circuit</a:t>
            </a:r>
            <a:endParaRPr lang="en-US" dirty="0"/>
          </a:p>
        </p:txBody>
      </p:sp>
      <p:pic>
        <p:nvPicPr>
          <p:cNvPr id="22" name="Picture 21"/>
          <p:cNvPicPr/>
          <p:nvPr/>
        </p:nvPicPr>
        <p:blipFill>
          <a:blip r:embed="rId6"/>
          <a:stretch>
            <a:fillRect/>
          </a:stretch>
        </p:blipFill>
        <p:spPr>
          <a:xfrm>
            <a:off x="3285331" y="4467225"/>
            <a:ext cx="768555" cy="938410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6"/>
          <a:stretch>
            <a:fillRect/>
          </a:stretch>
        </p:blipFill>
        <p:spPr>
          <a:xfrm>
            <a:off x="4428331" y="5534025"/>
            <a:ext cx="768555" cy="938410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6"/>
          <a:stretch>
            <a:fillRect/>
          </a:stretch>
        </p:blipFill>
        <p:spPr>
          <a:xfrm>
            <a:off x="3285331" y="2105025"/>
            <a:ext cx="768555" cy="938410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6"/>
          <a:stretch>
            <a:fillRect/>
          </a:stretch>
        </p:blipFill>
        <p:spPr>
          <a:xfrm>
            <a:off x="4428331" y="1419225"/>
            <a:ext cx="768555" cy="93841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9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Correlation: Throughput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99331" y="40088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3" y="2867027"/>
            <a:ext cx="1178055" cy="143813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3" y="3370097"/>
            <a:ext cx="1288191" cy="106892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048364"/>
            <a:ext cx="907557" cy="1386589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2" y="2919217"/>
            <a:ext cx="1143000" cy="1395610"/>
          </a:xfrm>
          <a:prstGeom prst="rect">
            <a:avLst/>
          </a:prstGeom>
        </p:spPr>
      </p:pic>
      <p:pic>
        <p:nvPicPr>
          <p:cNvPr id="18" name="Picture 17" descr="relay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2867027"/>
            <a:ext cx="1143000" cy="14467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5933" y="6905625"/>
            <a:ext cx="3124200" cy="461665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r>
              <a:rPr lang="en-US" dirty="0" smtClean="0"/>
              <a:t>Mittal </a:t>
            </a:r>
            <a:r>
              <a:rPr lang="en-US" dirty="0" err="1" smtClean="0"/>
              <a:t>et.al</a:t>
            </a:r>
            <a:r>
              <a:rPr lang="en-US" dirty="0" smtClean="0"/>
              <a:t>. CCS’11</a:t>
            </a:r>
            <a:endParaRPr lang="en-US" dirty="0"/>
          </a:p>
        </p:txBody>
      </p:sp>
      <p:sp>
        <p:nvSpPr>
          <p:cNvPr id="21" name="Rectangular Callout 20"/>
          <p:cNvSpPr/>
          <p:nvPr/>
        </p:nvSpPr>
        <p:spPr bwMode="auto">
          <a:xfrm>
            <a:off x="5266531" y="4543425"/>
            <a:ext cx="2667000" cy="1066800"/>
          </a:xfrm>
          <a:prstGeom prst="wedgeRectCallout">
            <a:avLst>
              <a:gd name="adj1" fmla="val -99386"/>
              <a:gd name="adj2" fmla="val 31522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Probe throughput of </a:t>
            </a:r>
            <a:r>
              <a:rPr lang="en-US" i="1" dirty="0" smtClean="0"/>
              <a:t>all</a:t>
            </a:r>
            <a:r>
              <a:rPr lang="en-US" dirty="0" smtClean="0"/>
              <a:t> guard relays</a:t>
            </a:r>
            <a:endParaRPr lang="en-US" dirty="0"/>
          </a:p>
        </p:txBody>
      </p:sp>
      <p:pic>
        <p:nvPicPr>
          <p:cNvPr id="22" name="Picture 21"/>
          <p:cNvPicPr/>
          <p:nvPr/>
        </p:nvPicPr>
        <p:blipFill>
          <a:blip r:embed="rId6"/>
          <a:stretch>
            <a:fillRect/>
          </a:stretch>
        </p:blipFill>
        <p:spPr>
          <a:xfrm>
            <a:off x="3285331" y="4467225"/>
            <a:ext cx="768555" cy="938410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6"/>
          <a:stretch>
            <a:fillRect/>
          </a:stretch>
        </p:blipFill>
        <p:spPr>
          <a:xfrm>
            <a:off x="4428331" y="5534025"/>
            <a:ext cx="768555" cy="938410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6"/>
          <a:stretch>
            <a:fillRect/>
          </a:stretch>
        </p:blipFill>
        <p:spPr>
          <a:xfrm>
            <a:off x="4428331" y="1419225"/>
            <a:ext cx="768555" cy="938410"/>
          </a:xfrm>
          <a:prstGeom prst="rect">
            <a:avLst/>
          </a:prstGeom>
        </p:spPr>
      </p:pic>
      <p:pic>
        <p:nvPicPr>
          <p:cNvPr id="16" name="Picture 15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31" y="4162425"/>
            <a:ext cx="812226" cy="1368700"/>
          </a:xfrm>
          <a:prstGeom prst="rect">
            <a:avLst/>
          </a:prstGeom>
        </p:spPr>
      </p:pic>
      <p:pic>
        <p:nvPicPr>
          <p:cNvPr id="19" name="Picture 18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31" y="5457825"/>
            <a:ext cx="507426" cy="855075"/>
          </a:xfrm>
          <a:prstGeom prst="rect">
            <a:avLst/>
          </a:prstGeom>
        </p:spPr>
      </p:pic>
      <p:pic>
        <p:nvPicPr>
          <p:cNvPr id="20" name="Picture 19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31" y="6219825"/>
            <a:ext cx="507426" cy="855075"/>
          </a:xfrm>
          <a:prstGeom prst="rect">
            <a:avLst/>
          </a:prstGeom>
        </p:spPr>
      </p:pic>
      <p:pic>
        <p:nvPicPr>
          <p:cNvPr id="26" name="Picture 25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31" y="1952625"/>
            <a:ext cx="507426" cy="855075"/>
          </a:xfrm>
          <a:prstGeom prst="rect">
            <a:avLst/>
          </a:prstGeom>
        </p:spPr>
      </p:pic>
      <p:pic>
        <p:nvPicPr>
          <p:cNvPr id="27" name="Picture 26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31" y="1495425"/>
            <a:ext cx="507426" cy="855075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6"/>
          <a:stretch>
            <a:fillRect/>
          </a:stretch>
        </p:blipFill>
        <p:spPr>
          <a:xfrm>
            <a:off x="3285331" y="2105025"/>
            <a:ext cx="768555" cy="938410"/>
          </a:xfrm>
          <a:prstGeom prst="rect">
            <a:avLst/>
          </a:prstGeom>
        </p:spPr>
      </p:pic>
      <p:pic>
        <p:nvPicPr>
          <p:cNvPr id="4" name="Picture 3" descr="recycle-whit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96" y="4314825"/>
            <a:ext cx="741405" cy="685800"/>
          </a:xfrm>
          <a:prstGeom prst="rect">
            <a:avLst/>
          </a:prstGeom>
        </p:spPr>
      </p:pic>
      <p:pic>
        <p:nvPicPr>
          <p:cNvPr id="30" name="Picture 29" descr="recycle-whit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31" y="6296025"/>
            <a:ext cx="494270" cy="457200"/>
          </a:xfrm>
          <a:prstGeom prst="rect">
            <a:avLst/>
          </a:prstGeom>
        </p:spPr>
      </p:pic>
      <p:pic>
        <p:nvPicPr>
          <p:cNvPr id="31" name="Picture 30" descr="recycle-whit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31" y="5381625"/>
            <a:ext cx="494270" cy="457200"/>
          </a:xfrm>
          <a:prstGeom prst="rect">
            <a:avLst/>
          </a:prstGeom>
        </p:spPr>
      </p:pic>
      <p:pic>
        <p:nvPicPr>
          <p:cNvPr id="32" name="Picture 31" descr="recycle-whit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31" y="2486025"/>
            <a:ext cx="494270" cy="457200"/>
          </a:xfrm>
          <a:prstGeom prst="rect">
            <a:avLst/>
          </a:prstGeom>
        </p:spPr>
      </p:pic>
      <p:pic>
        <p:nvPicPr>
          <p:cNvPr id="33" name="Picture 32" descr="recycle-whit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31" y="1876425"/>
            <a:ext cx="494270" cy="457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28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Correlation: Throughput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99331" y="40088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3" y="2867027"/>
            <a:ext cx="1178055" cy="143813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3" y="3370097"/>
            <a:ext cx="1288191" cy="106892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048364"/>
            <a:ext cx="907557" cy="1386589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2" y="2919217"/>
            <a:ext cx="1143000" cy="1395610"/>
          </a:xfrm>
          <a:prstGeom prst="rect">
            <a:avLst/>
          </a:prstGeom>
        </p:spPr>
      </p:pic>
      <p:pic>
        <p:nvPicPr>
          <p:cNvPr id="18" name="Picture 17" descr="relay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2867027"/>
            <a:ext cx="1143000" cy="14467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5933" y="6905625"/>
            <a:ext cx="3124200" cy="461665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r>
              <a:rPr lang="en-US" dirty="0" smtClean="0"/>
              <a:t>Mittal </a:t>
            </a:r>
            <a:r>
              <a:rPr lang="en-US" dirty="0" err="1" smtClean="0"/>
              <a:t>et.al</a:t>
            </a:r>
            <a:r>
              <a:rPr lang="en-US" dirty="0" smtClean="0"/>
              <a:t>. CCS’11</a:t>
            </a:r>
            <a:endParaRPr lang="en-US" dirty="0"/>
          </a:p>
        </p:txBody>
      </p:sp>
      <p:sp>
        <p:nvSpPr>
          <p:cNvPr id="21" name="Rectangular Callout 20"/>
          <p:cNvSpPr/>
          <p:nvPr/>
        </p:nvSpPr>
        <p:spPr bwMode="auto">
          <a:xfrm>
            <a:off x="5571331" y="4848225"/>
            <a:ext cx="2667000" cy="1295400"/>
          </a:xfrm>
          <a:prstGeom prst="wedgeRectCallout">
            <a:avLst>
              <a:gd name="adj1" fmla="val 1733"/>
              <a:gd name="adj2" fmla="val -9193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/>
              <a:t>Correlate throughput between exit and probes</a:t>
            </a:r>
          </a:p>
        </p:txBody>
      </p:sp>
      <p:pic>
        <p:nvPicPr>
          <p:cNvPr id="22" name="Picture 21"/>
          <p:cNvPicPr/>
          <p:nvPr/>
        </p:nvPicPr>
        <p:blipFill>
          <a:blip r:embed="rId6"/>
          <a:stretch>
            <a:fillRect/>
          </a:stretch>
        </p:blipFill>
        <p:spPr>
          <a:xfrm>
            <a:off x="3285331" y="4467225"/>
            <a:ext cx="768555" cy="938410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6"/>
          <a:stretch>
            <a:fillRect/>
          </a:stretch>
        </p:blipFill>
        <p:spPr>
          <a:xfrm>
            <a:off x="4428331" y="5534025"/>
            <a:ext cx="768555" cy="938410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6"/>
          <a:stretch>
            <a:fillRect/>
          </a:stretch>
        </p:blipFill>
        <p:spPr>
          <a:xfrm>
            <a:off x="4428331" y="1419225"/>
            <a:ext cx="768555" cy="938410"/>
          </a:xfrm>
          <a:prstGeom prst="rect">
            <a:avLst/>
          </a:prstGeom>
        </p:spPr>
      </p:pic>
      <p:pic>
        <p:nvPicPr>
          <p:cNvPr id="16" name="Picture 15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31" y="4162425"/>
            <a:ext cx="812226" cy="1368700"/>
          </a:xfrm>
          <a:prstGeom prst="rect">
            <a:avLst/>
          </a:prstGeom>
        </p:spPr>
      </p:pic>
      <p:pic>
        <p:nvPicPr>
          <p:cNvPr id="19" name="Picture 18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31" y="5457825"/>
            <a:ext cx="507426" cy="855075"/>
          </a:xfrm>
          <a:prstGeom prst="rect">
            <a:avLst/>
          </a:prstGeom>
        </p:spPr>
      </p:pic>
      <p:pic>
        <p:nvPicPr>
          <p:cNvPr id="20" name="Picture 19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31" y="6219825"/>
            <a:ext cx="507426" cy="855075"/>
          </a:xfrm>
          <a:prstGeom prst="rect">
            <a:avLst/>
          </a:prstGeom>
        </p:spPr>
      </p:pic>
      <p:pic>
        <p:nvPicPr>
          <p:cNvPr id="26" name="Picture 25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31" y="1952625"/>
            <a:ext cx="507426" cy="855075"/>
          </a:xfrm>
          <a:prstGeom prst="rect">
            <a:avLst/>
          </a:prstGeom>
        </p:spPr>
      </p:pic>
      <p:pic>
        <p:nvPicPr>
          <p:cNvPr id="27" name="Picture 26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31" y="1495425"/>
            <a:ext cx="507426" cy="855075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6"/>
          <a:stretch>
            <a:fillRect/>
          </a:stretch>
        </p:blipFill>
        <p:spPr>
          <a:xfrm>
            <a:off x="3285331" y="2105025"/>
            <a:ext cx="768555" cy="938410"/>
          </a:xfrm>
          <a:prstGeom prst="rect">
            <a:avLst/>
          </a:prstGeom>
        </p:spPr>
      </p:pic>
      <p:pic>
        <p:nvPicPr>
          <p:cNvPr id="4" name="Picture 3" descr="recycle-whit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96" y="4314825"/>
            <a:ext cx="741405" cy="685800"/>
          </a:xfrm>
          <a:prstGeom prst="rect">
            <a:avLst/>
          </a:prstGeom>
        </p:spPr>
      </p:pic>
      <p:pic>
        <p:nvPicPr>
          <p:cNvPr id="30" name="Picture 29" descr="recycle-whit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31" y="6296025"/>
            <a:ext cx="494270" cy="457200"/>
          </a:xfrm>
          <a:prstGeom prst="rect">
            <a:avLst/>
          </a:prstGeom>
        </p:spPr>
      </p:pic>
      <p:pic>
        <p:nvPicPr>
          <p:cNvPr id="31" name="Picture 30" descr="recycle-whit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31" y="5381625"/>
            <a:ext cx="494270" cy="457200"/>
          </a:xfrm>
          <a:prstGeom prst="rect">
            <a:avLst/>
          </a:prstGeom>
        </p:spPr>
      </p:pic>
      <p:pic>
        <p:nvPicPr>
          <p:cNvPr id="32" name="Picture 31" descr="recycle-whit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31" y="2486025"/>
            <a:ext cx="494270" cy="457200"/>
          </a:xfrm>
          <a:prstGeom prst="rect">
            <a:avLst/>
          </a:prstGeom>
        </p:spPr>
      </p:pic>
      <p:pic>
        <p:nvPicPr>
          <p:cNvPr id="33" name="Picture 32" descr="recycle-whit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31" y="1876425"/>
            <a:ext cx="494270" cy="457200"/>
          </a:xfrm>
          <a:prstGeom prst="rect">
            <a:avLst/>
          </a:prstGeom>
        </p:spPr>
      </p:pic>
      <p:pic>
        <p:nvPicPr>
          <p:cNvPr id="28" name="Content Placeholder 6" descr="heartbeat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6485731" y="2714625"/>
            <a:ext cx="2008549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Content Placeholder 6" descr="heartbeat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24052" y="5153025"/>
            <a:ext cx="2008549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2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Attack Results</a:t>
            </a:r>
            <a:endParaRPr lang="en-US" dirty="0"/>
          </a:p>
        </p:txBody>
      </p:sp>
      <p:pic>
        <p:nvPicPr>
          <p:cNvPr id="4" name="Content Placeholder 3" descr="throughput-attack-correlation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7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76131" y="6962715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hink like an adversary</a:t>
            </a:r>
            <a:endParaRPr lang="en-US" sz="20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542131" y="5835948"/>
            <a:ext cx="3505200" cy="1143000"/>
          </a:xfrm>
          <a:prstGeom prst="wedgeRectCallout">
            <a:avLst>
              <a:gd name="adj1" fmla="val -21396"/>
              <a:gd name="adj2" fmla="val 50143"/>
            </a:avLst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err="1"/>
              <a:t>shadow.github.io</a:t>
            </a:r>
            <a:endParaRPr lang="en-US" dirty="0"/>
          </a:p>
          <a:p>
            <a:pPr algn="ctr"/>
            <a:r>
              <a:rPr lang="en-US" dirty="0" err="1"/>
              <a:t>github.com</a:t>
            </a:r>
            <a:r>
              <a:rPr lang="en-US" dirty="0"/>
              <a:t>/shadow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4047331" y="5835948"/>
            <a:ext cx="4572000" cy="1143000"/>
          </a:xfrm>
          <a:prstGeom prst="wedgeRectCallout">
            <a:avLst>
              <a:gd name="adj1" fmla="val -21396"/>
              <a:gd name="adj2" fmla="val 50143"/>
            </a:avLst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err="1" smtClean="0"/>
              <a:t>robgjansen.com</a:t>
            </a:r>
            <a:r>
              <a:rPr lang="en-US" dirty="0" smtClean="0"/>
              <a:t>, @</a:t>
            </a:r>
            <a:r>
              <a:rPr lang="en-US" dirty="0" err="1" smtClean="0"/>
              <a:t>robgjansen</a:t>
            </a:r>
            <a:endParaRPr lang="en-US" dirty="0"/>
          </a:p>
          <a:p>
            <a:pPr algn="ctr"/>
            <a:r>
              <a:rPr lang="en-US" dirty="0" err="1"/>
              <a:t>rob.g.jansen@nrl.navy.mil</a:t>
            </a:r>
            <a:endParaRPr lang="en-US" dirty="0"/>
          </a:p>
        </p:txBody>
      </p:sp>
      <p:pic>
        <p:nvPicPr>
          <p:cNvPr id="10" name="Content Placeholder 3" descr="evi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8390731" y="5454948"/>
            <a:ext cx="2098481" cy="2593677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Summary/Conclusion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739775" y="2101850"/>
            <a:ext cx="8594725" cy="3432175"/>
          </a:xfrm>
        </p:spPr>
        <p:txBody>
          <a:bodyPr/>
          <a:lstStyle/>
          <a:p>
            <a:r>
              <a:rPr lang="en-US" dirty="0" smtClean="0"/>
              <a:t>Shadow</a:t>
            </a:r>
          </a:p>
          <a:p>
            <a:r>
              <a:rPr lang="en-US" dirty="0" smtClean="0"/>
              <a:t>Where </a:t>
            </a:r>
            <a:r>
              <a:rPr lang="en-US" dirty="0"/>
              <a:t>is Tor slow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KIST complements other performance enhancements, e.g. circuit </a:t>
            </a:r>
            <a:r>
              <a:rPr lang="en-US" dirty="0" smtClean="0"/>
              <a:t>priority</a:t>
            </a:r>
            <a:endParaRPr lang="en-US" dirty="0"/>
          </a:p>
          <a:p>
            <a:r>
              <a:rPr lang="en-US" dirty="0" smtClean="0"/>
              <a:t>Future work</a:t>
            </a:r>
            <a:endParaRPr lang="en-US" dirty="0"/>
          </a:p>
          <a:p>
            <a:pPr lvl="1"/>
            <a:r>
              <a:rPr lang="en-US" dirty="0" smtClean="0"/>
              <a:t>Optimize Shadow threading algorithms</a:t>
            </a:r>
          </a:p>
          <a:p>
            <a:pPr lvl="1"/>
            <a:r>
              <a:rPr lang="en-US" dirty="0" smtClean="0"/>
              <a:t>Distribute Shadow across processes/machines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1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Thread 1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3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Shadow?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discrete-event network simulator</a:t>
            </a:r>
          </a:p>
          <a:p>
            <a:pPr lvl="1"/>
            <a:endParaRPr lang="en-US" dirty="0" smtClean="0"/>
          </a:p>
          <a:p>
            <a:r>
              <a:rPr lang="en-US" dirty="0"/>
              <a:t>Models </a:t>
            </a:r>
            <a:r>
              <a:rPr lang="en-US" dirty="0" smtClean="0"/>
              <a:t>routing, latency</a:t>
            </a:r>
            <a:r>
              <a:rPr lang="en-US" dirty="0"/>
              <a:t>, </a:t>
            </a:r>
            <a:r>
              <a:rPr lang="en-US" dirty="0" smtClean="0"/>
              <a:t>bandwidth</a:t>
            </a:r>
          </a:p>
          <a:p>
            <a:pPr lvl="1"/>
            <a:endParaRPr lang="en-US" dirty="0" smtClean="0"/>
          </a:p>
          <a:p>
            <a:r>
              <a:rPr lang="en-US" dirty="0"/>
              <a:t>Simulates time</a:t>
            </a:r>
            <a:r>
              <a:rPr lang="en-US" dirty="0" smtClean="0"/>
              <a:t>, CPU, OS</a:t>
            </a:r>
          </a:p>
          <a:p>
            <a:pPr lvl="1"/>
            <a:r>
              <a:rPr lang="en-US" dirty="0" smtClean="0"/>
              <a:t>TCP/UDP, sockets, queuing, threading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Emulates POSIX C API on Linux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D</a:t>
            </a:r>
            <a:r>
              <a:rPr lang="en-US" dirty="0" smtClean="0">
                <a:solidFill>
                  <a:srgbClr val="FFFF00"/>
                </a:solidFill>
              </a:rPr>
              <a:t>irectly executes</a:t>
            </a:r>
            <a:r>
              <a:rPr lang="en-US" dirty="0" smtClean="0"/>
              <a:t> apps as plug-ins</a:t>
            </a:r>
          </a:p>
        </p:txBody>
      </p:sp>
      <p:pic>
        <p:nvPicPr>
          <p:cNvPr id="4" name="Content Placeholder 6" descr="shado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3" r="1"/>
          <a:stretch/>
        </p:blipFill>
        <p:spPr bwMode="auto">
          <a:xfrm>
            <a:off x="7240951" y="4314825"/>
            <a:ext cx="267378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38BB0-93E5-F447-A242-A928013F46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95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Hiragino Mincho Pro W3"/>
        <a:cs typeface="Hiragino Mincho Pro W3"/>
      </a:majorFont>
      <a:minorFont>
        <a:latin typeface="Arial"/>
        <a:ea typeface="Hiragino Mincho Pro W3"/>
        <a:cs typeface="Hiragino Mincho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46861</TotalTime>
  <Words>1765</Words>
  <Application>Microsoft Macintosh PowerPoint</Application>
  <PresentationFormat>Custom</PresentationFormat>
  <Paragraphs>622</Paragraphs>
  <Slides>77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Blank Presentation</vt:lpstr>
      <vt:lpstr>Shadow: Scalable Simulation for Systems Security Research</vt:lpstr>
      <vt:lpstr>Talk Outline</vt:lpstr>
      <vt:lpstr>Why should you care?</vt:lpstr>
      <vt:lpstr>Experimentation Options</vt:lpstr>
      <vt:lpstr>Desirable Properties</vt:lpstr>
      <vt:lpstr>Network Research Methods</vt:lpstr>
      <vt:lpstr>Simulation vs Emulation</vt:lpstr>
      <vt:lpstr>Shadow</vt:lpstr>
      <vt:lpstr>What is Shadow?</vt:lpstr>
      <vt:lpstr>Simulation Environment</vt:lpstr>
      <vt:lpstr>Simulation Environment</vt:lpstr>
      <vt:lpstr>Simulation Environment</vt:lpstr>
      <vt:lpstr>Simulation Environment</vt:lpstr>
      <vt:lpstr>Simulation Environment</vt:lpstr>
      <vt:lpstr>Discrete Event Engine</vt:lpstr>
      <vt:lpstr>Discrete Event Engine</vt:lpstr>
      <vt:lpstr>Parallel Discrete Event Engine</vt:lpstr>
      <vt:lpstr>Conservative Synchronization</vt:lpstr>
      <vt:lpstr>Virtual Network Routing</vt:lpstr>
      <vt:lpstr>Executing Applications on Hosts</vt:lpstr>
      <vt:lpstr>Virtual Process Management</vt:lpstr>
      <vt:lpstr>Virtual Process Management</vt:lpstr>
      <vt:lpstr>Virtual Thread Management</vt:lpstr>
      <vt:lpstr>Virtual Thread Management</vt:lpstr>
      <vt:lpstr>Virtual Thread Management</vt:lpstr>
      <vt:lpstr>Virtual Thread Management</vt:lpstr>
      <vt:lpstr>Execution Flow with rpth</vt:lpstr>
      <vt:lpstr>Function Interposition</vt:lpstr>
      <vt:lpstr>Simulating a Kernel</vt:lpstr>
      <vt:lpstr>Kernel informed socket transport</vt:lpstr>
      <vt:lpstr>Anonymous Communication: Tor</vt:lpstr>
      <vt:lpstr>This Talk</vt:lpstr>
      <vt:lpstr>Outline</vt:lpstr>
      <vt:lpstr>Relay Overview</vt:lpstr>
      <vt:lpstr>Relay Overview</vt:lpstr>
      <vt:lpstr>Relay Overview</vt:lpstr>
      <vt:lpstr>Relay Internals</vt:lpstr>
      <vt:lpstr>Outline</vt:lpstr>
      <vt:lpstr>Live Tor Congestion - libkqtime</vt:lpstr>
      <vt:lpstr>Live Tor Congestion - libkqtime</vt:lpstr>
      <vt:lpstr>Live Tor Congestion - libkqtime</vt:lpstr>
      <vt:lpstr>Shadow Network Simulation</vt:lpstr>
      <vt:lpstr>Shadow-Tor Congestion – UIDs</vt:lpstr>
      <vt:lpstr>Shadow-Tor Congestion – UIDs</vt:lpstr>
      <vt:lpstr>Tor and Shadow-Tor Congestion</vt:lpstr>
      <vt:lpstr>Outline</vt:lpstr>
      <vt:lpstr>Analyzing Causes of Congestion</vt:lpstr>
      <vt:lpstr>Analyzing Causes of Congestion</vt:lpstr>
      <vt:lpstr>Problem 1: Circuit Scheduling</vt:lpstr>
      <vt:lpstr>Problem 1: Circuit Scheduling</vt:lpstr>
      <vt:lpstr>Problem 1: Circuit Scheduling</vt:lpstr>
      <vt:lpstr>Problem 2: Flushing to Sockets</vt:lpstr>
      <vt:lpstr>Problem 2: Flushing to Sockets</vt:lpstr>
      <vt:lpstr>Problem 2: Flushing to Sockets</vt:lpstr>
      <vt:lpstr>Problem 2: Flushing to Sockets</vt:lpstr>
      <vt:lpstr>Problem 2: Flushing to Sockets</vt:lpstr>
      <vt:lpstr>Outline</vt:lpstr>
      <vt:lpstr>Ask the kernel, stupid!</vt:lpstr>
      <vt:lpstr>Kernel-Informed Socket Transport</vt:lpstr>
      <vt:lpstr>Kernel-Informed Socket Transport</vt:lpstr>
      <vt:lpstr>Kernel-Informed Socket Transport</vt:lpstr>
      <vt:lpstr>KIST Reduces Kernel Congestion</vt:lpstr>
      <vt:lpstr>KIST Increases Tor Congestion</vt:lpstr>
      <vt:lpstr>KIST Reduces Circuit Congestion</vt:lpstr>
      <vt:lpstr>KIST Improves Network Latency</vt:lpstr>
      <vt:lpstr>Outline</vt:lpstr>
      <vt:lpstr>Traffic Correlation: Latency</vt:lpstr>
      <vt:lpstr>Traffic Correlation: Latency</vt:lpstr>
      <vt:lpstr>Traffic Correlation: Latency</vt:lpstr>
      <vt:lpstr>Traffic Correlation: Latency</vt:lpstr>
      <vt:lpstr>Latency Attack | estimate – actual |</vt:lpstr>
      <vt:lpstr>Latency Attack num pings until best estimate</vt:lpstr>
      <vt:lpstr>Traffic Correlation: Throughput</vt:lpstr>
      <vt:lpstr>Traffic Correlation: Throughput</vt:lpstr>
      <vt:lpstr>Traffic Correlation: Throughput</vt:lpstr>
      <vt:lpstr>Throughput Attack Results</vt:lpstr>
      <vt:lpstr>Summary/Conclusion</vt:lpstr>
    </vt:vector>
  </TitlesOfParts>
  <Manager/>
  <Company>Paul Syverson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Proposal #: 55-P080-08 Presenter: Paul Syverson      Code 5543      (202) 404-7931      syverson@itd.nrl.navy.mil  Funding Summary: $870000,  FY08-FY10</dc:title>
  <dc:subject/>
  <dc:creator/>
  <cp:keywords/>
  <dc:description/>
  <cp:lastModifiedBy>Rob Jansen</cp:lastModifiedBy>
  <cp:revision>419</cp:revision>
  <cp:lastPrinted>2011-06-08T15:26:59Z</cp:lastPrinted>
  <dcterms:created xsi:type="dcterms:W3CDTF">2011-10-13T20:08:31Z</dcterms:created>
  <dcterms:modified xsi:type="dcterms:W3CDTF">2016-01-21T00:28:45Z</dcterms:modified>
  <cp:category/>
</cp:coreProperties>
</file>