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35" r:id="rId2"/>
    <p:sldId id="592" r:id="rId3"/>
    <p:sldId id="593" r:id="rId4"/>
    <p:sldId id="597" r:id="rId5"/>
    <p:sldId id="557" r:id="rId6"/>
    <p:sldId id="577" r:id="rId7"/>
    <p:sldId id="594" r:id="rId8"/>
    <p:sldId id="567" r:id="rId9"/>
    <p:sldId id="598" r:id="rId10"/>
    <p:sldId id="569" r:id="rId11"/>
    <p:sldId id="582" r:id="rId12"/>
    <p:sldId id="581" r:id="rId13"/>
    <p:sldId id="580" r:id="rId14"/>
    <p:sldId id="585" r:id="rId15"/>
    <p:sldId id="587" r:id="rId16"/>
    <p:sldId id="586" r:id="rId17"/>
    <p:sldId id="588" r:id="rId18"/>
    <p:sldId id="589" r:id="rId19"/>
    <p:sldId id="591" r:id="rId20"/>
    <p:sldId id="590" r:id="rId21"/>
    <p:sldId id="583" r:id="rId22"/>
    <p:sldId id="584" r:id="rId23"/>
    <p:sldId id="578" r:id="rId24"/>
    <p:sldId id="599" r:id="rId25"/>
    <p:sldId id="579" r:id="rId26"/>
    <p:sldId id="624" r:id="rId27"/>
    <p:sldId id="552" r:id="rId28"/>
    <p:sldId id="563" r:id="rId29"/>
    <p:sldId id="564" r:id="rId30"/>
    <p:sldId id="565" r:id="rId31"/>
    <p:sldId id="601" r:id="rId32"/>
    <p:sldId id="595" r:id="rId33"/>
    <p:sldId id="600" r:id="rId34"/>
    <p:sldId id="602" r:id="rId35"/>
    <p:sldId id="603" r:id="rId36"/>
    <p:sldId id="604" r:id="rId37"/>
    <p:sldId id="610" r:id="rId38"/>
    <p:sldId id="605" r:id="rId39"/>
    <p:sldId id="607" r:id="rId40"/>
    <p:sldId id="606" r:id="rId41"/>
    <p:sldId id="608" r:id="rId42"/>
    <p:sldId id="609" r:id="rId43"/>
    <p:sldId id="611" r:id="rId44"/>
    <p:sldId id="612" r:id="rId45"/>
    <p:sldId id="613" r:id="rId46"/>
    <p:sldId id="614" r:id="rId47"/>
    <p:sldId id="615" r:id="rId48"/>
    <p:sldId id="616" r:id="rId49"/>
    <p:sldId id="617" r:id="rId50"/>
    <p:sldId id="618" r:id="rId51"/>
    <p:sldId id="619" r:id="rId52"/>
    <p:sldId id="622" r:id="rId53"/>
    <p:sldId id="621" r:id="rId54"/>
    <p:sldId id="623" r:id="rId55"/>
    <p:sldId id="620" r:id="rId56"/>
    <p:sldId id="550" r:id="rId57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9794" autoAdjust="0"/>
  </p:normalViewPr>
  <p:slideViewPr>
    <p:cSldViewPr>
      <p:cViewPr varScale="1">
        <p:scale>
          <a:sx n="81" d="100"/>
          <a:sy n="81" d="100"/>
        </p:scale>
        <p:origin x="-77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r>
              <a:rPr lang="en-US" baseline="0" dirty="0" smtClean="0"/>
              <a:t> tasks are represented as events, each occurs at a discrete time</a:t>
            </a:r>
          </a:p>
          <a:p>
            <a:r>
              <a:rPr lang="en-US" baseline="0" dirty="0" smtClean="0"/>
              <a:t>Test prototypes during development</a:t>
            </a:r>
          </a:p>
          <a:p>
            <a:r>
              <a:rPr lang="en-US" dirty="0" smtClean="0"/>
              <a:t>Accurately</a:t>
            </a:r>
            <a:r>
              <a:rPr lang="en-US" baseline="0" dirty="0" smtClean="0"/>
              <a:t> models bandwidth and latency using Internet measurements</a:t>
            </a:r>
          </a:p>
          <a:p>
            <a:r>
              <a:rPr lang="en-US" dirty="0" smtClean="0"/>
              <a:t>Efficient</a:t>
            </a:r>
            <a:r>
              <a:rPr lang="en-US" baseline="0" dirty="0" smtClean="0"/>
              <a:t> – high CPU utilization during simulation</a:t>
            </a:r>
          </a:p>
          <a:p>
            <a:r>
              <a:rPr lang="en-US" baseline="0" dirty="0" smtClean="0"/>
              <a:t>Scalable – since time is simulated, we can run faster or slower than real time to allow arbitrarily sized networks</a:t>
            </a:r>
          </a:p>
          <a:p>
            <a:r>
              <a:rPr lang="en-US" baseline="0" dirty="0" smtClean="0"/>
              <a:t>Runs on any machine running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, usable by researchers anywhere, anytime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7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Blueprint</a:t>
            </a:r>
            <a:r>
              <a:rPr lang="en-US" baseline="0" dirty="0" smtClean="0"/>
              <a:t> contains network structure and bootstraps the simulation</a:t>
            </a:r>
          </a:p>
          <a:p>
            <a:r>
              <a:rPr lang="en-US" baseline="0" dirty="0" smtClean="0"/>
              <a:t>Nodes are created, each runs a given plugin application</a:t>
            </a:r>
          </a:p>
          <a:p>
            <a:r>
              <a:rPr lang="en-US" baseline="0" dirty="0" smtClean="0"/>
              <a:t>Manage nodes with memory swapping</a:t>
            </a:r>
          </a:p>
          <a:p>
            <a:r>
              <a:rPr lang="en-US" baseline="0" dirty="0" smtClean="0"/>
              <a:t>Intercept network functions which queues new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9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1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01850"/>
            <a:ext cx="42211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4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75" indent="-317500" algn="l" defTabSz="457200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75" indent="-284163" algn="l" defTabSz="457200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875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675" indent="-206375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475" indent="-207963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6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8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10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82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114425"/>
            <a:ext cx="7711281" cy="1620838"/>
          </a:xfrm>
        </p:spPr>
        <p:txBody>
          <a:bodyPr/>
          <a:lstStyle/>
          <a:p>
            <a:r>
              <a:rPr lang="en-US" dirty="0"/>
              <a:t>Shadow: </a:t>
            </a:r>
            <a:r>
              <a:rPr lang="en-US" dirty="0" smtClean="0"/>
              <a:t>Simple HPC for </a:t>
            </a:r>
            <a:r>
              <a:rPr lang="en-US" dirty="0"/>
              <a:t>Systems Security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31" y="2943225"/>
            <a:ext cx="7053263" cy="193198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Invited Talk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Kansas State University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September 25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, 2013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331" y="4695825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742531" y="4924425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Rob Jansen</a:t>
            </a:r>
          </a:p>
          <a:p>
            <a:r>
              <a:rPr lang="en-US" sz="2800" dirty="0" smtClean="0">
                <a:latin typeface="+mn-lt"/>
              </a:rPr>
              <a:t>U.S. Naval Research Laboratory</a:t>
            </a:r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rob.g.jansen@nrl.navy.mil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Shadow</a:t>
            </a:r>
            <a:endParaRPr lang="en-US" dirty="0"/>
          </a:p>
        </p:txBody>
      </p:sp>
      <p:pic>
        <p:nvPicPr>
          <p:cNvPr id="8" name="Picture 7" descr="blue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1" y="2790825"/>
            <a:ext cx="3249221" cy="319784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4068773" y="3857625"/>
            <a:ext cx="1551379" cy="990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3" name="Content Placeholder 6" descr="shadow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" r="1"/>
          <a:stretch/>
        </p:blipFill>
        <p:spPr>
          <a:xfrm>
            <a:off x="5620152" y="2867025"/>
            <a:ext cx="3962400" cy="2936033"/>
          </a:xfrm>
        </p:spPr>
      </p:pic>
    </p:spTree>
    <p:extLst>
      <p:ext uri="{BB962C8B-B14F-4D97-AF65-F5344CB8AC3E}">
        <p14:creationId xmlns:p14="http://schemas.microsoft.com/office/powerpoint/2010/main" val="172410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Network Configuration</a:t>
            </a:r>
            <a:endParaRPr lang="en-US" dirty="0"/>
          </a:p>
        </p:txBody>
      </p:sp>
      <p:pic>
        <p:nvPicPr>
          <p:cNvPr id="4" name="Content Placeholder 3" descr="rout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5" r="-4725"/>
          <a:stretch>
            <a:fillRect/>
          </a:stretch>
        </p:blipFill>
        <p:spPr>
          <a:xfrm>
            <a:off x="8731" y="1724025"/>
            <a:ext cx="9920965" cy="5486400"/>
          </a:xfrm>
        </p:spPr>
      </p:pic>
    </p:spTree>
    <p:extLst>
      <p:ext uri="{BB962C8B-B14F-4D97-AF65-F5344CB8AC3E}">
        <p14:creationId xmlns:p14="http://schemas.microsoft.com/office/powerpoint/2010/main" val="419670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Host Configuration</a:t>
            </a:r>
            <a:endParaRPr lang="en-US" dirty="0"/>
          </a:p>
        </p:txBody>
      </p:sp>
      <p:pic>
        <p:nvPicPr>
          <p:cNvPr id="4" name="Content Placeholder 3" descr="applicatio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" b="-402"/>
          <a:stretch>
            <a:fillRect/>
          </a:stretch>
        </p:blipFill>
        <p:spPr>
          <a:xfrm>
            <a:off x="389731" y="1800225"/>
            <a:ext cx="9415731" cy="5207000"/>
          </a:xfrm>
        </p:spPr>
      </p:pic>
    </p:spTree>
    <p:extLst>
      <p:ext uri="{BB962C8B-B14F-4D97-AF65-F5344CB8AC3E}">
        <p14:creationId xmlns:p14="http://schemas.microsoft.com/office/powerpoint/2010/main" val="267871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pic>
        <p:nvPicPr>
          <p:cNvPr id="7" name="Content Placeholder 6" descr="topology-sm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39" r="-25039"/>
          <a:stretch>
            <a:fillRect/>
          </a:stretch>
        </p:blipFill>
        <p:spPr>
          <a:xfrm>
            <a:off x="115896" y="1876425"/>
            <a:ext cx="9875035" cy="5461000"/>
          </a:xfrm>
        </p:spPr>
      </p:pic>
    </p:spTree>
    <p:extLst>
      <p:ext uri="{BB962C8B-B14F-4D97-AF65-F5344CB8AC3E}">
        <p14:creationId xmlns:p14="http://schemas.microsoft.com/office/powerpoint/2010/main" val="201211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Layout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dirty="0" smtClean="0"/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hadow-bin)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application+wrapper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2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 Wrapper Hooks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 bwMode="auto">
          <a:xfrm>
            <a:off x="3666331" y="2333625"/>
            <a:ext cx="4419600" cy="2209800"/>
          </a:xfrm>
          <a:prstGeom prst="wedgeRectCallout">
            <a:avLst>
              <a:gd name="adj1" fmla="val -21845"/>
              <a:gd name="adj2" fmla="val 76633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i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p</a:t>
            </a:r>
            <a:r>
              <a:rPr lang="en-US" sz="3200" i="1" dirty="0" err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lugin_init</a:t>
            </a:r>
            <a:r>
              <a:rPr lang="en-US" sz="3200" i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()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i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n</a:t>
            </a:r>
            <a:r>
              <a:rPr kumimoji="0" lang="en-US" sz="3200" b="0" i="1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ew_instance</a:t>
            </a:r>
            <a:r>
              <a:rPr kumimoji="0" lang="en-US" sz="3200" b="0" i="1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(</a:t>
            </a:r>
            <a:r>
              <a:rPr kumimoji="0" lang="en-US" sz="3200" b="0" i="1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argv</a:t>
            </a:r>
            <a:r>
              <a:rPr kumimoji="0" lang="en-US" sz="3200" b="0" i="1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, </a:t>
            </a:r>
            <a:r>
              <a:rPr kumimoji="0" lang="en-US" sz="3200" b="0" i="1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argc</a:t>
            </a:r>
            <a:r>
              <a:rPr kumimoji="0" lang="en-US" sz="3200" b="0" i="1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i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f</a:t>
            </a:r>
            <a:r>
              <a:rPr lang="en-US" sz="3200" i="1" dirty="0" err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ree_instance</a:t>
            </a:r>
            <a:r>
              <a:rPr lang="en-US" sz="3200" i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()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i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</a:t>
            </a:r>
            <a:r>
              <a:rPr kumimoji="0" lang="en-US" sz="3200" b="0" i="1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nstance_notify</a:t>
            </a:r>
            <a:r>
              <a:rPr kumimoji="0" lang="en-US" sz="3200" b="0" i="1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</a:rPr>
              <a:t>()</a:t>
            </a:r>
            <a:endParaRPr kumimoji="0" lang="en-US" sz="3200" b="0" i="1" u="none" strike="noStrike" cap="none" normalizeH="0" baseline="0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dirty="0" smtClean="0"/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hadow-bin)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application+wrapper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3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dirty="0" smtClean="0"/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hadow-bin)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application+wrapper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8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dirty="0" smtClean="0"/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hadow-bin)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application+wrapper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4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dirty="0" smtClean="0"/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hadow-bin)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application+wrapper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180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fopen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4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4428331" y="3629025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dirty="0" smtClean="0"/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hadow-bin)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application+wrapper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180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fopen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 flipV="1">
            <a:off x="923131" y="3629027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1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Experimentation Ideology</a:t>
            </a:r>
          </a:p>
          <a:p>
            <a:endParaRPr lang="en-US" dirty="0"/>
          </a:p>
          <a:p>
            <a:r>
              <a:rPr lang="en-US" dirty="0" smtClean="0"/>
              <a:t>Shadow and its Design</a:t>
            </a:r>
          </a:p>
          <a:p>
            <a:endParaRPr lang="en-US" dirty="0"/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Overview: the Distributed Tor Network</a:t>
            </a:r>
          </a:p>
          <a:p>
            <a:pPr lvl="1"/>
            <a:r>
              <a:rPr lang="en-US" dirty="0" smtClean="0"/>
              <a:t>Research: the Sniper Attack Against 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Interposition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8331" y="2638425"/>
            <a:ext cx="8839200" cy="7620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l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ibpreload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socket,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i="1" dirty="0" smtClean="0"/>
              <a:t>w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rite, …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531" y="180022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LD_PRELOAD=/home/rob/</a:t>
            </a:r>
            <a:r>
              <a:rPr lang="en-US" sz="3200" dirty="0" err="1"/>
              <a:t>libpreload.so</a:t>
            </a:r>
            <a:r>
              <a:rPr lang="en-US" sz="3200" dirty="0"/>
              <a:t> </a:t>
            </a: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4428331" y="3629025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write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628731" y="5076825"/>
            <a:ext cx="1828800" cy="1828800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libc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…)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332" y="5076825"/>
            <a:ext cx="1828800" cy="18288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 Engine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dirty="0" smtClean="0"/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hadow-bin)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23531" y="5076826"/>
            <a:ext cx="1828800" cy="18288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Shadow</a:t>
            </a: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lug-in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</a:t>
            </a:r>
            <a:r>
              <a:rPr lang="en-US" dirty="0" err="1" smtClean="0"/>
              <a:t>application+wrapper</a:t>
            </a:r>
            <a:r>
              <a:rPr lang="en-US" dirty="0" smtClean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751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hooks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180931" y="5381625"/>
            <a:ext cx="121919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fopen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 flipV="1">
            <a:off x="7857331" y="3629027"/>
            <a:ext cx="12954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4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 bwMode="auto">
          <a:xfrm>
            <a:off x="6942931" y="5915025"/>
            <a:ext cx="1981200" cy="1371600"/>
          </a:xfrm>
          <a:prstGeom prst="wedgeRectCallout">
            <a:avLst>
              <a:gd name="adj1" fmla="val 23410"/>
              <a:gd name="adj2" fmla="val -87493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Clang/LLVM (custom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pass)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Context Switching</a:t>
            </a:r>
            <a:endParaRPr lang="en-US" dirty="0"/>
          </a:p>
        </p:txBody>
      </p:sp>
      <p:pic>
        <p:nvPicPr>
          <p:cNvPr id="4" name="Content Placeholder 3" descr="swapping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r="-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11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Context Switching</a:t>
            </a:r>
          </a:p>
        </p:txBody>
      </p:sp>
      <p:pic>
        <p:nvPicPr>
          <p:cNvPr id="4" name="Content Placeholder 3" descr="swapping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r="-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14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Shadow-Tor’s Accuracy</a:t>
            </a:r>
            <a:endParaRPr lang="en-US" dirty="0"/>
          </a:p>
        </p:txBody>
      </p:sp>
      <p:pic>
        <p:nvPicPr>
          <p:cNvPr id="4" name="Content Placeholder 3" descr="perf-large2-ttl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208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Shadow-Tor’s Scalability</a:t>
            </a:r>
            <a:endParaRPr lang="en-US" dirty="0"/>
          </a:p>
        </p:txBody>
      </p:sp>
      <p:pic>
        <p:nvPicPr>
          <p:cNvPr id="4" name="Picture 3" descr="workertest-tim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2105025"/>
            <a:ext cx="64008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8731" y="2181225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Memory: 20-30 </a:t>
            </a:r>
            <a:r>
              <a:rPr lang="en-US" sz="2800" dirty="0" err="1" smtClean="0"/>
              <a:t>MiB</a:t>
            </a:r>
            <a:r>
              <a:rPr lang="en-US" sz="2800" dirty="0" smtClean="0"/>
              <a:t> per virtual Tor host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500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6060"/>
                </a:solidFill>
              </a:rPr>
              <a:t>Experimentation Ideology</a:t>
            </a:r>
          </a:p>
          <a:p>
            <a:endParaRPr lang="en-US" dirty="0">
              <a:solidFill>
                <a:srgbClr val="606060"/>
              </a:solidFill>
            </a:endParaRPr>
          </a:p>
          <a:p>
            <a:r>
              <a:rPr lang="en-US" dirty="0" smtClean="0">
                <a:solidFill>
                  <a:srgbClr val="606060"/>
                </a:solidFill>
              </a:rPr>
              <a:t>Shadow and its Design</a:t>
            </a:r>
          </a:p>
          <a:p>
            <a:endParaRPr lang="en-US" dirty="0"/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Overview: the Distributed Tor Network</a:t>
            </a:r>
          </a:p>
          <a:p>
            <a:pPr lvl="1"/>
            <a:r>
              <a:rPr lang="en-US" dirty="0" smtClean="0">
                <a:solidFill>
                  <a:srgbClr val="606060"/>
                </a:solidFill>
              </a:rPr>
              <a:t>Research: the Sniper Attack Against 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5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>
            <a:off x="1532731" y="4772025"/>
            <a:ext cx="71628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 Anonymity Network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33531" y="4086225"/>
            <a:ext cx="1752600" cy="14542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6" name="Picture 5" descr="306px-Tor-logo-2011-flat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3400425"/>
            <a:ext cx="3886200" cy="234950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auto">
          <a:xfrm>
            <a:off x="4199731" y="2486025"/>
            <a:ext cx="2514600" cy="685800"/>
          </a:xfrm>
          <a:prstGeom prst="wedgeRectCallout">
            <a:avLst>
              <a:gd name="adj1" fmla="val -20833"/>
              <a:gd name="adj2" fmla="val 1036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t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orproject.org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15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11" name="Content Placeholder 8" descr="or-overview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2" r="-2642"/>
          <a:stretch>
            <a:fillRect/>
          </a:stretch>
        </p:blipFill>
        <p:spPr bwMode="auto">
          <a:xfrm>
            <a:off x="649534" y="3629025"/>
            <a:ext cx="31691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89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6" name="Content Placeholder 2" descr="or-overview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19" b="-37219"/>
          <a:stretch>
            <a:fillRect/>
          </a:stretch>
        </p:blipFill>
        <p:spPr>
          <a:xfrm>
            <a:off x="745484" y="2943225"/>
            <a:ext cx="5511647" cy="3048000"/>
          </a:xfrm>
        </p:spPr>
      </p:pic>
    </p:spTree>
    <p:extLst>
      <p:ext uri="{BB962C8B-B14F-4D97-AF65-F5344CB8AC3E}">
        <p14:creationId xmlns:p14="http://schemas.microsoft.com/office/powerpoint/2010/main" val="40120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6" name="Content Placeholder 2" descr="or-overview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713" b="-59713"/>
          <a:stretch>
            <a:fillRect/>
          </a:stretch>
        </p:blipFill>
        <p:spPr bwMode="auto">
          <a:xfrm>
            <a:off x="739171" y="2562225"/>
            <a:ext cx="68895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Experimentation Ideology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Shadow and its Design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Use case: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Overview: the Distributed Tor Network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Research: the Sniper Attack Against Tor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3" name="Content Placeholder 2" descr="or-overview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09" b="-8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334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3" name="Content Placeholder 2" descr="or-overview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09" b="-8280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 bwMode="auto">
          <a:xfrm>
            <a:off x="389731" y="3400425"/>
            <a:ext cx="7543800" cy="25146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123531" y="2486025"/>
            <a:ext cx="3733800" cy="7620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Tor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protocol 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ware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6060"/>
                </a:solidFill>
              </a:rPr>
              <a:t>Experimentation Ideology</a:t>
            </a:r>
          </a:p>
          <a:p>
            <a:endParaRPr lang="en-US" dirty="0">
              <a:solidFill>
                <a:srgbClr val="606060"/>
              </a:solidFill>
            </a:endParaRPr>
          </a:p>
          <a:p>
            <a:r>
              <a:rPr lang="en-US" dirty="0" smtClean="0">
                <a:solidFill>
                  <a:srgbClr val="606060"/>
                </a:solidFill>
              </a:rPr>
              <a:t>Shadow and its Design</a:t>
            </a:r>
          </a:p>
          <a:p>
            <a:endParaRPr lang="en-US" dirty="0"/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>
                <a:solidFill>
                  <a:srgbClr val="606060"/>
                </a:solidFill>
              </a:rPr>
              <a:t>Overview: the Distributed Tor Network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*Research: the Sniper Attack Against 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6931" y="660082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*Joint with Aaron Johnson, Florian </a:t>
            </a:r>
            <a:r>
              <a:rPr lang="en-US" dirty="0" err="1" smtClean="0"/>
              <a:t>Tschorsch</a:t>
            </a:r>
            <a:r>
              <a:rPr lang="en-US" dirty="0" smtClean="0"/>
              <a:t>, 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Scheuermann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0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25" name="Rectangular Callout 24"/>
          <p:cNvSpPr/>
          <p:nvPr/>
        </p:nvSpPr>
        <p:spPr bwMode="auto">
          <a:xfrm>
            <a:off x="3513931" y="2257425"/>
            <a:ext cx="3505200" cy="1676400"/>
          </a:xfrm>
          <a:prstGeom prst="wedgeRectCallout">
            <a:avLst>
              <a:gd name="adj1" fmla="val -22874"/>
              <a:gd name="adj2" fmla="val 13399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One TCP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Connection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Between Each Relay,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M</a:t>
            </a:r>
            <a:r>
              <a:rPr lang="en-US" sz="2800" dirty="0" smtClean="0"/>
              <a:t>ultiple </a:t>
            </a:r>
            <a:r>
              <a:rPr lang="en-US" sz="2800" i="1" dirty="0" smtClean="0"/>
              <a:t>Circuits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7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70731" y="5457825"/>
            <a:ext cx="4572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304131" y="5457825"/>
            <a:ext cx="5334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3" name="Picture 2" descr="bittor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6143625"/>
            <a:ext cx="1092200" cy="1092200"/>
          </a:xfrm>
          <a:prstGeom prst="rect">
            <a:avLst/>
          </a:prstGeom>
        </p:spPr>
      </p:pic>
      <p:pic>
        <p:nvPicPr>
          <p:cNvPr id="11" name="Picture 10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6219825"/>
            <a:ext cx="990600" cy="95855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3513931" y="2257425"/>
            <a:ext cx="3505200" cy="1676400"/>
          </a:xfrm>
          <a:prstGeom prst="wedgeRectCallout">
            <a:avLst>
              <a:gd name="adj1" fmla="val -22874"/>
              <a:gd name="adj2" fmla="val 13399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One TCP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Connection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Between Each Relay,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M</a:t>
            </a:r>
            <a:r>
              <a:rPr lang="en-US" sz="2800" dirty="0" smtClean="0"/>
              <a:t>ultiple </a:t>
            </a:r>
            <a:r>
              <a:rPr lang="en-US" sz="2800" i="1" dirty="0" smtClean="0"/>
              <a:t>Circuits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132931" y="5991225"/>
            <a:ext cx="3124200" cy="1066800"/>
          </a:xfrm>
          <a:prstGeom prst="wedgeRectCallout">
            <a:avLst>
              <a:gd name="adj1" fmla="val -88971"/>
              <a:gd name="adj2" fmla="val -41471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Multiple Application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Streams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3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70731" y="5457825"/>
            <a:ext cx="4572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304131" y="5457825"/>
            <a:ext cx="5334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3" name="Picture 2" descr="bittor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6143625"/>
            <a:ext cx="1092200" cy="1092200"/>
          </a:xfrm>
          <a:prstGeom prst="rect">
            <a:avLst/>
          </a:prstGeom>
        </p:spPr>
      </p:pic>
      <p:pic>
        <p:nvPicPr>
          <p:cNvPr id="11" name="Picture 10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6219825"/>
            <a:ext cx="990600" cy="958550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 bwMode="auto">
          <a:xfrm>
            <a:off x="2980531" y="6143625"/>
            <a:ext cx="3962400" cy="762000"/>
          </a:xfrm>
          <a:prstGeom prst="wedgeRectCallout">
            <a:avLst>
              <a:gd name="adj1" fmla="val -50178"/>
              <a:gd name="adj2" fmla="val -19670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No end-to-end TCP!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7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123531" y="2486025"/>
            <a:ext cx="3733800" cy="7620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Tor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protocol 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ware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Packaging 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Delivery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7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Packaging 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Delivery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2751931" y="2333625"/>
            <a:ext cx="3657600" cy="685800"/>
          </a:xfrm>
          <a:prstGeom prst="leftArrow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smtClean="0"/>
              <a:t>Experimentation</a:t>
            </a:r>
            <a:endParaRPr lang="en-US" dirty="0"/>
          </a:p>
        </p:txBody>
      </p:sp>
      <p:pic>
        <p:nvPicPr>
          <p:cNvPr id="4" name="Content Placeholder 3" descr="venn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67" r="-37067"/>
          <a:stretch>
            <a:fillRect/>
          </a:stretch>
        </p:blipFill>
        <p:spPr>
          <a:xfrm>
            <a:off x="84931" y="1901825"/>
            <a:ext cx="9875035" cy="5461000"/>
          </a:xfrm>
        </p:spPr>
      </p:pic>
    </p:spTree>
    <p:extLst>
      <p:ext uri="{BB962C8B-B14F-4D97-AF65-F5344CB8AC3E}">
        <p14:creationId xmlns:p14="http://schemas.microsoft.com/office/powerpoint/2010/main" val="21009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1000 Cell Limit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34290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SENDME Signal Every 100 Cells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3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Sniper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Low-cost memory consumption attack</a:t>
            </a:r>
          </a:p>
          <a:p>
            <a:endParaRPr lang="en-US" dirty="0" smtClean="0"/>
          </a:p>
          <a:p>
            <a:r>
              <a:rPr lang="en-US" dirty="0" smtClean="0"/>
              <a:t>Disables arbitrary Tor relays</a:t>
            </a:r>
          </a:p>
          <a:p>
            <a:endParaRPr lang="en-US" dirty="0"/>
          </a:p>
          <a:p>
            <a:r>
              <a:rPr lang="en-US" dirty="0" smtClean="0"/>
              <a:t>Anonymous if launched through 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8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2066131" y="2562225"/>
            <a:ext cx="1676400" cy="914400"/>
          </a:xfrm>
          <a:prstGeom prst="wedgeRectCallout">
            <a:avLst>
              <a:gd name="adj1" fmla="val -60315"/>
              <a:gd name="adj2" fmla="val 1368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Start Download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18531" y="61436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Request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047331" y="6448425"/>
            <a:ext cx="3276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9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8380012" y="2943225"/>
            <a:ext cx="1229919" cy="914400"/>
          </a:xfrm>
          <a:prstGeom prst="wedgeRectCallout">
            <a:avLst>
              <a:gd name="adj1" fmla="val 21559"/>
              <a:gd name="adj2" fmla="val 15640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Reply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6409531" y="1571625"/>
            <a:ext cx="2286000" cy="1143000"/>
          </a:xfrm>
          <a:prstGeom prst="wedgeRectCallout">
            <a:avLst>
              <a:gd name="adj1" fmla="val 21559"/>
              <a:gd name="adj2" fmla="val 9771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Package and Relay 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142331" y="3552825"/>
            <a:ext cx="4038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89731" y="24860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Stop Reading from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Connection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043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8" name="Straight Connector 17"/>
            <p:cNvCxnSpPr>
              <a:endCxn id="26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805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27263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79663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32063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684463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836863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989263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6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08931" y="2028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237331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Periodically Send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SENDME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894931" y="64484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SENDME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599531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5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08931" y="2028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1989931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Out of Memory, Killed by OS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8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Consumed over Time</a:t>
            </a:r>
            <a:endParaRPr lang="en-US" dirty="0"/>
          </a:p>
        </p:txBody>
      </p:sp>
      <p:pic>
        <p:nvPicPr>
          <p:cNvPr id="4" name="Content Placeholder 3" descr="combined.target.ram.ti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34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Research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79061"/>
              </p:ext>
            </p:extLst>
          </p:nvPr>
        </p:nvGraphicFramePr>
        <p:xfrm>
          <a:off x="1685131" y="1571625"/>
          <a:ext cx="6934200" cy="292023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05000"/>
                <a:gridCol w="5029200"/>
              </a:tblGrid>
              <a:tr h="4089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Approaches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Problems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Live Network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Hard to manage, lengthy deployment, security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risks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70586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PlanetLab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Hard to manage,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at modeling, </a:t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not scalable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089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Simulation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generalizable, 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naccurate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814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Emulation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Large overhead,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k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ernel complexities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0759" marR="100759" marT="50419" marB="50419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>
            <a:off x="445740" y="2764014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47821" y="3324225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58186" y="3830814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pic>
        <p:nvPicPr>
          <p:cNvPr id="19" name="Picture 18" descr="planetlab_no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47" y="4679949"/>
            <a:ext cx="5430484" cy="2717381"/>
          </a:xfrm>
          <a:prstGeom prst="rect">
            <a:avLst/>
          </a:prstGeom>
        </p:spPr>
      </p:pic>
      <p:pic>
        <p:nvPicPr>
          <p:cNvPr id="4" name="Picture 3" descr="simul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2" y="4574533"/>
            <a:ext cx="2459392" cy="2940176"/>
          </a:xfrm>
          <a:prstGeom prst="rect">
            <a:avLst/>
          </a:prstGeom>
        </p:spPr>
      </p:pic>
      <p:pic>
        <p:nvPicPr>
          <p:cNvPr id="5" name="Picture 4" descr="emulation_mach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2" y="4567248"/>
            <a:ext cx="1909695" cy="2947977"/>
          </a:xfrm>
          <a:prstGeom prst="rect">
            <a:avLst/>
          </a:prstGeom>
        </p:spPr>
      </p:pic>
      <p:pic>
        <p:nvPicPr>
          <p:cNvPr id="6" name="Picture 5" descr="emulation_clus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32" y="4629560"/>
            <a:ext cx="2468392" cy="2850818"/>
          </a:xfrm>
          <a:prstGeom prst="rect">
            <a:avLst/>
          </a:prstGeom>
        </p:spPr>
      </p:pic>
      <p:pic>
        <p:nvPicPr>
          <p:cNvPr id="7" name="Picture 6" descr="emulation_cluster_networ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32" y="4630392"/>
            <a:ext cx="2471432" cy="285433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13191" y="2028825"/>
            <a:ext cx="1119540" cy="56021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RAM Consumed, 50 Relays</a:t>
            </a:r>
            <a:endParaRPr lang="en-US" dirty="0"/>
          </a:p>
        </p:txBody>
      </p:sp>
      <p:pic>
        <p:nvPicPr>
          <p:cNvPr id="4" name="Content Placeholder 3" descr="cdf.ra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35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</a:t>
            </a:r>
            <a:r>
              <a:rPr lang="en-US" dirty="0" smtClean="0"/>
              <a:t>BW Consumed</a:t>
            </a:r>
            <a:r>
              <a:rPr lang="en-US" dirty="0"/>
              <a:t>, 50 Relays</a:t>
            </a:r>
          </a:p>
        </p:txBody>
      </p:sp>
      <p:pic>
        <p:nvPicPr>
          <p:cNvPr id="4" name="Content Placeholder 3" descr="cdf.b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20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Sniper Attack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Authenticated SENDMEs</a:t>
            </a:r>
          </a:p>
          <a:p>
            <a:endParaRPr lang="en-US" dirty="0"/>
          </a:p>
          <a:p>
            <a:r>
              <a:rPr lang="en-US" dirty="0" smtClean="0"/>
              <a:t>Queue Length Limit</a:t>
            </a:r>
          </a:p>
          <a:p>
            <a:endParaRPr lang="en-US" dirty="0"/>
          </a:p>
          <a:p>
            <a:r>
              <a:rPr lang="en-US" dirty="0" smtClean="0"/>
              <a:t>Adaptive Circuit Killer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Circuit-Killer Defense</a:t>
            </a:r>
            <a:endParaRPr lang="en-US" dirty="0"/>
          </a:p>
        </p:txBody>
      </p:sp>
      <p:pic>
        <p:nvPicPr>
          <p:cNvPr id="4" name="Content Placeholder 3" descr="defense.ram.ti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616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Sniper Attack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Tor’s capacity</a:t>
            </a:r>
          </a:p>
          <a:p>
            <a:endParaRPr lang="en-US" dirty="0" smtClean="0"/>
          </a:p>
          <a:p>
            <a:r>
              <a:rPr lang="en-US" dirty="0" smtClean="0"/>
              <a:t>Network Denial of Service</a:t>
            </a:r>
          </a:p>
          <a:p>
            <a:endParaRPr lang="en-US" dirty="0" smtClean="0"/>
          </a:p>
          <a:p>
            <a:r>
              <a:rPr lang="en-US" dirty="0" smtClean="0"/>
              <a:t>Influence path selection (selective </a:t>
            </a:r>
            <a:r>
              <a:rPr lang="en-US" dirty="0" err="1" smtClean="0"/>
              <a:t>DoS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Deanonymization</a:t>
            </a:r>
            <a:r>
              <a:rPr lang="en-US" dirty="0" smtClean="0"/>
              <a:t> of hidden services</a:t>
            </a:r>
          </a:p>
        </p:txBody>
      </p:sp>
    </p:spTree>
    <p:extLst>
      <p:ext uri="{BB962C8B-B14F-4D97-AF65-F5344CB8AC3E}">
        <p14:creationId xmlns:p14="http://schemas.microsoft.com/office/powerpoint/2010/main" val="210935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Experimentation Ideology</a:t>
            </a:r>
          </a:p>
          <a:p>
            <a:endParaRPr lang="en-US" dirty="0"/>
          </a:p>
          <a:p>
            <a:r>
              <a:rPr lang="en-US" dirty="0" smtClean="0"/>
              <a:t>Shadow and its Design</a:t>
            </a:r>
          </a:p>
          <a:p>
            <a:endParaRPr lang="en-US" dirty="0"/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Overview: the Distributed Tor Network</a:t>
            </a:r>
          </a:p>
          <a:p>
            <a:pPr lvl="1"/>
            <a:r>
              <a:rPr lang="en-US" dirty="0" smtClean="0"/>
              <a:t>Research: the Sniper Attack Against 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7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95425"/>
            <a:ext cx="8564563" cy="16208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11300" y="2916237"/>
            <a:ext cx="7053263" cy="1931988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hadow.github.io</a:t>
            </a:r>
            <a:endParaRPr lang="en-US" dirty="0" smtClean="0"/>
          </a:p>
          <a:p>
            <a:r>
              <a:rPr lang="en-US" dirty="0" err="1" smtClean="0"/>
              <a:t>github.com</a:t>
            </a:r>
            <a:r>
              <a:rPr lang="en-US" dirty="0" smtClean="0"/>
              <a:t>/shadow</a:t>
            </a:r>
          </a:p>
          <a:p>
            <a:endParaRPr lang="en-US" dirty="0" smtClean="0"/>
          </a:p>
          <a:p>
            <a:r>
              <a:rPr lang="en-US" dirty="0" err="1" smtClean="0"/>
              <a:t>cs.umn.edu</a:t>
            </a:r>
            <a:r>
              <a:rPr lang="en-US" dirty="0" smtClean="0"/>
              <a:t>/~</a:t>
            </a:r>
            <a:r>
              <a:rPr lang="en-US" dirty="0" err="1" smtClean="0"/>
              <a:t>jansen</a:t>
            </a:r>
            <a:endParaRPr lang="en-US" dirty="0" smtClean="0"/>
          </a:p>
          <a:p>
            <a:r>
              <a:rPr lang="en-US" dirty="0" err="1" smtClean="0"/>
              <a:t>rob.g.jansen@nrl.navy.mil</a:t>
            </a:r>
            <a:endParaRPr lang="en-US" dirty="0" smtClean="0"/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04931" y="4314825"/>
            <a:ext cx="2961604" cy="3660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931" y="696271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t</a:t>
            </a:r>
            <a:r>
              <a:rPr lang="en-US" sz="2000" i="1" dirty="0" smtClean="0">
                <a:latin typeface="+mn-lt"/>
              </a:rPr>
              <a:t>hink like an adversary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Trade-offs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824529"/>
              </p:ext>
            </p:extLst>
          </p:nvPr>
        </p:nvGraphicFramePr>
        <p:xfrm>
          <a:off x="1761331" y="2028825"/>
          <a:ext cx="6553197" cy="492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87"/>
                <a:gridCol w="916202"/>
                <a:gridCol w="916202"/>
                <a:gridCol w="916202"/>
                <a:gridCol w="916202"/>
                <a:gridCol w="916202"/>
              </a:tblGrid>
              <a:tr h="22784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27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Controllable</a:t>
                      </a:r>
                      <a:endParaRPr lang="en-US" sz="2400" dirty="0"/>
                    </a:p>
                  </a:txBody>
                  <a:tcPr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Reproducible</a:t>
                      </a:r>
                      <a:endParaRPr lang="en-US" sz="2400" dirty="0"/>
                    </a:p>
                  </a:txBody>
                  <a:tcPr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Scalable</a:t>
                      </a:r>
                      <a:endParaRPr lang="en-US" sz="2400" dirty="0"/>
                    </a:p>
                  </a:txBody>
                  <a:tcPr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Convenient</a:t>
                      </a:r>
                      <a:endParaRPr lang="en-US" sz="2400" dirty="0"/>
                    </a:p>
                  </a:txBody>
                  <a:tcPr vert="vert27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28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Live Network</a:t>
                      </a: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2890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FF"/>
                          </a:solidFill>
                        </a:rPr>
                        <a:t>PlanetLab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28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Simulation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28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Emulation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28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Shadow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09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6060"/>
                </a:solidFill>
              </a:rPr>
              <a:t>Experimentation Ideology</a:t>
            </a:r>
          </a:p>
          <a:p>
            <a:endParaRPr lang="en-US" dirty="0"/>
          </a:p>
          <a:p>
            <a:r>
              <a:rPr lang="en-US" dirty="0" smtClean="0"/>
              <a:t>Shadow and its Design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606060"/>
                </a:solidFill>
              </a:rPr>
              <a:t>Use case:</a:t>
            </a:r>
          </a:p>
          <a:p>
            <a:pPr lvl="1"/>
            <a:r>
              <a:rPr lang="en-US" dirty="0" smtClean="0">
                <a:solidFill>
                  <a:srgbClr val="606060"/>
                </a:solidFill>
              </a:rPr>
              <a:t>Overview: the Distributed Tor Network</a:t>
            </a:r>
          </a:p>
          <a:p>
            <a:pPr lvl="1"/>
            <a:r>
              <a:rPr lang="en-US" dirty="0" smtClean="0">
                <a:solidFill>
                  <a:srgbClr val="606060"/>
                </a:solidFill>
              </a:rPr>
              <a:t>Research: the Sniper Attack Against Tor</a:t>
            </a:r>
          </a:p>
          <a:p>
            <a:endParaRPr lang="en-US" dirty="0">
              <a:solidFill>
                <a:srgbClr val="606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Shadow?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event network simulator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Runs </a:t>
            </a:r>
            <a:r>
              <a:rPr lang="en-US" dirty="0" smtClean="0">
                <a:solidFill>
                  <a:srgbClr val="FFFF00"/>
                </a:solidFill>
              </a:rPr>
              <a:t>real</a:t>
            </a:r>
            <a:r>
              <a:rPr lang="en-US" dirty="0" smtClean="0"/>
              <a:t> applications </a:t>
            </a:r>
            <a:r>
              <a:rPr lang="en-US" dirty="0" smtClean="0">
                <a:solidFill>
                  <a:srgbClr val="FFFF00"/>
                </a:solidFill>
              </a:rPr>
              <a:t>without modification</a:t>
            </a:r>
          </a:p>
          <a:p>
            <a:endParaRPr lang="en-US" dirty="0" smtClean="0"/>
          </a:p>
          <a:p>
            <a:r>
              <a:rPr lang="en-US" dirty="0"/>
              <a:t>Simulates time, network, crypto, CPU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Models routing, latency, </a:t>
            </a:r>
            <a:r>
              <a:rPr lang="en-US" dirty="0" smtClean="0"/>
              <a:t>bandwidth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Single Linux box without root privileges</a:t>
            </a:r>
            <a:endParaRPr lang="en-US" dirty="0"/>
          </a:p>
        </p:txBody>
      </p:sp>
      <p:pic>
        <p:nvPicPr>
          <p:cNvPr id="7" name="Content Placeholder 6" descr="shadow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" r="1"/>
          <a:stretch/>
        </p:blipFill>
        <p:spPr>
          <a:xfrm>
            <a:off x="7171531" y="581025"/>
            <a:ext cx="2570942" cy="1905000"/>
          </a:xfrm>
        </p:spPr>
      </p:pic>
    </p:spTree>
    <p:extLst>
      <p:ext uri="{BB962C8B-B14F-4D97-AF65-F5344CB8AC3E}">
        <p14:creationId xmlns:p14="http://schemas.microsoft.com/office/powerpoint/2010/main" val="312951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Shadow’s Capabilities</a:t>
            </a:r>
            <a:endParaRPr lang="en-US" dirty="0"/>
          </a:p>
        </p:txBody>
      </p:sp>
      <p:pic>
        <p:nvPicPr>
          <p:cNvPr id="4" name="Content Placeholder 3" descr="osi-mode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13" r="-25313"/>
          <a:stretch>
            <a:fillRect/>
          </a:stretch>
        </p:blipFill>
        <p:spPr>
          <a:xfrm>
            <a:off x="115896" y="1724025"/>
            <a:ext cx="10334339" cy="5715000"/>
          </a:xfrm>
        </p:spPr>
      </p:pic>
    </p:spTree>
    <p:extLst>
      <p:ext uri="{BB962C8B-B14F-4D97-AF65-F5344CB8AC3E}">
        <p14:creationId xmlns:p14="http://schemas.microsoft.com/office/powerpoint/2010/main" val="320993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41784</TotalTime>
  <Words>981</Words>
  <Application>Microsoft Macintosh PowerPoint</Application>
  <PresentationFormat>Custom</PresentationFormat>
  <Paragraphs>354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Blank Presentation</vt:lpstr>
      <vt:lpstr>Shadow: Simple HPC for Systems Security Research</vt:lpstr>
      <vt:lpstr>Outline</vt:lpstr>
      <vt:lpstr>Outline</vt:lpstr>
      <vt:lpstr>Properties of Experimentation</vt:lpstr>
      <vt:lpstr>Network Research</vt:lpstr>
      <vt:lpstr>Testbed Trade-offs</vt:lpstr>
      <vt:lpstr>Outline</vt:lpstr>
      <vt:lpstr>What is Shadow?</vt:lpstr>
      <vt:lpstr>Shadow’s Capabilities</vt:lpstr>
      <vt:lpstr>Bootstrapping Shadow</vt:lpstr>
      <vt:lpstr>Virtual Network Configuration</vt:lpstr>
      <vt:lpstr>Virtual Host Configuration</vt:lpstr>
      <vt:lpstr>Simulation Engine</vt:lpstr>
      <vt:lpstr>Program Layout</vt:lpstr>
      <vt:lpstr>Plug-in Wrapper Hooks</vt:lpstr>
      <vt:lpstr>Function Interposition</vt:lpstr>
      <vt:lpstr>Function Interposition</vt:lpstr>
      <vt:lpstr>Function Interposition</vt:lpstr>
      <vt:lpstr>Function Interposition</vt:lpstr>
      <vt:lpstr>Function Interposition</vt:lpstr>
      <vt:lpstr>Virtual Context Switching</vt:lpstr>
      <vt:lpstr>Virtual Context Switching</vt:lpstr>
      <vt:lpstr>Shadow-Tor’s Accuracy</vt:lpstr>
      <vt:lpstr>Shadow-Tor’s Scalability</vt:lpstr>
      <vt:lpstr>Outline</vt:lpstr>
      <vt:lpstr>The Tor Anonymity Network</vt:lpstr>
      <vt:lpstr>How Tor Works</vt:lpstr>
      <vt:lpstr>How Tor Works</vt:lpstr>
      <vt:lpstr>How Tor Works</vt:lpstr>
      <vt:lpstr>How Tor Works</vt:lpstr>
      <vt:lpstr>How Tor Works</vt:lpstr>
      <vt:lpstr>Outline</vt:lpstr>
      <vt:lpstr>Tor Flow Control</vt:lpstr>
      <vt:lpstr>Tor Flow Control</vt:lpstr>
      <vt:lpstr>Tor Flow Control</vt:lpstr>
      <vt:lpstr>Tor Flow Control</vt:lpstr>
      <vt:lpstr>Tor Flow Control</vt:lpstr>
      <vt:lpstr>Tor Flow Control</vt:lpstr>
      <vt:lpstr>Tor Flow Control</vt:lpstr>
      <vt:lpstr>Tor Flow Control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Memory Consumed over Time</vt:lpstr>
      <vt:lpstr>Mean RAM Consumed, 50 Relays</vt:lpstr>
      <vt:lpstr>Mean BW Consumed, 50 Relays</vt:lpstr>
      <vt:lpstr>Sniper Attack Defenses</vt:lpstr>
      <vt:lpstr>Circuit-Killer Defense</vt:lpstr>
      <vt:lpstr>Sniper Attack Implications</vt:lpstr>
      <vt:lpstr>Outline</vt:lpstr>
      <vt:lpstr>Questions?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235</cp:revision>
  <cp:lastPrinted>2011-06-08T15:26:59Z</cp:lastPrinted>
  <dcterms:created xsi:type="dcterms:W3CDTF">2011-10-13T20:08:31Z</dcterms:created>
  <dcterms:modified xsi:type="dcterms:W3CDTF">2013-09-26T18:57:22Z</dcterms:modified>
  <cp:category/>
</cp:coreProperties>
</file>