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64" r:id="rId2"/>
    <p:sldId id="376" r:id="rId3"/>
    <p:sldId id="435" r:id="rId4"/>
    <p:sldId id="432" r:id="rId5"/>
    <p:sldId id="433" r:id="rId6"/>
    <p:sldId id="434" r:id="rId7"/>
    <p:sldId id="393" r:id="rId8"/>
    <p:sldId id="392" r:id="rId9"/>
    <p:sldId id="382" r:id="rId10"/>
    <p:sldId id="383" r:id="rId11"/>
    <p:sldId id="431" r:id="rId12"/>
    <p:sldId id="399" r:id="rId13"/>
    <p:sldId id="400" r:id="rId14"/>
    <p:sldId id="423" r:id="rId15"/>
    <p:sldId id="428" r:id="rId16"/>
  </p:sldIdLst>
  <p:sldSz cx="100584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7F8"/>
    <a:srgbClr val="0B3AF5"/>
    <a:srgbClr val="0A3AFF"/>
    <a:srgbClr val="0917F2"/>
    <a:srgbClr val="205AB2"/>
    <a:srgbClr val="1F5188"/>
    <a:srgbClr val="001236"/>
    <a:srgbClr val="000E2A"/>
    <a:srgbClr val="FAB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01" autoAdjust="0"/>
    <p:restoredTop sz="94660" autoAdjust="0"/>
  </p:normalViewPr>
  <p:slideViewPr>
    <p:cSldViewPr snapToGrid="0">
      <p:cViewPr varScale="1">
        <p:scale>
          <a:sx n="90" d="100"/>
          <a:sy n="90" d="100"/>
        </p:scale>
        <p:origin x="1328" y="20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82F392-DB49-4AA4-8FE8-68E7A20DFD49}" type="datetimeFigureOut">
              <a:rPr lang="en-US" smtClean="0"/>
              <a:t>5/14/18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53BEB2-B6BD-4FBB-B32D-280A8B85A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7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U.S. Naval Research Laboratory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8"/>
          <a:stretch/>
        </p:blipFill>
        <p:spPr>
          <a:xfrm>
            <a:off x="0" y="0"/>
            <a:ext cx="10058400" cy="123444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7400" y="640080"/>
            <a:ext cx="7315200" cy="457200"/>
          </a:xfrm>
        </p:spPr>
        <p:txBody>
          <a:bodyPr>
            <a:noAutofit/>
          </a:bodyPr>
          <a:lstStyle>
            <a:lvl1pPr>
              <a:defRPr sz="3600" b="1" baseline="0">
                <a:solidFill>
                  <a:srgbClr val="FABE0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959"/>
            <a:ext cx="1143000" cy="764523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0" y="1763184"/>
            <a:ext cx="4343400" cy="52578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Aft>
                <a:spcPts val="600"/>
              </a:spcAft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spcAft>
                <a:spcPts val="300"/>
              </a:spcAft>
              <a:defRPr sz="2000">
                <a:solidFill>
                  <a:schemeClr val="tx1"/>
                </a:solidFill>
              </a:defRPr>
            </a:lvl4pPr>
            <a:lvl5pPr marL="914400" indent="-220663">
              <a:lnSpc>
                <a:spcPct val="100000"/>
              </a:lnSpc>
              <a:defRPr sz="1800"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234940" y="1763184"/>
            <a:ext cx="4343400" cy="52578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Aft>
                <a:spcPts val="600"/>
              </a:spcAft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spcAft>
                <a:spcPts val="300"/>
              </a:spcAft>
              <a:defRPr sz="2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tx1"/>
                </a:solidFill>
              </a:defRPr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172200" y="7203864"/>
            <a:ext cx="3406140" cy="416136"/>
          </a:xfrm>
        </p:spPr>
        <p:txBody>
          <a:bodyPr/>
          <a:lstStyle/>
          <a:p>
            <a:r>
              <a:rPr lang="en-US" dirty="0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‹#›</a:t>
            </a:fld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599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2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‹#›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U.S. Naval Research Laboratory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8"/>
          <a:stretch/>
        </p:blipFill>
        <p:spPr>
          <a:xfrm>
            <a:off x="0" y="0"/>
            <a:ext cx="10058400" cy="123444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7400" y="640080"/>
            <a:ext cx="7315200" cy="457200"/>
          </a:xfrm>
        </p:spPr>
        <p:txBody>
          <a:bodyPr>
            <a:noAutofit/>
          </a:bodyPr>
          <a:lstStyle>
            <a:lvl1pPr>
              <a:defRPr sz="3600" b="1" baseline="0">
                <a:solidFill>
                  <a:srgbClr val="FABE0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959"/>
            <a:ext cx="1143000" cy="764523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0" y="1763184"/>
            <a:ext cx="9121140" cy="52578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800"/>
            </a:lvl1pPr>
            <a:lvl2pPr>
              <a:lnSpc>
                <a:spcPct val="100000"/>
              </a:lnSpc>
              <a:spcAft>
                <a:spcPts val="600"/>
              </a:spcAft>
              <a:defRPr sz="28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spcAft>
                <a:spcPts val="300"/>
              </a:spcAft>
              <a:defRPr sz="2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 sz="1800" u="none"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646738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tar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49892"/>
            <a:ext cx="9121140" cy="457200"/>
          </a:xfrm>
        </p:spPr>
        <p:txBody>
          <a:bodyPr>
            <a:noAutofit/>
          </a:bodyPr>
          <a:lstStyle>
            <a:lvl1pPr>
              <a:defRPr sz="4600" b="1">
                <a:solidFill>
                  <a:srgbClr val="FABE0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0" y="3882430"/>
            <a:ext cx="9121140" cy="2920324"/>
          </a:xfrm>
        </p:spPr>
        <p:txBody>
          <a:bodyPr/>
          <a:lstStyle>
            <a:lvl1pPr>
              <a:lnSpc>
                <a:spcPts val="2000"/>
              </a:lnSpc>
              <a:spcAft>
                <a:spcPts val="600"/>
              </a:spcAft>
              <a:defRPr sz="1800" b="1">
                <a:solidFill>
                  <a:schemeClr val="bg1"/>
                </a:solidFill>
              </a:defRPr>
            </a:lvl1pPr>
            <a:lvl2pPr>
              <a:lnSpc>
                <a:spcPts val="1800"/>
              </a:lnSpc>
              <a:spcAft>
                <a:spcPts val="600"/>
              </a:spcAft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lnSpc>
                <a:spcPts val="1800"/>
              </a:lnSpc>
              <a:defRPr sz="1500">
                <a:solidFill>
                  <a:schemeClr val="bg1"/>
                </a:solidFill>
              </a:defRPr>
            </a:lvl3pPr>
            <a:lvl4pPr>
              <a:lnSpc>
                <a:spcPts val="1800"/>
              </a:lnSpc>
              <a:spcAft>
                <a:spcPts val="300"/>
              </a:spcAft>
              <a:defRPr sz="15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65223701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49892"/>
            <a:ext cx="9121140" cy="457200"/>
          </a:xfrm>
        </p:spPr>
        <p:txBody>
          <a:bodyPr>
            <a:noAutofit/>
          </a:bodyPr>
          <a:lstStyle>
            <a:lvl1pPr>
              <a:defRPr sz="4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0" y="3882430"/>
            <a:ext cx="9121140" cy="2920324"/>
          </a:xfrm>
        </p:spPr>
        <p:txBody>
          <a:bodyPr/>
          <a:lstStyle>
            <a:lvl1pPr>
              <a:lnSpc>
                <a:spcPts val="2000"/>
              </a:lnSpc>
              <a:spcAft>
                <a:spcPts val="600"/>
              </a:spcAft>
              <a:defRPr sz="1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>
              <a:lnSpc>
                <a:spcPts val="1800"/>
              </a:lnSpc>
              <a:spcAft>
                <a:spcPts val="600"/>
              </a:spcAft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lnSpc>
                <a:spcPts val="1800"/>
              </a:lnSpc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lnSpc>
                <a:spcPts val="1800"/>
              </a:lnSpc>
              <a:spcAft>
                <a:spcPts val="300"/>
              </a:spcAft>
              <a:defRPr sz="1500"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05618138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230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blipFill dpi="0" rotWithShape="1">
          <a:blip r:embed="rId2">
            <a:lum/>
          </a:blip>
          <a:srcRect/>
          <a:stretch>
            <a:fillRect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238568"/>
            <a:ext cx="10058400" cy="1533832"/>
          </a:xfrm>
          <a:prstGeom prst="rect">
            <a:avLst/>
          </a:prstGeom>
          <a:solidFill>
            <a:srgbClr val="0012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9144000" cy="2743200"/>
          </a:xfrm>
        </p:spPr>
        <p:txBody>
          <a:bodyPr anchor="t">
            <a:noAutofit/>
          </a:bodyPr>
          <a:lstStyle>
            <a:lvl1pPr>
              <a:lnSpc>
                <a:spcPts val="5100"/>
              </a:lnSpc>
              <a:defRPr sz="4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6515493"/>
            <a:ext cx="5257800" cy="952107"/>
          </a:xfrm>
        </p:spPr>
        <p:txBody>
          <a:bodyPr anchor="b"/>
          <a:lstStyle>
            <a:lvl1pPr>
              <a:lnSpc>
                <a:spcPts val="1900"/>
              </a:lnSpc>
              <a:spcAft>
                <a:spcPts val="0"/>
              </a:spcAft>
              <a:defRPr sz="1500"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sz="1500">
                <a:solidFill>
                  <a:schemeClr val="accent3"/>
                </a:solidFill>
              </a:defRPr>
            </a:lvl2pPr>
            <a:lvl3pPr marL="0" indent="0">
              <a:lnSpc>
                <a:spcPts val="1900"/>
              </a:lnSpc>
              <a:spcAft>
                <a:spcPts val="0"/>
              </a:spcAft>
              <a:buFontTx/>
              <a:buNone/>
              <a:defRPr sz="1500" b="1">
                <a:solidFill>
                  <a:schemeClr val="bg1"/>
                </a:solidFill>
              </a:defRPr>
            </a:lvl3pPr>
            <a:lvl4pPr>
              <a:lnSpc>
                <a:spcPts val="2640"/>
              </a:lnSpc>
              <a:spcAft>
                <a:spcPts val="1800"/>
              </a:spcAft>
              <a:defRPr sz="22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367074" cy="91440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5943600" y="6515493"/>
            <a:ext cx="3657600" cy="952107"/>
          </a:xfrm>
        </p:spPr>
        <p:txBody>
          <a:bodyPr anchor="b"/>
          <a:lstStyle>
            <a:lvl1pPr algn="r">
              <a:lnSpc>
                <a:spcPts val="1900"/>
              </a:lnSpc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r">
              <a:lnSpc>
                <a:spcPts val="1900"/>
              </a:lnSpc>
              <a:spcAft>
                <a:spcPts val="0"/>
              </a:spcAft>
              <a:defRPr sz="1500">
                <a:solidFill>
                  <a:schemeClr val="accent3"/>
                </a:solidFill>
              </a:defRPr>
            </a:lvl2pPr>
            <a:lvl3pPr marL="0" indent="0" algn="r">
              <a:lnSpc>
                <a:spcPts val="1900"/>
              </a:lnSpc>
              <a:spcAft>
                <a:spcPts val="0"/>
              </a:spcAft>
              <a:buFontTx/>
              <a:buNone/>
              <a:defRPr sz="1500" b="0">
                <a:solidFill>
                  <a:schemeClr val="bg1"/>
                </a:solidFill>
              </a:defRPr>
            </a:lvl3pPr>
            <a:lvl4pPr>
              <a:lnSpc>
                <a:spcPts val="2640"/>
              </a:lnSpc>
              <a:spcAft>
                <a:spcPts val="1800"/>
              </a:spcAft>
              <a:defRPr sz="22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37440305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791094"/>
            <a:ext cx="5679649" cy="2601798"/>
          </a:xfrm>
        </p:spPr>
        <p:txBody>
          <a:bodyPr anchor="b">
            <a:noAutofit/>
          </a:bodyPr>
          <a:lstStyle>
            <a:lvl1pPr>
              <a:lnSpc>
                <a:spcPts val="3900"/>
              </a:lnSpc>
              <a:defRPr sz="3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4722832"/>
            <a:ext cx="5257800" cy="952107"/>
          </a:xfrm>
        </p:spPr>
        <p:txBody>
          <a:bodyPr anchor="t"/>
          <a:lstStyle>
            <a:lvl1pPr>
              <a:lnSpc>
                <a:spcPts val="1900"/>
              </a:lnSpc>
              <a:spcAft>
                <a:spcPts val="0"/>
              </a:spcAft>
              <a:defRPr sz="1500" b="1">
                <a:solidFill>
                  <a:schemeClr val="tx2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sz="1500" b="1">
                <a:solidFill>
                  <a:schemeClr val="tx2"/>
                </a:solidFill>
              </a:defRPr>
            </a:lvl2pPr>
            <a:lvl3pPr marL="0" indent="0">
              <a:lnSpc>
                <a:spcPts val="1900"/>
              </a:lnSpc>
              <a:spcAft>
                <a:spcPts val="0"/>
              </a:spcAft>
              <a:buFontTx/>
              <a:buNone/>
              <a:defRPr sz="1500" b="0">
                <a:solidFill>
                  <a:schemeClr val="tx2"/>
                </a:solidFill>
              </a:defRPr>
            </a:lvl3pPr>
            <a:lvl4pPr>
              <a:lnSpc>
                <a:spcPts val="2640"/>
              </a:lnSpc>
              <a:spcAft>
                <a:spcPts val="1800"/>
              </a:spcAft>
              <a:defRPr sz="22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367073" cy="9144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62572" y="-9426"/>
            <a:ext cx="5495827" cy="7781826"/>
          </a:xfrm>
          <a:custGeom>
            <a:avLst/>
            <a:gdLst>
              <a:gd name="connsiteX0" fmla="*/ 0 w 3657600"/>
              <a:gd name="connsiteY0" fmla="*/ 0 h 7772400"/>
              <a:gd name="connsiteX1" fmla="*/ 3657600 w 3657600"/>
              <a:gd name="connsiteY1" fmla="*/ 0 h 7772400"/>
              <a:gd name="connsiteX2" fmla="*/ 3657600 w 3657600"/>
              <a:gd name="connsiteY2" fmla="*/ 7772400 h 7772400"/>
              <a:gd name="connsiteX3" fmla="*/ 0 w 3657600"/>
              <a:gd name="connsiteY3" fmla="*/ 7772400 h 7772400"/>
              <a:gd name="connsiteX4" fmla="*/ 0 w 3657600"/>
              <a:gd name="connsiteY4" fmla="*/ 0 h 7772400"/>
              <a:gd name="connsiteX0" fmla="*/ 0 w 5495827"/>
              <a:gd name="connsiteY0" fmla="*/ 0 h 7781826"/>
              <a:gd name="connsiteX1" fmla="*/ 5495827 w 5495827"/>
              <a:gd name="connsiteY1" fmla="*/ 9426 h 7781826"/>
              <a:gd name="connsiteX2" fmla="*/ 5495827 w 5495827"/>
              <a:gd name="connsiteY2" fmla="*/ 7781826 h 7781826"/>
              <a:gd name="connsiteX3" fmla="*/ 1838227 w 5495827"/>
              <a:gd name="connsiteY3" fmla="*/ 7781826 h 7781826"/>
              <a:gd name="connsiteX4" fmla="*/ 0 w 5495827"/>
              <a:gd name="connsiteY4" fmla="*/ 0 h 778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5827" h="7781826">
                <a:moveTo>
                  <a:pt x="0" y="0"/>
                </a:moveTo>
                <a:lnTo>
                  <a:pt x="5495827" y="9426"/>
                </a:lnTo>
                <a:lnTo>
                  <a:pt x="5495827" y="7781826"/>
                </a:lnTo>
                <a:lnTo>
                  <a:pt x="1838227" y="778182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320849269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7203864"/>
            <a:ext cx="3406140" cy="4161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‹#›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7203864"/>
            <a:ext cx="3394710" cy="413808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U.S. Naval Research Laboratory</a:t>
            </a:r>
          </a:p>
        </p:txBody>
      </p:sp>
    </p:spTree>
    <p:extLst>
      <p:ext uri="{BB962C8B-B14F-4D97-AF65-F5344CB8AC3E}">
        <p14:creationId xmlns:p14="http://schemas.microsoft.com/office/powerpoint/2010/main" val="184699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  <p:sldLayoutId id="2147483667" r:id="rId6"/>
  </p:sldLayoutIdLst>
  <p:hf hd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600" kern="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03629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2800" kern="1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103629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2800" b="1" kern="100" baseline="0">
          <a:solidFill>
            <a:srgbClr val="0957F8"/>
          </a:solidFill>
          <a:latin typeface="+mn-lt"/>
          <a:ea typeface="+mn-ea"/>
          <a:cs typeface="+mn-cs"/>
        </a:defRPr>
      </a:lvl2pPr>
      <a:lvl3pPr marL="461963" indent="-234950" algn="l" defTabSz="103629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2400" kern="100" baseline="0">
          <a:solidFill>
            <a:schemeClr val="tx1"/>
          </a:solidFill>
          <a:latin typeface="+mn-lt"/>
          <a:ea typeface="+mn-ea"/>
          <a:cs typeface="+mn-cs"/>
        </a:defRPr>
      </a:lvl3pPr>
      <a:lvl4pPr marL="693738" indent="-236538" algn="l" defTabSz="103629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−"/>
        <a:defRPr sz="2000" b="0" kern="100" baseline="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220663" algn="l" defTabSz="103629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800" b="0" kern="1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247"/>
            <a:ext cx="9029700" cy="2743200"/>
          </a:xfrm>
        </p:spPr>
        <p:txBody>
          <a:bodyPr/>
          <a:lstStyle/>
          <a:p>
            <a:r>
              <a:rPr lang="en-US" dirty="0"/>
              <a:t>Shadow: </a:t>
            </a:r>
            <a:br>
              <a:rPr lang="en-US" dirty="0"/>
            </a:br>
            <a:r>
              <a:rPr lang="en-US" dirty="0"/>
              <a:t>Scalable and Deterministic Network Experimentation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US" dirty="0"/>
              <a:t>Dr. Rob Jansen</a:t>
            </a:r>
          </a:p>
          <a:p>
            <a:r>
              <a:rPr lang="en-US" dirty="0"/>
              <a:t>U.S. Naval Research Laboratory</a:t>
            </a:r>
          </a:p>
          <a:p>
            <a:r>
              <a:rPr lang="en-US" dirty="0"/>
              <a:t>Center for High Assurance Computer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4"/>
          </p:nvPr>
        </p:nvSpPr>
        <p:spPr>
          <a:xfrm>
            <a:off x="4421275" y="6343651"/>
            <a:ext cx="5179926" cy="1123950"/>
          </a:xfrm>
        </p:spPr>
        <p:txBody>
          <a:bodyPr>
            <a:normAutofit/>
          </a:bodyPr>
          <a:lstStyle/>
          <a:p>
            <a:r>
              <a:rPr lang="en-US" b="0" dirty="0"/>
              <a:t>Cybersecurity Experimentation of the Future</a:t>
            </a:r>
            <a:br>
              <a:rPr lang="en-US" b="0" dirty="0"/>
            </a:br>
            <a:r>
              <a:rPr lang="en-US" b="0" dirty="0"/>
              <a:t>Community Engagement Event</a:t>
            </a:r>
          </a:p>
          <a:p>
            <a:r>
              <a:rPr lang="en-US" b="0" dirty="0"/>
              <a:t>Marina Del Rey, CA</a:t>
            </a:r>
          </a:p>
          <a:p>
            <a:r>
              <a:rPr lang="en-US" b="0" dirty="0"/>
              <a:t>May 15</a:t>
            </a:r>
            <a:r>
              <a:rPr lang="en-US" b="0" baseline="30000" dirty="0"/>
              <a:t>th</a:t>
            </a:r>
            <a:r>
              <a:rPr lang="en-US" b="0" dirty="0"/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1914273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10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Shadow?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dirty="0"/>
              <a:t>Deterministic, parallel discrete-event network simulator</a:t>
            </a:r>
          </a:p>
          <a:p>
            <a:pPr marL="457200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Directly executes apps as plug-ins (e.g., Tor, Bitcoin)</a:t>
            </a:r>
          </a:p>
          <a:p>
            <a:pPr marL="457200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Models routing, latency, bandwidth</a:t>
            </a:r>
          </a:p>
          <a:p>
            <a:pPr marL="457200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Simulates time, CPU, OS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TCP/UDP, sockets, queuing, threading</a:t>
            </a:r>
          </a:p>
          <a:p>
            <a:pPr marL="457200" lvl="1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Emulates POSIX C API on Linux</a:t>
            </a:r>
          </a:p>
          <a:p>
            <a:pPr marL="457200" indent="-457200">
              <a:buFont typeface="Arial" charset="0"/>
              <a:buChar char="•"/>
            </a:pPr>
            <a:endParaRPr lang="en-US" dirty="0"/>
          </a:p>
        </p:txBody>
      </p:sp>
      <p:pic>
        <p:nvPicPr>
          <p:cNvPr id="13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277" y="4426772"/>
            <a:ext cx="3672123" cy="268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1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612571" y="1524000"/>
            <a:ext cx="7053943" cy="5733142"/>
          </a:xfrm>
          <a:custGeom>
            <a:avLst/>
            <a:gdLst>
              <a:gd name="connsiteX0" fmla="*/ 0 w 7097485"/>
              <a:gd name="connsiteY0" fmla="*/ 0 h 5544457"/>
              <a:gd name="connsiteX1" fmla="*/ 7097485 w 7097485"/>
              <a:gd name="connsiteY1" fmla="*/ 0 h 5544457"/>
              <a:gd name="connsiteX2" fmla="*/ 7097485 w 7097485"/>
              <a:gd name="connsiteY2" fmla="*/ 5544457 h 5544457"/>
              <a:gd name="connsiteX3" fmla="*/ 43542 w 7097485"/>
              <a:gd name="connsiteY3" fmla="*/ 5544457 h 5544457"/>
              <a:gd name="connsiteX4" fmla="*/ 43542 w 7097485"/>
              <a:gd name="connsiteY4" fmla="*/ 3846285 h 5544457"/>
              <a:gd name="connsiteX5" fmla="*/ 4630057 w 7097485"/>
              <a:gd name="connsiteY5" fmla="*/ 3846285 h 5544457"/>
              <a:gd name="connsiteX6" fmla="*/ 4630057 w 7097485"/>
              <a:gd name="connsiteY6" fmla="*/ 3556000 h 5544457"/>
              <a:gd name="connsiteX7" fmla="*/ 58057 w 7097485"/>
              <a:gd name="connsiteY7" fmla="*/ 3556000 h 5544457"/>
              <a:gd name="connsiteX8" fmla="*/ 58057 w 7097485"/>
              <a:gd name="connsiteY8" fmla="*/ 2017485 h 5544457"/>
              <a:gd name="connsiteX9" fmla="*/ 4630057 w 7097485"/>
              <a:gd name="connsiteY9" fmla="*/ 2017485 h 5544457"/>
              <a:gd name="connsiteX10" fmla="*/ 4630057 w 7097485"/>
              <a:gd name="connsiteY10" fmla="*/ 1640114 h 5544457"/>
              <a:gd name="connsiteX11" fmla="*/ 58057 w 7097485"/>
              <a:gd name="connsiteY11" fmla="*/ 1640114 h 5544457"/>
              <a:gd name="connsiteX12" fmla="*/ 0 w 7097485"/>
              <a:gd name="connsiteY12" fmla="*/ 0 h 5544457"/>
              <a:gd name="connsiteX0" fmla="*/ 29030 w 7053943"/>
              <a:gd name="connsiteY0" fmla="*/ 14514 h 5544457"/>
              <a:gd name="connsiteX1" fmla="*/ 7053943 w 7053943"/>
              <a:gd name="connsiteY1" fmla="*/ 0 h 5544457"/>
              <a:gd name="connsiteX2" fmla="*/ 7053943 w 7053943"/>
              <a:gd name="connsiteY2" fmla="*/ 5544457 h 5544457"/>
              <a:gd name="connsiteX3" fmla="*/ 0 w 7053943"/>
              <a:gd name="connsiteY3" fmla="*/ 5544457 h 5544457"/>
              <a:gd name="connsiteX4" fmla="*/ 0 w 7053943"/>
              <a:gd name="connsiteY4" fmla="*/ 3846285 h 5544457"/>
              <a:gd name="connsiteX5" fmla="*/ 4586515 w 7053943"/>
              <a:gd name="connsiteY5" fmla="*/ 3846285 h 5544457"/>
              <a:gd name="connsiteX6" fmla="*/ 4586515 w 7053943"/>
              <a:gd name="connsiteY6" fmla="*/ 3556000 h 5544457"/>
              <a:gd name="connsiteX7" fmla="*/ 14515 w 7053943"/>
              <a:gd name="connsiteY7" fmla="*/ 3556000 h 5544457"/>
              <a:gd name="connsiteX8" fmla="*/ 14515 w 7053943"/>
              <a:gd name="connsiteY8" fmla="*/ 2017485 h 5544457"/>
              <a:gd name="connsiteX9" fmla="*/ 4586515 w 7053943"/>
              <a:gd name="connsiteY9" fmla="*/ 2017485 h 5544457"/>
              <a:gd name="connsiteX10" fmla="*/ 4586515 w 7053943"/>
              <a:gd name="connsiteY10" fmla="*/ 1640114 h 5544457"/>
              <a:gd name="connsiteX11" fmla="*/ 14515 w 7053943"/>
              <a:gd name="connsiteY11" fmla="*/ 1640114 h 5544457"/>
              <a:gd name="connsiteX12" fmla="*/ 29030 w 7053943"/>
              <a:gd name="connsiteY12" fmla="*/ 14514 h 5544457"/>
              <a:gd name="connsiteX0" fmla="*/ 14515 w 7053943"/>
              <a:gd name="connsiteY0" fmla="*/ 14514 h 5544457"/>
              <a:gd name="connsiteX1" fmla="*/ 7053943 w 7053943"/>
              <a:gd name="connsiteY1" fmla="*/ 0 h 5544457"/>
              <a:gd name="connsiteX2" fmla="*/ 7053943 w 7053943"/>
              <a:gd name="connsiteY2" fmla="*/ 5544457 h 5544457"/>
              <a:gd name="connsiteX3" fmla="*/ 0 w 7053943"/>
              <a:gd name="connsiteY3" fmla="*/ 5544457 h 5544457"/>
              <a:gd name="connsiteX4" fmla="*/ 0 w 7053943"/>
              <a:gd name="connsiteY4" fmla="*/ 3846285 h 5544457"/>
              <a:gd name="connsiteX5" fmla="*/ 4586515 w 7053943"/>
              <a:gd name="connsiteY5" fmla="*/ 3846285 h 5544457"/>
              <a:gd name="connsiteX6" fmla="*/ 4586515 w 7053943"/>
              <a:gd name="connsiteY6" fmla="*/ 3556000 h 5544457"/>
              <a:gd name="connsiteX7" fmla="*/ 14515 w 7053943"/>
              <a:gd name="connsiteY7" fmla="*/ 3556000 h 5544457"/>
              <a:gd name="connsiteX8" fmla="*/ 14515 w 7053943"/>
              <a:gd name="connsiteY8" fmla="*/ 2017485 h 5544457"/>
              <a:gd name="connsiteX9" fmla="*/ 4586515 w 7053943"/>
              <a:gd name="connsiteY9" fmla="*/ 2017485 h 5544457"/>
              <a:gd name="connsiteX10" fmla="*/ 4586515 w 7053943"/>
              <a:gd name="connsiteY10" fmla="*/ 1640114 h 5544457"/>
              <a:gd name="connsiteX11" fmla="*/ 14515 w 7053943"/>
              <a:gd name="connsiteY11" fmla="*/ 1640114 h 5544457"/>
              <a:gd name="connsiteX12" fmla="*/ 14515 w 7053943"/>
              <a:gd name="connsiteY12" fmla="*/ 14514 h 5544457"/>
              <a:gd name="connsiteX0" fmla="*/ 29029 w 7053943"/>
              <a:gd name="connsiteY0" fmla="*/ 0 h 5718628"/>
              <a:gd name="connsiteX1" fmla="*/ 7053943 w 7053943"/>
              <a:gd name="connsiteY1" fmla="*/ 174171 h 5718628"/>
              <a:gd name="connsiteX2" fmla="*/ 7053943 w 7053943"/>
              <a:gd name="connsiteY2" fmla="*/ 5718628 h 5718628"/>
              <a:gd name="connsiteX3" fmla="*/ 0 w 7053943"/>
              <a:gd name="connsiteY3" fmla="*/ 5718628 h 5718628"/>
              <a:gd name="connsiteX4" fmla="*/ 0 w 7053943"/>
              <a:gd name="connsiteY4" fmla="*/ 4020456 h 5718628"/>
              <a:gd name="connsiteX5" fmla="*/ 4586515 w 7053943"/>
              <a:gd name="connsiteY5" fmla="*/ 4020456 h 5718628"/>
              <a:gd name="connsiteX6" fmla="*/ 4586515 w 7053943"/>
              <a:gd name="connsiteY6" fmla="*/ 3730171 h 5718628"/>
              <a:gd name="connsiteX7" fmla="*/ 14515 w 7053943"/>
              <a:gd name="connsiteY7" fmla="*/ 3730171 h 5718628"/>
              <a:gd name="connsiteX8" fmla="*/ 14515 w 7053943"/>
              <a:gd name="connsiteY8" fmla="*/ 2191656 h 5718628"/>
              <a:gd name="connsiteX9" fmla="*/ 4586515 w 7053943"/>
              <a:gd name="connsiteY9" fmla="*/ 2191656 h 5718628"/>
              <a:gd name="connsiteX10" fmla="*/ 4586515 w 7053943"/>
              <a:gd name="connsiteY10" fmla="*/ 1814285 h 5718628"/>
              <a:gd name="connsiteX11" fmla="*/ 14515 w 7053943"/>
              <a:gd name="connsiteY11" fmla="*/ 1814285 h 5718628"/>
              <a:gd name="connsiteX12" fmla="*/ 29029 w 7053943"/>
              <a:gd name="connsiteY12" fmla="*/ 0 h 5718628"/>
              <a:gd name="connsiteX0" fmla="*/ 29029 w 7053943"/>
              <a:gd name="connsiteY0" fmla="*/ 43543 h 5762171"/>
              <a:gd name="connsiteX1" fmla="*/ 7053943 w 7053943"/>
              <a:gd name="connsiteY1" fmla="*/ 0 h 5762171"/>
              <a:gd name="connsiteX2" fmla="*/ 7053943 w 7053943"/>
              <a:gd name="connsiteY2" fmla="*/ 5762171 h 5762171"/>
              <a:gd name="connsiteX3" fmla="*/ 0 w 7053943"/>
              <a:gd name="connsiteY3" fmla="*/ 5762171 h 5762171"/>
              <a:gd name="connsiteX4" fmla="*/ 0 w 7053943"/>
              <a:gd name="connsiteY4" fmla="*/ 4063999 h 5762171"/>
              <a:gd name="connsiteX5" fmla="*/ 4586515 w 7053943"/>
              <a:gd name="connsiteY5" fmla="*/ 4063999 h 5762171"/>
              <a:gd name="connsiteX6" fmla="*/ 4586515 w 7053943"/>
              <a:gd name="connsiteY6" fmla="*/ 3773714 h 5762171"/>
              <a:gd name="connsiteX7" fmla="*/ 14515 w 7053943"/>
              <a:gd name="connsiteY7" fmla="*/ 3773714 h 5762171"/>
              <a:gd name="connsiteX8" fmla="*/ 14515 w 7053943"/>
              <a:gd name="connsiteY8" fmla="*/ 2235199 h 5762171"/>
              <a:gd name="connsiteX9" fmla="*/ 4586515 w 7053943"/>
              <a:gd name="connsiteY9" fmla="*/ 2235199 h 5762171"/>
              <a:gd name="connsiteX10" fmla="*/ 4586515 w 7053943"/>
              <a:gd name="connsiteY10" fmla="*/ 1857828 h 5762171"/>
              <a:gd name="connsiteX11" fmla="*/ 14515 w 7053943"/>
              <a:gd name="connsiteY11" fmla="*/ 1857828 h 5762171"/>
              <a:gd name="connsiteX12" fmla="*/ 29029 w 7053943"/>
              <a:gd name="connsiteY12" fmla="*/ 43543 h 5762171"/>
              <a:gd name="connsiteX0" fmla="*/ 29029 w 7053943"/>
              <a:gd name="connsiteY0" fmla="*/ 14514 h 5733142"/>
              <a:gd name="connsiteX1" fmla="*/ 7053943 w 7053943"/>
              <a:gd name="connsiteY1" fmla="*/ 0 h 5733142"/>
              <a:gd name="connsiteX2" fmla="*/ 7053943 w 7053943"/>
              <a:gd name="connsiteY2" fmla="*/ 5733142 h 5733142"/>
              <a:gd name="connsiteX3" fmla="*/ 0 w 7053943"/>
              <a:gd name="connsiteY3" fmla="*/ 5733142 h 5733142"/>
              <a:gd name="connsiteX4" fmla="*/ 0 w 7053943"/>
              <a:gd name="connsiteY4" fmla="*/ 4034970 h 5733142"/>
              <a:gd name="connsiteX5" fmla="*/ 4586515 w 7053943"/>
              <a:gd name="connsiteY5" fmla="*/ 4034970 h 5733142"/>
              <a:gd name="connsiteX6" fmla="*/ 4586515 w 7053943"/>
              <a:gd name="connsiteY6" fmla="*/ 3744685 h 5733142"/>
              <a:gd name="connsiteX7" fmla="*/ 14515 w 7053943"/>
              <a:gd name="connsiteY7" fmla="*/ 3744685 h 5733142"/>
              <a:gd name="connsiteX8" fmla="*/ 14515 w 7053943"/>
              <a:gd name="connsiteY8" fmla="*/ 2206170 h 5733142"/>
              <a:gd name="connsiteX9" fmla="*/ 4586515 w 7053943"/>
              <a:gd name="connsiteY9" fmla="*/ 2206170 h 5733142"/>
              <a:gd name="connsiteX10" fmla="*/ 4586515 w 7053943"/>
              <a:gd name="connsiteY10" fmla="*/ 1828799 h 5733142"/>
              <a:gd name="connsiteX11" fmla="*/ 14515 w 7053943"/>
              <a:gd name="connsiteY11" fmla="*/ 1828799 h 5733142"/>
              <a:gd name="connsiteX12" fmla="*/ 29029 w 7053943"/>
              <a:gd name="connsiteY12" fmla="*/ 14514 h 573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053943" h="5733142">
                <a:moveTo>
                  <a:pt x="29029" y="14514"/>
                </a:moveTo>
                <a:lnTo>
                  <a:pt x="7053943" y="0"/>
                </a:lnTo>
                <a:lnTo>
                  <a:pt x="7053943" y="5733142"/>
                </a:lnTo>
                <a:lnTo>
                  <a:pt x="0" y="5733142"/>
                </a:lnTo>
                <a:lnTo>
                  <a:pt x="0" y="4034970"/>
                </a:lnTo>
                <a:lnTo>
                  <a:pt x="4586515" y="4034970"/>
                </a:lnTo>
                <a:lnTo>
                  <a:pt x="4586515" y="3744685"/>
                </a:lnTo>
                <a:lnTo>
                  <a:pt x="14515" y="3744685"/>
                </a:lnTo>
                <a:lnTo>
                  <a:pt x="14515" y="2206170"/>
                </a:lnTo>
                <a:lnTo>
                  <a:pt x="4586515" y="2206170"/>
                </a:lnTo>
                <a:lnTo>
                  <a:pt x="4586515" y="1828799"/>
                </a:lnTo>
                <a:lnTo>
                  <a:pt x="14515" y="1828799"/>
                </a:lnTo>
                <a:lnTo>
                  <a:pt x="29029" y="1451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11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Shadow Work?</a:t>
            </a:r>
          </a:p>
        </p:txBody>
      </p:sp>
      <p:sp>
        <p:nvSpPr>
          <p:cNvPr id="10" name="Oval 9"/>
          <p:cNvSpPr/>
          <p:nvPr/>
        </p:nvSpPr>
        <p:spPr>
          <a:xfrm>
            <a:off x="3155221" y="2047965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Kernel</a:t>
            </a:r>
          </a:p>
        </p:txBody>
      </p:sp>
      <p:sp>
        <p:nvSpPr>
          <p:cNvPr id="16" name="Oval 15"/>
          <p:cNvSpPr/>
          <p:nvPr/>
        </p:nvSpPr>
        <p:spPr>
          <a:xfrm>
            <a:off x="3155220" y="3942141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Kernel</a:t>
            </a:r>
          </a:p>
        </p:txBody>
      </p:sp>
      <p:sp>
        <p:nvSpPr>
          <p:cNvPr id="17" name="Oval 16"/>
          <p:cNvSpPr/>
          <p:nvPr/>
        </p:nvSpPr>
        <p:spPr>
          <a:xfrm>
            <a:off x="3155220" y="5836317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Kernel</a:t>
            </a:r>
          </a:p>
        </p:txBody>
      </p:sp>
      <p:sp>
        <p:nvSpPr>
          <p:cNvPr id="18" name="Oval 17"/>
          <p:cNvSpPr/>
          <p:nvPr/>
        </p:nvSpPr>
        <p:spPr>
          <a:xfrm>
            <a:off x="805539" y="2047965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</a:t>
            </a:r>
          </a:p>
        </p:txBody>
      </p:sp>
      <p:sp>
        <p:nvSpPr>
          <p:cNvPr id="19" name="Oval 18"/>
          <p:cNvSpPr/>
          <p:nvPr/>
        </p:nvSpPr>
        <p:spPr>
          <a:xfrm>
            <a:off x="805538" y="3942141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</a:t>
            </a:r>
          </a:p>
        </p:txBody>
      </p:sp>
      <p:sp>
        <p:nvSpPr>
          <p:cNvPr id="20" name="Oval 19"/>
          <p:cNvSpPr/>
          <p:nvPr/>
        </p:nvSpPr>
        <p:spPr>
          <a:xfrm>
            <a:off x="805538" y="5836317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</a:t>
            </a:r>
          </a:p>
        </p:txBody>
      </p:sp>
      <p:sp>
        <p:nvSpPr>
          <p:cNvPr id="21" name="Oval 20"/>
          <p:cNvSpPr/>
          <p:nvPr/>
        </p:nvSpPr>
        <p:spPr>
          <a:xfrm>
            <a:off x="5504902" y="2047965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 IP</a:t>
            </a:r>
          </a:p>
        </p:txBody>
      </p:sp>
      <p:sp>
        <p:nvSpPr>
          <p:cNvPr id="22" name="Oval 21"/>
          <p:cNvSpPr/>
          <p:nvPr/>
        </p:nvSpPr>
        <p:spPr>
          <a:xfrm>
            <a:off x="5504901" y="3942141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 IP</a:t>
            </a:r>
          </a:p>
        </p:txBody>
      </p:sp>
      <p:sp>
        <p:nvSpPr>
          <p:cNvPr id="23" name="Oval 22"/>
          <p:cNvSpPr/>
          <p:nvPr/>
        </p:nvSpPr>
        <p:spPr>
          <a:xfrm>
            <a:off x="5504901" y="5836317"/>
            <a:ext cx="1199061" cy="1199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 IP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854582" y="2047965"/>
            <a:ext cx="1233715" cy="4987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27" name="Straight Arrow Connector 26"/>
          <p:cNvCxnSpPr>
            <a:stCxn id="18" idx="6"/>
            <a:endCxn id="10" idx="2"/>
          </p:cNvCxnSpPr>
          <p:nvPr/>
        </p:nvCxnSpPr>
        <p:spPr>
          <a:xfrm>
            <a:off x="2004600" y="2647496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004599" y="4525798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354280" y="2646136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04599" y="6435847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54279" y="4524439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354278" y="6419974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03961" y="2644777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724649" y="4524439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24648" y="6419974"/>
            <a:ext cx="115062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7532" y="1551808"/>
            <a:ext cx="504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Shadow - OS emulation and network simulation</a:t>
            </a:r>
          </a:p>
        </p:txBody>
      </p:sp>
    </p:spTree>
    <p:extLst>
      <p:ext uri="{BB962C8B-B14F-4D97-AF65-F5344CB8AC3E}">
        <p14:creationId xmlns:p14="http://schemas.microsoft.com/office/powerpoint/2010/main" val="2868717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12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Memory Management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21975" y="2595281"/>
            <a:ext cx="1775012" cy="447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77469" y="5190563"/>
            <a:ext cx="1223683" cy="1653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Plug-in Data 1</a:t>
            </a:r>
          </a:p>
        </p:txBody>
      </p:sp>
      <p:sp>
        <p:nvSpPr>
          <p:cNvPr id="8" name="Rectangle 7"/>
          <p:cNvSpPr/>
          <p:nvPr/>
        </p:nvSpPr>
        <p:spPr>
          <a:xfrm>
            <a:off x="1277468" y="3252169"/>
            <a:ext cx="1223683" cy="9991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Library Data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5242" y="2201513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Namespace 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107403" y="2595281"/>
            <a:ext cx="1775012" cy="447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62897" y="5190563"/>
            <a:ext cx="1223683" cy="1653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Plug-in Data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62896" y="3252169"/>
            <a:ext cx="1223683" cy="9991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Library Data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70670" y="2201513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Namespace 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192831" y="2595281"/>
            <a:ext cx="1775012" cy="447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48325" y="5190563"/>
            <a:ext cx="1223683" cy="1653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Plug-in Data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48324" y="3252169"/>
            <a:ext cx="1223683" cy="9991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Library Data 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56098" y="2201513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Namespace 3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7" idx="0"/>
            <a:endCxn id="8" idx="2"/>
          </p:cNvCxnSpPr>
          <p:nvPr/>
        </p:nvCxnSpPr>
        <p:spPr>
          <a:xfrm flipH="1" flipV="1">
            <a:off x="1889310" y="4251286"/>
            <a:ext cx="1" cy="939277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974735" y="4242094"/>
            <a:ext cx="1" cy="939277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8080337" y="4251286"/>
            <a:ext cx="1" cy="939277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77468" y="4734371"/>
            <a:ext cx="7394539" cy="4604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Plug-in Code (read-only)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77468" y="2810259"/>
            <a:ext cx="7394539" cy="4604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Library Code (read-only)</a:t>
            </a:r>
          </a:p>
        </p:txBody>
      </p:sp>
      <p:sp>
        <p:nvSpPr>
          <p:cNvPr id="26" name="Content Placeholder 4"/>
          <p:cNvSpPr>
            <a:spLocks noGrp="1"/>
          </p:cNvSpPr>
          <p:nvPr>
            <p:ph idx="13"/>
          </p:nvPr>
        </p:nvSpPr>
        <p:spPr>
          <a:xfrm>
            <a:off x="457200" y="1615267"/>
            <a:ext cx="9121140" cy="5257800"/>
          </a:xfrm>
        </p:spPr>
        <p:txBody>
          <a:bodyPr/>
          <a:lstStyle/>
          <a:p>
            <a:r>
              <a:rPr lang="en-US" dirty="0"/>
              <a:t>Apps loaded in independent namespaces, “copy-on-write”</a:t>
            </a:r>
          </a:p>
        </p:txBody>
      </p:sp>
    </p:spTree>
    <p:extLst>
      <p:ext uri="{BB962C8B-B14F-4D97-AF65-F5344CB8AC3E}">
        <p14:creationId xmlns:p14="http://schemas.microsoft.com/office/powerpoint/2010/main" val="175927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13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U.S. Naval Research Laboratory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Execution in a Simulator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6293224"/>
            <a:ext cx="2433917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199" y="5512784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</a:t>
            </a:r>
            <a:r>
              <a:rPr lang="en-US" dirty="0"/>
              <a:t> API</a:t>
            </a:r>
            <a:br>
              <a:rPr lang="en-US" dirty="0"/>
            </a:br>
            <a:r>
              <a:rPr lang="en-US" dirty="0"/>
              <a:t>(send, write, etc.)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7198" y="4225843"/>
            <a:ext cx="1506071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Function Interposition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57198" y="2938903"/>
            <a:ext cx="8592671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Shadow – Simulated Linux Kernel Libraries and Network Transport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366682" y="2467784"/>
            <a:ext cx="0" cy="304500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053353" y="4953603"/>
            <a:ext cx="0" cy="559181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048871" y="3666663"/>
            <a:ext cx="0" cy="559181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487272" y="6293224"/>
            <a:ext cx="2433917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487271" y="5512784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</a:t>
            </a:r>
            <a:r>
              <a:rPr lang="en-US" dirty="0"/>
              <a:t> API</a:t>
            </a:r>
          </a:p>
          <a:p>
            <a:pPr algn="ctr"/>
            <a:r>
              <a:rPr lang="en-US" dirty="0"/>
              <a:t>(send, write, etc.)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17344" y="6293224"/>
            <a:ext cx="2433917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517343" y="5512784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</a:t>
            </a:r>
            <a:r>
              <a:rPr lang="en-US" dirty="0"/>
              <a:t> API</a:t>
            </a:r>
          </a:p>
          <a:p>
            <a:pPr algn="ctr"/>
            <a:r>
              <a:rPr lang="en-US" dirty="0"/>
              <a:t>(send, write, etc.)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23131" y="4225843"/>
            <a:ext cx="1506071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Function Interposition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432615" y="2467784"/>
            <a:ext cx="0" cy="304500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119286" y="4953603"/>
            <a:ext cx="0" cy="559181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114804" y="3666663"/>
            <a:ext cx="0" cy="559181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6517343" y="4230119"/>
            <a:ext cx="1506071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Function Interposition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8426827" y="2472060"/>
            <a:ext cx="0" cy="304500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7113498" y="4957879"/>
            <a:ext cx="0" cy="559181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7109016" y="3670939"/>
            <a:ext cx="0" cy="559181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457198" y="1755823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accent3"/>
                </a:solidFill>
              </a:rPr>
              <a:t>libc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487271" y="1756524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accent3"/>
                </a:solidFill>
              </a:rPr>
              <a:t>libc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517343" y="1755823"/>
            <a:ext cx="2433918" cy="72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accent3"/>
                </a:solidFill>
              </a:rPr>
              <a:t>libc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090" y="1333811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Namespace 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51910" y="1339636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Namespace 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30235" y="1327493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Namespace 3</a:t>
            </a:r>
          </a:p>
        </p:txBody>
      </p:sp>
    </p:spTree>
    <p:extLst>
      <p:ext uri="{BB962C8B-B14F-4D97-AF65-F5344CB8AC3E}">
        <p14:creationId xmlns:p14="http://schemas.microsoft.com/office/powerpoint/2010/main" val="199133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14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Uses Cases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dirty="0"/>
              <a:t>Tor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Latency and throughput correlation attacks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Denial of Service attacks (sockets, RAM, bandwidth)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Changes to path selection algorithms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Traffic admission control algorithms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Traffic scheduling and prioritization algorithms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Network load balancing algorithms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Process RAM consumption and optimization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Network and memory attacks in Bitcoin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Distributed secure multiparty computation algorithms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Software debugging</a:t>
            </a:r>
          </a:p>
          <a:p>
            <a:pPr marL="457200" indent="-45720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61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Dr. Rob Jansen</a:t>
            </a:r>
          </a:p>
          <a:p>
            <a:r>
              <a:rPr lang="en-US" dirty="0"/>
              <a:t>Center for High Assurance Computer Systems</a:t>
            </a:r>
          </a:p>
          <a:p>
            <a:r>
              <a:rPr lang="en-US" dirty="0"/>
              <a:t>U.S. Naval Research Laboratory</a:t>
            </a:r>
          </a:p>
          <a:p>
            <a:r>
              <a:rPr lang="en-US" dirty="0" err="1"/>
              <a:t>rob.g.jansen@nrl.navy.mil</a:t>
            </a:r>
            <a:endParaRPr lang="en-US" dirty="0"/>
          </a:p>
          <a:p>
            <a:r>
              <a:rPr lang="en-US" dirty="0" err="1"/>
              <a:t>robgjansen.com</a:t>
            </a:r>
            <a:r>
              <a:rPr lang="en-US" dirty="0"/>
              <a:t>, @</a:t>
            </a:r>
            <a:r>
              <a:rPr lang="en-US" dirty="0" err="1"/>
              <a:t>robgjansen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Shadow Simulator</a:t>
            </a:r>
          </a:p>
          <a:p>
            <a:r>
              <a:rPr lang="en-US" dirty="0" err="1"/>
              <a:t>shadow.github.io</a:t>
            </a:r>
            <a:endParaRPr lang="en-US" dirty="0"/>
          </a:p>
          <a:p>
            <a:r>
              <a:rPr lang="en-US" dirty="0" err="1"/>
              <a:t>github.com</a:t>
            </a:r>
            <a:r>
              <a:rPr lang="en-US" dirty="0"/>
              <a:t>/shadow</a:t>
            </a:r>
          </a:p>
        </p:txBody>
      </p:sp>
    </p:spTree>
    <p:extLst>
      <p:ext uri="{BB962C8B-B14F-4D97-AF65-F5344CB8AC3E}">
        <p14:creationId xmlns:p14="http://schemas.microsoft.com/office/powerpoint/2010/main" val="181237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457200" y="1763184"/>
            <a:ext cx="9121140" cy="525780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dirty="0"/>
              <a:t>The most important property of experiments: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>
                <a:solidFill>
                  <a:srgbClr val="0957F8"/>
                </a:solidFill>
              </a:rPr>
              <a:t>Experimental control</a:t>
            </a:r>
            <a:r>
              <a:rPr lang="en-US" dirty="0"/>
              <a:t> – isolate important factors</a:t>
            </a:r>
            <a:endParaRPr lang="en-US" dirty="0">
              <a:solidFill>
                <a:srgbClr val="0957F8"/>
              </a:solidFill>
            </a:endParaRP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Easily achievable with </a:t>
            </a:r>
            <a:r>
              <a:rPr lang="en-US" dirty="0">
                <a:solidFill>
                  <a:srgbClr val="0957F8"/>
                </a:solidFill>
              </a:rPr>
              <a:t>deterministic</a:t>
            </a:r>
            <a:r>
              <a:rPr lang="en-US" dirty="0"/>
              <a:t> experimentation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Determinism yields repeatable / reproducible experiments</a:t>
            </a:r>
          </a:p>
          <a:p>
            <a:pPr marL="919163" lvl="2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Requirements for large distributed systems (e.g., Tor)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>
                <a:solidFill>
                  <a:srgbClr val="0957F8"/>
                </a:solidFill>
              </a:rPr>
              <a:t>Realistic </a:t>
            </a:r>
            <a:r>
              <a:rPr lang="en-US" dirty="0"/>
              <a:t>– execute system software (not an abstraction)</a:t>
            </a:r>
            <a:endParaRPr lang="en-US" dirty="0">
              <a:solidFill>
                <a:srgbClr val="0957F8"/>
              </a:solidFill>
            </a:endParaRPr>
          </a:p>
          <a:p>
            <a:pPr marL="919163" lvl="2" indent="-457200">
              <a:buFont typeface="Arial" charset="0"/>
              <a:buChar char="•"/>
            </a:pPr>
            <a:r>
              <a:rPr lang="en-US" dirty="0">
                <a:solidFill>
                  <a:srgbClr val="0957F8"/>
                </a:solidFill>
              </a:rPr>
              <a:t>Scalable</a:t>
            </a:r>
            <a:r>
              <a:rPr lang="en-US" dirty="0"/>
              <a:t> – can run studied system at scale</a:t>
            </a:r>
            <a:endParaRPr lang="en-US" dirty="0">
              <a:solidFill>
                <a:srgbClr val="0957F8"/>
              </a:solidFill>
            </a:endParaRPr>
          </a:p>
          <a:p>
            <a:pPr marL="457200" indent="-457200">
              <a:buFont typeface="Arial" charset="0"/>
              <a:buChar char="•"/>
            </a:pPr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Shadow</a:t>
            </a:r>
          </a:p>
          <a:p>
            <a:pPr marL="919163" lvl="2" indent="-457200">
              <a:buFont typeface="Arial" charset="0"/>
              <a:buChar char="•"/>
            </a:pPr>
            <a:r>
              <a:rPr lang="en-US" dirty="0"/>
              <a:t>Network simulator with above design goals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2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Science of Cybersecurity</a:t>
            </a:r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2B91CDE1-610F-6A41-A2CD-97485E94C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443" y="4977657"/>
            <a:ext cx="2793864" cy="204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1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 Experimentation</a:t>
            </a:r>
          </a:p>
        </p:txBody>
      </p:sp>
    </p:spTree>
    <p:extLst>
      <p:ext uri="{BB962C8B-B14F-4D97-AF65-F5344CB8AC3E}">
        <p14:creationId xmlns:p14="http://schemas.microsoft.com/office/powerpoint/2010/main" val="161767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4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Tor: a censorship resistant, privacy-enhancing anonymous communication system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9381" y="3128757"/>
            <a:ext cx="8943219" cy="2925907"/>
            <a:chOff x="338960" y="1341971"/>
            <a:chExt cx="8943219" cy="2925907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2515774" y="3231132"/>
              <a:ext cx="1037323" cy="774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2001298" y="3038229"/>
              <a:ext cx="1535722" cy="3989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524147" y="3424036"/>
              <a:ext cx="1527348" cy="610881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74613" y="2145757"/>
              <a:ext cx="1503567" cy="281611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1985220" y="3295433"/>
              <a:ext cx="1503568" cy="71505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2513" y="1968929"/>
              <a:ext cx="2098429" cy="63526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245662" y="2483338"/>
              <a:ext cx="2275280" cy="20123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213507" y="3231132"/>
              <a:ext cx="2082352" cy="73113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374280" y="3166831"/>
              <a:ext cx="2194895" cy="16849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95495" y="2017154"/>
              <a:ext cx="2789757" cy="74779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731186" y="2941777"/>
              <a:ext cx="2693292" cy="28102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38258" y="3311509"/>
              <a:ext cx="3256000" cy="55430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2181" y="2563714"/>
              <a:ext cx="3111303" cy="265536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627077" y="3118605"/>
              <a:ext cx="1181351" cy="26492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836083" y="1751576"/>
              <a:ext cx="1140822" cy="54719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80779" y="2731302"/>
              <a:ext cx="1505577" cy="3364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627077" y="3343659"/>
              <a:ext cx="1912535" cy="658458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5996856" y="1848028"/>
              <a:ext cx="1799995" cy="627566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996856" y="2121308"/>
              <a:ext cx="2555630" cy="5311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045088" y="2941148"/>
              <a:ext cx="2089386" cy="1670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739618" y="2957852"/>
              <a:ext cx="2957564" cy="67453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434147" y="1382474"/>
              <a:ext cx="950903" cy="788429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572417" y="1542040"/>
              <a:ext cx="440457" cy="671984"/>
            </a:xfrm>
            <a:prstGeom prst="rect">
              <a:avLst/>
            </a:prstGeom>
          </p:spPr>
        </p:pic>
        <p:grpSp>
          <p:nvGrpSpPr>
            <p:cNvPr id="30" name="Group 29"/>
            <p:cNvGrpSpPr/>
            <p:nvPr/>
          </p:nvGrpSpPr>
          <p:grpSpPr>
            <a:xfrm>
              <a:off x="2990534" y="1754910"/>
              <a:ext cx="3265714" cy="2195242"/>
              <a:chOff x="3312081" y="3282035"/>
              <a:chExt cx="3265714" cy="2195242"/>
            </a:xfrm>
          </p:grpSpPr>
          <p:sp>
            <p:nvSpPr>
              <p:cNvPr id="50" name="Cloud 49"/>
              <p:cNvSpPr/>
              <p:nvPr/>
            </p:nvSpPr>
            <p:spPr>
              <a:xfrm>
                <a:off x="3312081" y="3282035"/>
                <a:ext cx="3265714" cy="2195242"/>
              </a:xfrm>
              <a:prstGeom prst="cloud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1" name="Picture 50" descr="Tor_project_logo_hq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9731" y="3857625"/>
                <a:ext cx="1384054" cy="877930"/>
              </a:xfrm>
              <a:prstGeom prst="rect">
                <a:avLst/>
              </a:prstGeom>
            </p:spPr>
          </p:pic>
        </p:grpSp>
        <p:pic>
          <p:nvPicPr>
            <p:cNvPr id="31" name="Picture 3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38960" y="2032021"/>
              <a:ext cx="440457" cy="671984"/>
            </a:xfrm>
            <a:prstGeom prst="rect">
              <a:avLst/>
            </a:prstGeom>
          </p:spPr>
        </p:pic>
        <p:pic>
          <p:nvPicPr>
            <p:cNvPr id="32" name="Picture 3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182687" y="1493184"/>
              <a:ext cx="440457" cy="671984"/>
            </a:xfrm>
            <a:prstGeom prst="rect">
              <a:avLst/>
            </a:prstGeom>
          </p:spPr>
        </p:pic>
        <p:pic>
          <p:nvPicPr>
            <p:cNvPr id="33" name="Picture 3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029617" y="1999240"/>
              <a:ext cx="440457" cy="671984"/>
            </a:xfrm>
            <a:prstGeom prst="rect">
              <a:avLst/>
            </a:prstGeom>
          </p:spPr>
        </p:pic>
        <p:pic>
          <p:nvPicPr>
            <p:cNvPr id="34" name="Picture 3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62072" y="3389437"/>
              <a:ext cx="440457" cy="671984"/>
            </a:xfrm>
            <a:prstGeom prst="rect">
              <a:avLst/>
            </a:prstGeom>
          </p:spPr>
        </p:pic>
        <p:pic>
          <p:nvPicPr>
            <p:cNvPr id="35" name="Picture 3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554330" y="2729720"/>
              <a:ext cx="440457" cy="671984"/>
            </a:xfrm>
            <a:prstGeom prst="rect">
              <a:avLst/>
            </a:prstGeom>
          </p:spPr>
        </p:pic>
        <p:pic>
          <p:nvPicPr>
            <p:cNvPr id="36" name="Picture 3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172974" y="2817818"/>
              <a:ext cx="440457" cy="671984"/>
            </a:xfrm>
            <a:prstGeom prst="rect">
              <a:avLst/>
            </a:prstGeom>
          </p:spPr>
        </p:pic>
        <p:pic>
          <p:nvPicPr>
            <p:cNvPr id="37" name="Picture 3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743385" y="3548929"/>
              <a:ext cx="440457" cy="671984"/>
            </a:xfrm>
            <a:prstGeom prst="rect">
              <a:avLst/>
            </a:prstGeom>
          </p:spPr>
        </p:pic>
        <p:pic>
          <p:nvPicPr>
            <p:cNvPr id="38" name="Picture 3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783244" y="2640361"/>
              <a:ext cx="440457" cy="671984"/>
            </a:xfrm>
            <a:prstGeom prst="rect">
              <a:avLst/>
            </a:prstGeom>
          </p:spPr>
        </p:pic>
        <p:pic>
          <p:nvPicPr>
            <p:cNvPr id="39" name="Picture 3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016030" y="1603190"/>
              <a:ext cx="440457" cy="671984"/>
            </a:xfrm>
            <a:prstGeom prst="rect">
              <a:avLst/>
            </a:prstGeom>
          </p:spPr>
        </p:pic>
        <p:pic>
          <p:nvPicPr>
            <p:cNvPr id="40" name="Picture 3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361359" y="2736181"/>
              <a:ext cx="440457" cy="671984"/>
            </a:xfrm>
            <a:prstGeom prst="rect">
              <a:avLst/>
            </a:prstGeom>
          </p:spPr>
        </p:pic>
        <p:pic>
          <p:nvPicPr>
            <p:cNvPr id="41" name="Picture 4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320830" y="3595894"/>
              <a:ext cx="440457" cy="671984"/>
            </a:xfrm>
            <a:prstGeom prst="rect">
              <a:avLst/>
            </a:prstGeom>
          </p:spPr>
        </p:pic>
        <p:pic>
          <p:nvPicPr>
            <p:cNvPr id="42" name="Picture 4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961957" y="3507165"/>
              <a:ext cx="440457" cy="671984"/>
            </a:xfrm>
            <a:prstGeom prst="rect">
              <a:avLst/>
            </a:prstGeom>
          </p:spPr>
        </p:pic>
        <p:pic>
          <p:nvPicPr>
            <p:cNvPr id="43" name="Picture 4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454726" y="1341971"/>
              <a:ext cx="950903" cy="788429"/>
            </a:xfrm>
            <a:prstGeom prst="rect">
              <a:avLst/>
            </a:prstGeom>
          </p:spPr>
        </p:pic>
        <p:pic>
          <p:nvPicPr>
            <p:cNvPr id="44" name="Picture 43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956327" y="2274337"/>
              <a:ext cx="950903" cy="788429"/>
            </a:xfrm>
            <a:prstGeom prst="rect">
              <a:avLst/>
            </a:prstGeom>
          </p:spPr>
        </p:pic>
        <p:pic>
          <p:nvPicPr>
            <p:cNvPr id="45" name="Picture 4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218735" y="1768281"/>
              <a:ext cx="950903" cy="788429"/>
            </a:xfrm>
            <a:prstGeom prst="rect">
              <a:avLst/>
            </a:prstGeom>
          </p:spPr>
        </p:pic>
        <p:pic>
          <p:nvPicPr>
            <p:cNvPr id="46" name="Picture 4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546689" y="2941777"/>
              <a:ext cx="950903" cy="788429"/>
            </a:xfrm>
            <a:prstGeom prst="rect">
              <a:avLst/>
            </a:prstGeom>
          </p:spPr>
        </p:pic>
        <p:pic>
          <p:nvPicPr>
            <p:cNvPr id="47" name="Picture 4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286248" y="3424035"/>
              <a:ext cx="950903" cy="788429"/>
            </a:xfrm>
            <a:prstGeom prst="rect">
              <a:avLst/>
            </a:prstGeom>
          </p:spPr>
        </p:pic>
        <p:pic>
          <p:nvPicPr>
            <p:cNvPr id="48" name="Picture 4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784646" y="2411292"/>
              <a:ext cx="950903" cy="788429"/>
            </a:xfrm>
            <a:prstGeom prst="rect">
              <a:avLst/>
            </a:prstGeom>
          </p:spPr>
        </p:pic>
        <p:pic>
          <p:nvPicPr>
            <p:cNvPr id="49" name="Picture 4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331276" y="3263282"/>
              <a:ext cx="950903" cy="788429"/>
            </a:xfrm>
            <a:prstGeom prst="rect">
              <a:avLst/>
            </a:prstGeom>
          </p:spPr>
        </p:pic>
      </p:grpSp>
      <p:sp>
        <p:nvSpPr>
          <p:cNvPr id="52" name="TextBox 51"/>
          <p:cNvSpPr txBox="1"/>
          <p:nvPr/>
        </p:nvSpPr>
        <p:spPr>
          <a:xfrm>
            <a:off x="3243478" y="6053889"/>
            <a:ext cx="29995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~6500 Relays, 100 </a:t>
            </a:r>
            <a:r>
              <a:rPr lang="en-US" dirty="0" err="1"/>
              <a:t>Gbit</a:t>
            </a:r>
            <a:r>
              <a:rPr lang="en-US" dirty="0"/>
              <a:t>/s</a:t>
            </a:r>
          </a:p>
          <a:p>
            <a:pPr algn="ctr"/>
            <a:r>
              <a:rPr lang="en-US" dirty="0"/>
              <a:t>Estimated ~2 M. Users/Day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metrics.torproject.org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1907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5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Onion Routing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2" y="1580012"/>
            <a:ext cx="9435802" cy="517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7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A8C734-92BE-A746-BBD5-7DA472DC5D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6</a:t>
            </a:fld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41B471-8F14-1544-8A38-8E5F2584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736555-75C6-954B-879D-A82FB0258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 Experimentation Options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A696C5-ED1C-CD49-ADC8-A54865FC7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25207"/>
              </p:ext>
            </p:extLst>
          </p:nvPr>
        </p:nvGraphicFramePr>
        <p:xfrm>
          <a:off x="1071557" y="1914400"/>
          <a:ext cx="7843838" cy="47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8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153">
                <a:tc>
                  <a:txBody>
                    <a:bodyPr/>
                    <a:lstStyle/>
                    <a:p>
                      <a:r>
                        <a:rPr lang="en-US" sz="2900" dirty="0"/>
                        <a:t>Approach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900" dirty="0"/>
                        <a:t>Notes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Live Network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Target environment, most “realistic”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Lengthy deployment, security risks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104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Testbed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342900" marR="0" indent="-34290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/>
                        <a:t>Target OS, uses Internet protocols</a:t>
                      </a:r>
                    </a:p>
                    <a:p>
                      <a:pPr marL="342900" marR="0" indent="-34290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/>
                        <a:t>Requires significant hardware investment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r>
                        <a:rPr lang="en-US" sz="2400" dirty="0"/>
                        <a:t>Emulation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Target OS, uses Internet protocols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Large VM overhead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r>
                        <a:rPr lang="en-US" sz="2400" dirty="0"/>
                        <a:t>Simulation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Deterministic, scalable, decoupled from real time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Abstractions reduce realism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2271277807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4B78C0D4-9AE5-2948-8EA1-085DCD234A0F}"/>
              </a:ext>
            </a:extLst>
          </p:cNvPr>
          <p:cNvSpPr/>
          <p:nvPr/>
        </p:nvSpPr>
        <p:spPr>
          <a:xfrm>
            <a:off x="8886825" y="2457444"/>
            <a:ext cx="1000125" cy="4177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/>
              <a:t>More Control, Scalable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1ECF3867-956F-5F4A-9436-D969183C3D10}"/>
              </a:ext>
            </a:extLst>
          </p:cNvPr>
          <p:cNvSpPr/>
          <p:nvPr/>
        </p:nvSpPr>
        <p:spPr>
          <a:xfrm flipV="1">
            <a:off x="85714" y="2457444"/>
            <a:ext cx="1000125" cy="4177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800" dirty="0"/>
              <a:t>More Realistic, Costly</a:t>
            </a:r>
          </a:p>
        </p:txBody>
      </p:sp>
    </p:spTree>
    <p:extLst>
      <p:ext uri="{BB962C8B-B14F-4D97-AF65-F5344CB8AC3E}">
        <p14:creationId xmlns:p14="http://schemas.microsoft.com/office/powerpoint/2010/main" val="251966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7400" y="640080"/>
            <a:ext cx="7508060" cy="457200"/>
          </a:xfrm>
        </p:spPr>
        <p:txBody>
          <a:bodyPr/>
          <a:lstStyle/>
          <a:p>
            <a:r>
              <a:rPr lang="en-US" dirty="0"/>
              <a:t>Simulation vs. Emulation: Realism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7</a:t>
            </a:fld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795767"/>
              </p:ext>
            </p:extLst>
          </p:nvPr>
        </p:nvGraphicFramePr>
        <p:xfrm>
          <a:off x="457200" y="1669508"/>
          <a:ext cx="9108260" cy="2978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4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4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153">
                <a:tc>
                  <a:txBody>
                    <a:bodyPr/>
                    <a:lstStyle/>
                    <a:p>
                      <a:r>
                        <a:rPr lang="en-US" sz="2900" dirty="0"/>
                        <a:t>Simulation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900" dirty="0"/>
                        <a:t>Emulation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Abstracts away most system components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Runs the</a:t>
                      </a:r>
                      <a:r>
                        <a:rPr lang="en-US" sz="2400" baseline="0" dirty="0"/>
                        <a:t> real OS, kernel, protocols, applications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104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Simulator</a:t>
                      </a:r>
                      <a:r>
                        <a:rPr lang="en-US" sz="2400" baseline="0" dirty="0"/>
                        <a:t> is generally only internally consistent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Software</a:t>
                      </a:r>
                      <a:r>
                        <a:rPr lang="en-US" sz="2400" baseline="0" dirty="0"/>
                        <a:t> is interoperable with external components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r>
                        <a:rPr lang="en-US" sz="2400" dirty="0"/>
                        <a:t>Less resource</a:t>
                      </a:r>
                      <a:r>
                        <a:rPr lang="en-US" sz="2400" baseline="0" dirty="0"/>
                        <a:t> intensive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More resource intensive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1" y="5209336"/>
            <a:ext cx="1825494" cy="1825494"/>
          </a:xfrm>
          <a:prstGeom prst="rect">
            <a:avLst/>
          </a:prstGeom>
        </p:spPr>
      </p:pic>
      <p:pic>
        <p:nvPicPr>
          <p:cNvPr id="15" name="Picture 14" descr="simul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282" y="5482941"/>
            <a:ext cx="1250410" cy="1494851"/>
          </a:xfrm>
          <a:prstGeom prst="rect">
            <a:avLst/>
          </a:prstGeom>
        </p:spPr>
      </p:pic>
      <p:pic>
        <p:nvPicPr>
          <p:cNvPr id="16" name="Picture 15" descr="emulation_machi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493" y="5511586"/>
            <a:ext cx="904131" cy="1395699"/>
          </a:xfrm>
          <a:prstGeom prst="rect">
            <a:avLst/>
          </a:prstGeom>
        </p:spPr>
      </p:pic>
      <p:pic>
        <p:nvPicPr>
          <p:cNvPr id="17" name="Picture 16" descr="emulation_machi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893" y="5511585"/>
            <a:ext cx="904131" cy="1395699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H="1" flipV="1">
            <a:off x="6064625" y="6230366"/>
            <a:ext cx="735657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986269" y="6230366"/>
            <a:ext cx="735657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03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U.S. Naval Research Laboratory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vs. Emulation: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Shadow: Real Applications, Simulated Networks |  </a:t>
            </a:r>
            <a:fld id="{EC78876D-F60F-416A-9AB8-0484C938732F}" type="slidenum">
              <a:rPr lang="en-US" b="1" smtClean="0">
                <a:solidFill>
                  <a:schemeClr val="tx2"/>
                </a:solidFill>
              </a:rPr>
              <a:pPr/>
              <a:t>8</a:t>
            </a:fld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098003"/>
              </p:ext>
            </p:extLst>
          </p:nvPr>
        </p:nvGraphicFramePr>
        <p:xfrm>
          <a:off x="457200" y="1696402"/>
          <a:ext cx="9108260" cy="3343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4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4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153">
                <a:tc>
                  <a:txBody>
                    <a:bodyPr/>
                    <a:lstStyle/>
                    <a:p>
                      <a:r>
                        <a:rPr lang="en-US" sz="2900" dirty="0"/>
                        <a:t>Simulation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900" dirty="0"/>
                        <a:t>Emulation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“As-fast-as-possible”</a:t>
                      </a:r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Real time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104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Control over clock, can pause time without</a:t>
                      </a:r>
                      <a:r>
                        <a:rPr lang="en-US" sz="2400" baseline="0" dirty="0"/>
                        <a:t> issue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Time must advance in synchrony with wall-clock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153">
                <a:tc>
                  <a:txBody>
                    <a:bodyPr/>
                    <a:lstStyle/>
                    <a:p>
                      <a:r>
                        <a:rPr lang="en-US" sz="2400" dirty="0"/>
                        <a:t>Weak</a:t>
                      </a:r>
                      <a:r>
                        <a:rPr lang="en-US" sz="2400" baseline="0" dirty="0"/>
                        <a:t> hardware extends total experiment runtime</a:t>
                      </a:r>
                      <a:endParaRPr lang="en-US" sz="2400" dirty="0"/>
                    </a:p>
                  </a:txBody>
                  <a:tcPr marL="124204" marR="124204" marT="62101" marB="621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Weak hardware causes glitches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that are difficult to detect and diagnose</a:t>
                      </a:r>
                    </a:p>
                  </a:txBody>
                  <a:tcPr marL="124204" marR="124204" marT="62101" marB="621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1" y="5209336"/>
            <a:ext cx="1825494" cy="1825494"/>
          </a:xfrm>
          <a:prstGeom prst="rect">
            <a:avLst/>
          </a:prstGeom>
        </p:spPr>
      </p:pic>
      <p:pic>
        <p:nvPicPr>
          <p:cNvPr id="11" name="Picture 10" descr="simul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282" y="5482941"/>
            <a:ext cx="1250410" cy="1494851"/>
          </a:xfrm>
          <a:prstGeom prst="rect">
            <a:avLst/>
          </a:prstGeom>
        </p:spPr>
      </p:pic>
      <p:pic>
        <p:nvPicPr>
          <p:cNvPr id="12" name="Picture 11" descr="emulation_machi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493" y="5511586"/>
            <a:ext cx="904131" cy="1395699"/>
          </a:xfrm>
          <a:prstGeom prst="rect">
            <a:avLst/>
          </a:prstGeom>
        </p:spPr>
      </p:pic>
      <p:pic>
        <p:nvPicPr>
          <p:cNvPr id="13" name="Picture 12" descr="emulation_machi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893" y="5511585"/>
            <a:ext cx="904131" cy="1395699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11" idx="1"/>
          </p:cNvCxnSpPr>
          <p:nvPr/>
        </p:nvCxnSpPr>
        <p:spPr>
          <a:xfrm flipH="1" flipV="1">
            <a:off x="6064625" y="6230366"/>
            <a:ext cx="735657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7986269" y="6230366"/>
            <a:ext cx="735657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808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Design</a:t>
            </a:r>
          </a:p>
        </p:txBody>
      </p:sp>
    </p:spTree>
    <p:extLst>
      <p:ext uri="{BB962C8B-B14F-4D97-AF65-F5344CB8AC3E}">
        <p14:creationId xmlns:p14="http://schemas.microsoft.com/office/powerpoint/2010/main" val="1212694623"/>
      </p:ext>
    </p:extLst>
  </p:cSld>
  <p:clrMapOvr>
    <a:masterClrMapping/>
  </p:clrMapOvr>
</p:sld>
</file>

<file path=ppt/theme/theme1.xml><?xml version="1.0" encoding="utf-8"?>
<a:theme xmlns:a="http://schemas.openxmlformats.org/drawingml/2006/main" name="Robs_NRL_branded_slides">
  <a:themeElements>
    <a:clrScheme name="NRL_Color Palette">
      <a:dk1>
        <a:srgbClr val="000000"/>
      </a:dk1>
      <a:lt1>
        <a:sysClr val="window" lastClr="FFFFFF"/>
      </a:lt1>
      <a:dk2>
        <a:srgbClr val="002060"/>
      </a:dk2>
      <a:lt2>
        <a:srgbClr val="E7E6E6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2060"/>
      </a:hlink>
      <a:folHlink>
        <a:srgbClr val="FFC000"/>
      </a:folHlink>
    </a:clrScheme>
    <a:fontScheme name="US NR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RL_PPT_M10_052616" id="{2ADE39D3-BDE3-49AE-919C-C678C3315280}" vid="{69358647-15F7-4DA1-B81D-61451955B6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Robs_NRL_branded_slides.potx</Template>
  <TotalTime>15657</TotalTime>
  <Words>727</Words>
  <Application>Microsoft Macintosh PowerPoint</Application>
  <PresentationFormat>Custom</PresentationFormat>
  <Paragraphs>160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Robs_NRL_branded_slides</vt:lpstr>
      <vt:lpstr>Shadow:  Scalable and Deterministic Network Experimentation</vt:lpstr>
      <vt:lpstr>The Science of Cybersecurity</vt:lpstr>
      <vt:lpstr>Tor Experimentation</vt:lpstr>
      <vt:lpstr>Tor Overview</vt:lpstr>
      <vt:lpstr>Onion Routing</vt:lpstr>
      <vt:lpstr>Tor Experimentation Options</vt:lpstr>
      <vt:lpstr>Simulation vs. Emulation: Realism</vt:lpstr>
      <vt:lpstr>Simulation vs. Emulation: Time</vt:lpstr>
      <vt:lpstr>Shadow Design</vt:lpstr>
      <vt:lpstr>What is Shadow?</vt:lpstr>
      <vt:lpstr>How does Shadow Work?</vt:lpstr>
      <vt:lpstr>App Memory Management</vt:lpstr>
      <vt:lpstr>Direct Execution in a Simulator</vt:lpstr>
      <vt:lpstr>Shadow Uses Cases</vt:lpstr>
      <vt:lpstr>Questions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NRL</dc:title>
  <dc:creator>Joe Graff</dc:creator>
  <cp:lastModifiedBy>Microsoft Office User</cp:lastModifiedBy>
  <cp:revision>379</cp:revision>
  <cp:lastPrinted>2015-08-19T18:26:03Z</cp:lastPrinted>
  <dcterms:created xsi:type="dcterms:W3CDTF">2015-08-18T16:34:21Z</dcterms:created>
  <dcterms:modified xsi:type="dcterms:W3CDTF">2018-05-15T19:07:54Z</dcterms:modified>
</cp:coreProperties>
</file>