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64" r:id="rId2"/>
    <p:sldId id="326" r:id="rId3"/>
    <p:sldId id="267" r:id="rId4"/>
    <p:sldId id="268" r:id="rId5"/>
    <p:sldId id="266" r:id="rId6"/>
    <p:sldId id="258" r:id="rId7"/>
    <p:sldId id="295" r:id="rId8"/>
    <p:sldId id="296" r:id="rId9"/>
    <p:sldId id="297" r:id="rId10"/>
    <p:sldId id="298" r:id="rId11"/>
    <p:sldId id="299" r:id="rId12"/>
    <p:sldId id="294" r:id="rId13"/>
    <p:sldId id="304" r:id="rId14"/>
    <p:sldId id="303" r:id="rId15"/>
    <p:sldId id="302" r:id="rId16"/>
    <p:sldId id="301" r:id="rId17"/>
    <p:sldId id="300" r:id="rId18"/>
    <p:sldId id="305" r:id="rId19"/>
    <p:sldId id="306" r:id="rId20"/>
    <p:sldId id="307" r:id="rId21"/>
    <p:sldId id="308" r:id="rId22"/>
    <p:sldId id="309" r:id="rId23"/>
    <p:sldId id="263" r:id="rId24"/>
    <p:sldId id="323" r:id="rId25"/>
    <p:sldId id="287" r:id="rId26"/>
    <p:sldId id="332" r:id="rId27"/>
    <p:sldId id="324" r:id="rId28"/>
    <p:sldId id="286" r:id="rId29"/>
    <p:sldId id="259" r:id="rId30"/>
    <p:sldId id="311" r:id="rId31"/>
    <p:sldId id="288" r:id="rId32"/>
    <p:sldId id="289" r:id="rId33"/>
    <p:sldId id="290" r:id="rId34"/>
    <p:sldId id="291" r:id="rId35"/>
    <p:sldId id="292" r:id="rId36"/>
    <p:sldId id="339" r:id="rId37"/>
    <p:sldId id="325" r:id="rId38"/>
    <p:sldId id="310" r:id="rId39"/>
    <p:sldId id="314" r:id="rId40"/>
    <p:sldId id="313" r:id="rId41"/>
    <p:sldId id="315" r:id="rId42"/>
    <p:sldId id="316" r:id="rId43"/>
    <p:sldId id="317" r:id="rId44"/>
    <p:sldId id="318" r:id="rId45"/>
    <p:sldId id="319" r:id="rId46"/>
    <p:sldId id="321" r:id="rId47"/>
    <p:sldId id="261" r:id="rId48"/>
    <p:sldId id="322" r:id="rId49"/>
    <p:sldId id="331" r:id="rId50"/>
    <p:sldId id="333" r:id="rId51"/>
    <p:sldId id="327" r:id="rId52"/>
    <p:sldId id="329" r:id="rId53"/>
    <p:sldId id="335" r:id="rId54"/>
    <p:sldId id="336" r:id="rId55"/>
    <p:sldId id="337" r:id="rId56"/>
    <p:sldId id="338" r:id="rId57"/>
    <p:sldId id="330" r:id="rId58"/>
    <p:sldId id="269" r:id="rId59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AB2"/>
    <a:srgbClr val="1F5188"/>
    <a:srgbClr val="0B3AF5"/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5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-888" y="-10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434340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 marL="914400" indent="-220663">
              <a:lnSpc>
                <a:spcPct val="100000"/>
              </a:lnSpc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0" y="1763184"/>
            <a:ext cx="434340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 u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8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3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4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0" y="6515493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91094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2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2" y="-9426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7203864"/>
            <a:ext cx="3406140" cy="4161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PrivCount</a:t>
            </a:r>
            <a:r>
              <a:rPr lang="en-US" dirty="0" smtClean="0"/>
              <a:t>: A Distributed System for Safely Measuring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U.S. Naval Research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b.g.jansen@nrl.navy.mil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 Distributed System for Safely Measuring 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Rob Jansen</a:t>
            </a:r>
          </a:p>
          <a:p>
            <a:r>
              <a:rPr lang="en-US" dirty="0" smtClean="0"/>
              <a:t>U.S. Naval Research Laboratory</a:t>
            </a:r>
          </a:p>
          <a:p>
            <a:r>
              <a:rPr lang="en-US" dirty="0" smtClean="0"/>
              <a:t>Center for High Assurance Computer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5063067" y="6515493"/>
            <a:ext cx="4538133" cy="952107"/>
          </a:xfrm>
        </p:spPr>
        <p:txBody>
          <a:bodyPr>
            <a:normAutofit/>
          </a:bodyPr>
          <a:lstStyle/>
          <a:p>
            <a:r>
              <a:rPr lang="en-US" b="0" dirty="0" smtClean="0"/>
              <a:t>Invited Talk, October 4</a:t>
            </a:r>
            <a:r>
              <a:rPr lang="en-US" b="0" baseline="30000" dirty="0" smtClean="0"/>
              <a:t>th</a:t>
            </a:r>
            <a:r>
              <a:rPr lang="en-US" b="0" dirty="0" smtClean="0"/>
              <a:t>, 2016</a:t>
            </a:r>
          </a:p>
          <a:p>
            <a:r>
              <a:rPr lang="en-US" b="0" dirty="0" smtClean="0"/>
              <a:t>University of Oregon</a:t>
            </a:r>
          </a:p>
          <a:p>
            <a:r>
              <a:rPr lang="en-US" b="0" dirty="0" smtClean="0"/>
              <a:t>Department of Computer and Information Science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1427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Onion Routing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6" name="Picture 15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282923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31" y="3130343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19" name="Straight Connector 18"/>
          <p:cNvCxnSpPr/>
          <p:nvPr/>
        </p:nvCxnSpPr>
        <p:spPr>
          <a:xfrm flipH="1" flipV="1">
            <a:off x="3231263" y="4072576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45656" y="2736308"/>
            <a:ext cx="1619512" cy="1450778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1264" y="4072576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6" idx="3"/>
            <a:endCxn id="9" idx="2"/>
          </p:cNvCxnSpPr>
          <p:nvPr/>
        </p:nvCxnSpPr>
        <p:spPr>
          <a:xfrm flipV="1">
            <a:off x="5320746" y="3517319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7" y="438280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8" name="Picture 27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3220699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32" name="Rectangle 31"/>
          <p:cNvSpPr/>
          <p:nvPr/>
        </p:nvSpPr>
        <p:spPr>
          <a:xfrm>
            <a:off x="438472" y="5808212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44307" y="6155921"/>
            <a:ext cx="1103744" cy="15119"/>
            <a:chOff x="544307" y="6409916"/>
            <a:chExt cx="1103744" cy="1511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>
            <a:off x="574550" y="683621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1576" y="5050037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Users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28001" y="5050037"/>
            <a:ext cx="2724146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>
                <a:solidFill>
                  <a:srgbClr val="0B3AF5"/>
                </a:solidFill>
              </a:rPr>
              <a:t>Destinations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35528" y="5050037"/>
            <a:ext cx="4192473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Relays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77237" y="5870623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Circuit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77237" y="6535802"/>
            <a:ext cx="1615421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Stream</a:t>
            </a:r>
            <a:endParaRPr lang="en-US" sz="2800" dirty="0">
              <a:solidFill>
                <a:srgbClr val="0B3A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3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Onion Routing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6" name="Picture 15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282923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31" y="3130343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19" name="Straight Connector 18"/>
          <p:cNvCxnSpPr/>
          <p:nvPr/>
        </p:nvCxnSpPr>
        <p:spPr>
          <a:xfrm flipH="1" flipV="1">
            <a:off x="3231263" y="4072576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45656" y="2736308"/>
            <a:ext cx="1619512" cy="1450778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1264" y="4072576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3"/>
            <a:endCxn id="9" idx="2"/>
          </p:cNvCxnSpPr>
          <p:nvPr/>
        </p:nvCxnSpPr>
        <p:spPr>
          <a:xfrm flipV="1">
            <a:off x="5320746" y="3517319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24" name="Picture 23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pic>
        <p:nvPicPr>
          <p:cNvPr id="26" name="Picture 25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7" y="438280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3220699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8" name="Straight Connector 27"/>
          <p:cNvCxnSpPr/>
          <p:nvPr/>
        </p:nvCxnSpPr>
        <p:spPr>
          <a:xfrm>
            <a:off x="6371054" y="2991156"/>
            <a:ext cx="1598254" cy="6697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3"/>
          </p:cNvCxnSpPr>
          <p:nvPr/>
        </p:nvCxnSpPr>
        <p:spPr>
          <a:xfrm flipV="1">
            <a:off x="5320745" y="3522430"/>
            <a:ext cx="636428" cy="66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</p:cNvCxnSpPr>
          <p:nvPr/>
        </p:nvCxnSpPr>
        <p:spPr>
          <a:xfrm>
            <a:off x="3375363" y="4072576"/>
            <a:ext cx="1523429" cy="2057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0536" y="2736308"/>
            <a:ext cx="1738769" cy="15571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38472" y="5808212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44307" y="6155921"/>
            <a:ext cx="1103744" cy="15119"/>
            <a:chOff x="544307" y="6409916"/>
            <a:chExt cx="1103744" cy="1511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574550" y="683621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1576" y="5050037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Users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28001" y="5050037"/>
            <a:ext cx="2724146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>
                <a:solidFill>
                  <a:srgbClr val="0B3AF5"/>
                </a:solidFill>
              </a:rPr>
              <a:t>Destinations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35528" y="5050037"/>
            <a:ext cx="4192473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Relays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77237" y="5870623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Circuit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77237" y="6535802"/>
            <a:ext cx="1615421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Stream</a:t>
            </a:r>
            <a:endParaRPr lang="en-US" sz="2800" dirty="0">
              <a:solidFill>
                <a:srgbClr val="0B3A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8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pic>
        <p:nvPicPr>
          <p:cNvPr id="89" name="Picture 8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90" name="Picture 8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91" name="Picture 9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92" name="Picture 9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93" name="Picture 9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94" name="Picture 9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95" name="Picture 9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1" y="2667069"/>
            <a:ext cx="837327" cy="1052327"/>
          </a:xfrm>
          <a:prstGeom prst="rect">
            <a:avLst/>
          </a:prstGeom>
        </p:spPr>
      </p:pic>
      <p:pic>
        <p:nvPicPr>
          <p:cNvPr id="96" name="Picture 9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97" name="Picture 9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98" name="Picture 9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67069"/>
            <a:ext cx="837327" cy="1052327"/>
          </a:xfrm>
          <a:prstGeom prst="rect">
            <a:avLst/>
          </a:prstGeom>
        </p:spPr>
      </p:pic>
      <p:pic>
        <p:nvPicPr>
          <p:cNvPr id="99" name="Picture 9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1591160"/>
            <a:ext cx="837327" cy="1052327"/>
          </a:xfrm>
          <a:prstGeom prst="rect">
            <a:avLst/>
          </a:prstGeom>
        </p:spPr>
      </p:pic>
      <p:pic>
        <p:nvPicPr>
          <p:cNvPr id="100" name="Picture 9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56303"/>
            <a:ext cx="837327" cy="10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  <a:endParaRPr lang="en-US" dirty="0" smtClean="0"/>
          </a:p>
        </p:txBody>
      </p:sp>
      <p:pic>
        <p:nvPicPr>
          <p:cNvPr id="76" name="Picture 7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77" name="Picture 7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78" name="Picture 7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81" name="Picture 8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82" name="Picture 8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1" y="2667069"/>
            <a:ext cx="837327" cy="1052327"/>
          </a:xfrm>
          <a:prstGeom prst="rect">
            <a:avLst/>
          </a:prstGeom>
        </p:spPr>
      </p:pic>
      <p:pic>
        <p:nvPicPr>
          <p:cNvPr id="83" name="Picture 8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84" name="Picture 8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85" name="Picture 8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86" name="Picture 8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87" name="Picture 8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1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  <a:endParaRPr lang="en-US" dirty="0" smtClean="0"/>
          </a:p>
        </p:txBody>
      </p: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60" name="Picture 5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63" name="Picture 6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65" name="Picture 64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66" name="Picture 65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71" name="Picture 70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2" name="Picture 7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74" name="Picture 7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5" name="Picture 7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6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multiplex </a:t>
            </a:r>
            <a:r>
              <a:rPr lang="en-US" dirty="0" smtClean="0">
                <a:solidFill>
                  <a:srgbClr val="0B3AF5"/>
                </a:solidFill>
              </a:rPr>
              <a:t>streams</a:t>
            </a:r>
            <a:r>
              <a:rPr lang="en-US" dirty="0" smtClean="0"/>
              <a:t> over a circuit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609016" y="2001829"/>
            <a:ext cx="1132236" cy="14612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621427" y="3549457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963632" y="3495526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98024" y="3454871"/>
            <a:ext cx="125730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10436" y="3541230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073400" y="3495525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48145" y="3495996"/>
            <a:ext cx="2260479" cy="7361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048144" y="3541232"/>
            <a:ext cx="2353613" cy="777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64810" y="3495527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3080" y="3495996"/>
            <a:ext cx="1854248" cy="10006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8824" y="3541230"/>
            <a:ext cx="2095500" cy="1122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41" name="Picture 4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44" name="Picture 4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49" name="Picture 4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0" name="Picture 4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52" name="Picture 5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3" name="Picture 5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55" name="Picture 5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6" name="Picture 5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7" name="Picture 5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4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multiplex </a:t>
            </a:r>
            <a:r>
              <a:rPr lang="en-US" dirty="0" smtClean="0">
                <a:solidFill>
                  <a:srgbClr val="0B3AF5"/>
                </a:solidFill>
              </a:rPr>
              <a:t>streams</a:t>
            </a:r>
            <a:r>
              <a:rPr lang="en-US" dirty="0" smtClean="0"/>
              <a:t> over a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circuits replace existing ones periodically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03020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55372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64810" y="3495526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19" name="Picture 1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0" name="Picture 1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22" name="Picture 2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3" name="Picture 2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25" name="Picture 2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6" name="Picture 2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multiplex </a:t>
            </a:r>
            <a:r>
              <a:rPr lang="en-US" dirty="0" smtClean="0">
                <a:solidFill>
                  <a:srgbClr val="0B3AF5"/>
                </a:solidFill>
              </a:rPr>
              <a:t>streams</a:t>
            </a:r>
            <a:r>
              <a:rPr lang="en-US" dirty="0" smtClean="0"/>
              <a:t> over a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circuits replace existing ones periodically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randomly choose relays, weighted by bandwidth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03020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55372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64810" y="3495526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19" name="Picture 1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0" name="Picture 1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22" name="Picture 2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3" name="Picture 2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25" name="Picture 2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6" name="Picture 2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Onion Services</a:t>
            </a:r>
            <a:endParaRPr lang="en-US" dirty="0"/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619426" y="2951317"/>
            <a:ext cx="1080304" cy="799636"/>
            <a:chOff x="8619426" y="2951317"/>
            <a:chExt cx="1080304" cy="799636"/>
          </a:xfrm>
        </p:grpSpPr>
        <p:pic>
          <p:nvPicPr>
            <p:cNvPr id="17" name="Picture 1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18" name="Picture 17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8380189" y="3719677"/>
            <a:ext cx="1572373" cy="96465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Onion Service</a:t>
            </a:r>
            <a:endParaRPr lang="en-US" sz="2800" dirty="0">
              <a:solidFill>
                <a:srgbClr val="0B3AF5"/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7042557" y="2671091"/>
            <a:ext cx="837327" cy="10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6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Onion Services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808074" y="4595788"/>
            <a:ext cx="1769008" cy="1511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07322" y="3507312"/>
            <a:ext cx="876944" cy="107336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84266" y="3507312"/>
            <a:ext cx="1406135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29" name="Picture 2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30" name="Picture 2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8619426" y="2951317"/>
            <a:ext cx="1080304" cy="799636"/>
            <a:chOff x="8619426" y="2951317"/>
            <a:chExt cx="1080304" cy="799636"/>
          </a:xfrm>
        </p:grpSpPr>
        <p:pic>
          <p:nvPicPr>
            <p:cNvPr id="35" name="Picture 3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36" name="Picture 35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7042557" y="2671091"/>
            <a:ext cx="837327" cy="104697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380189" y="3719677"/>
            <a:ext cx="1572373" cy="96465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Onion Service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60535" y="4741520"/>
            <a:ext cx="68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IP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0" name="Content Placeholder 4"/>
          <p:cNvSpPr>
            <a:spLocks noGrp="1"/>
          </p:cNvSpPr>
          <p:nvPr>
            <p:ph idx="13"/>
          </p:nvPr>
        </p:nvSpPr>
        <p:spPr>
          <a:xfrm>
            <a:off x="457200" y="5079992"/>
            <a:ext cx="9121140" cy="23643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Onion services maintain circuits to </a:t>
            </a:r>
            <a:r>
              <a:rPr lang="en-US" dirty="0" smtClean="0">
                <a:solidFill>
                  <a:srgbClr val="0B3AF5"/>
                </a:solidFill>
              </a:rPr>
              <a:t>introduction points </a:t>
            </a:r>
            <a:r>
              <a:rPr lang="en-US" dirty="0" smtClean="0"/>
              <a:t>(IPs)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2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 Distributed System for Safely Measuring 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Rob Jansen</a:t>
            </a:r>
          </a:p>
          <a:p>
            <a:r>
              <a:rPr lang="en-US" dirty="0" smtClean="0"/>
              <a:t>U.S. Naval Research Laboratory</a:t>
            </a:r>
          </a:p>
          <a:p>
            <a:r>
              <a:rPr lang="en-US" dirty="0" smtClean="0"/>
              <a:t>Center for High Assurance Computer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5063067" y="6515493"/>
            <a:ext cx="4538133" cy="952107"/>
          </a:xfrm>
        </p:spPr>
        <p:txBody>
          <a:bodyPr>
            <a:normAutofit/>
          </a:bodyPr>
          <a:lstStyle/>
          <a:p>
            <a:r>
              <a:rPr lang="en-US" b="0" dirty="0" smtClean="0"/>
              <a:t>Invited Talk, October 4</a:t>
            </a:r>
            <a:r>
              <a:rPr lang="en-US" b="0" baseline="30000" dirty="0" smtClean="0"/>
              <a:t>th</a:t>
            </a:r>
            <a:r>
              <a:rPr lang="en-US" b="0" dirty="0" smtClean="0"/>
              <a:t>, 2016</a:t>
            </a:r>
          </a:p>
          <a:p>
            <a:r>
              <a:rPr lang="en-US" b="0" dirty="0" smtClean="0"/>
              <a:t>University of Oregon</a:t>
            </a:r>
          </a:p>
          <a:p>
            <a:r>
              <a:rPr lang="en-US" b="0" dirty="0" smtClean="0"/>
              <a:t>Department of Computer and Information Science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51217" y="4595345"/>
            <a:ext cx="5999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“Safely </a:t>
            </a:r>
            <a:r>
              <a:rPr lang="en-US" dirty="0">
                <a:solidFill>
                  <a:schemeClr val="bg1"/>
                </a:solidFill>
              </a:rPr>
              <a:t>Measuring </a:t>
            </a:r>
            <a:r>
              <a:rPr lang="en-US" dirty="0" smtClean="0">
                <a:solidFill>
                  <a:schemeClr val="bg1"/>
                </a:solidFill>
              </a:rPr>
              <a:t>Tor”, </a:t>
            </a:r>
            <a:r>
              <a:rPr lang="en-US" dirty="0">
                <a:solidFill>
                  <a:schemeClr val="bg1"/>
                </a:solidFill>
              </a:rPr>
              <a:t>Rob Jansen and Aaron </a:t>
            </a:r>
            <a:r>
              <a:rPr lang="en-US" dirty="0" smtClean="0">
                <a:solidFill>
                  <a:schemeClr val="bg1"/>
                </a:solidFill>
              </a:rPr>
              <a:t>Johnson, In the </a:t>
            </a:r>
            <a:r>
              <a:rPr lang="en-US" i="1" dirty="0" smtClean="0">
                <a:solidFill>
                  <a:schemeClr val="bg1"/>
                </a:solidFill>
              </a:rPr>
              <a:t>Proceedings of the 23rd </a:t>
            </a:r>
            <a:r>
              <a:rPr lang="en-US" i="1" dirty="0">
                <a:solidFill>
                  <a:schemeClr val="bg1"/>
                </a:solidFill>
              </a:rPr>
              <a:t>ACM Conference on Computer and Communication Security </a:t>
            </a:r>
            <a:r>
              <a:rPr lang="en-US" dirty="0">
                <a:solidFill>
                  <a:schemeClr val="bg1"/>
                </a:solidFill>
              </a:rPr>
              <a:t>(CCS 2016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6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Onion Services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57189" y="3387594"/>
            <a:ext cx="1314214" cy="29012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3467" y="2449071"/>
            <a:ext cx="1829487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16762" y="2494425"/>
            <a:ext cx="786226" cy="81635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1585" y="3552666"/>
            <a:ext cx="1224698" cy="30235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77241" y="3492194"/>
            <a:ext cx="1648051" cy="7559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1369" y="3431723"/>
            <a:ext cx="695508" cy="1118712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607322" y="3507312"/>
            <a:ext cx="876944" cy="107336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08074" y="4595788"/>
            <a:ext cx="1769008" cy="1511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84266" y="3507312"/>
            <a:ext cx="1406135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20" name="Picture 1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4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619426" y="2951317"/>
            <a:ext cx="1080304" cy="799636"/>
            <a:chOff x="8619426" y="2951317"/>
            <a:chExt cx="1080304" cy="799636"/>
          </a:xfrm>
        </p:grpSpPr>
        <p:pic>
          <p:nvPicPr>
            <p:cNvPr id="26" name="Picture 2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27" name="Picture 26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pic>
        <p:nvPicPr>
          <p:cNvPr id="28" name="Pictur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7042557" y="2671091"/>
            <a:ext cx="837327" cy="104697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80189" y="3719677"/>
            <a:ext cx="1572373" cy="96465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Onion Service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0535" y="4741520"/>
            <a:ext cx="68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IP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6668" y="2583946"/>
            <a:ext cx="82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B3AF5"/>
                </a:solidFill>
              </a:rPr>
              <a:t>R</a:t>
            </a:r>
            <a:r>
              <a:rPr lang="en-US" sz="2800" dirty="0" smtClean="0">
                <a:solidFill>
                  <a:srgbClr val="0B3AF5"/>
                </a:solidFill>
              </a:rPr>
              <a:t>P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2" name="Content Placeholder 4"/>
          <p:cNvSpPr>
            <a:spLocks noGrp="1"/>
          </p:cNvSpPr>
          <p:nvPr>
            <p:ph idx="13"/>
          </p:nvPr>
        </p:nvSpPr>
        <p:spPr>
          <a:xfrm>
            <a:off x="457200" y="5079992"/>
            <a:ext cx="9121140" cy="23643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Onion services maintain circuits to </a:t>
            </a:r>
            <a:r>
              <a:rPr lang="en-US" dirty="0" smtClean="0">
                <a:solidFill>
                  <a:srgbClr val="0B3AF5"/>
                </a:solidFill>
              </a:rPr>
              <a:t>introduction points </a:t>
            </a:r>
            <a:r>
              <a:rPr lang="en-US" dirty="0" smtClean="0"/>
              <a:t>(IPs)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creates circuit to </a:t>
            </a:r>
            <a:r>
              <a:rPr lang="en-US" dirty="0" smtClean="0">
                <a:solidFill>
                  <a:srgbClr val="0B3AF5"/>
                </a:solidFill>
              </a:rPr>
              <a:t>rendezvous </a:t>
            </a:r>
            <a:r>
              <a:rPr lang="en-US" dirty="0">
                <a:solidFill>
                  <a:srgbClr val="0B3AF5"/>
                </a:solidFill>
              </a:rPr>
              <a:t>p</a:t>
            </a:r>
            <a:r>
              <a:rPr lang="en-US" dirty="0" smtClean="0">
                <a:solidFill>
                  <a:srgbClr val="0B3AF5"/>
                </a:solidFill>
              </a:rPr>
              <a:t>oint </a:t>
            </a:r>
            <a:r>
              <a:rPr lang="en-US" dirty="0" smtClean="0"/>
              <a:t>(RP) and IP and requests connection to 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1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Onion Services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8074" y="4595788"/>
            <a:ext cx="1769008" cy="15118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50583" y="3310782"/>
            <a:ext cx="1224698" cy="1511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7189" y="3387594"/>
            <a:ext cx="1314214" cy="29012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63467" y="2449071"/>
            <a:ext cx="1829487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16762" y="2494425"/>
            <a:ext cx="786226" cy="816359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62715" y="2464190"/>
            <a:ext cx="952543" cy="9826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775737" y="3310783"/>
            <a:ext cx="1723649" cy="15116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07322" y="3507312"/>
            <a:ext cx="876944" cy="107336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84266" y="3507312"/>
            <a:ext cx="1406135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60535" y="4741520"/>
            <a:ext cx="68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IP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6668" y="2583946"/>
            <a:ext cx="821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B3AF5"/>
                </a:solidFill>
              </a:rPr>
              <a:t>R</a:t>
            </a:r>
            <a:r>
              <a:rPr lang="en-US" sz="2800" dirty="0" smtClean="0">
                <a:solidFill>
                  <a:srgbClr val="0B3AF5"/>
                </a:solidFill>
              </a:rPr>
              <a:t>P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0189" y="3719677"/>
            <a:ext cx="1572373" cy="96465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Onion Service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2" name="Content Placeholder 4"/>
          <p:cNvSpPr>
            <a:spLocks noGrp="1"/>
          </p:cNvSpPr>
          <p:nvPr>
            <p:ph idx="13"/>
          </p:nvPr>
        </p:nvSpPr>
        <p:spPr>
          <a:xfrm>
            <a:off x="457200" y="5079992"/>
            <a:ext cx="9121140" cy="23643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Onion services maintain circuits to </a:t>
            </a:r>
            <a:r>
              <a:rPr lang="en-US" dirty="0" smtClean="0">
                <a:solidFill>
                  <a:srgbClr val="0B3AF5"/>
                </a:solidFill>
              </a:rPr>
              <a:t>introduction points </a:t>
            </a:r>
            <a:r>
              <a:rPr lang="en-US" dirty="0" smtClean="0"/>
              <a:t>(IPs)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creates circuit to </a:t>
            </a:r>
            <a:r>
              <a:rPr lang="en-US" dirty="0" smtClean="0">
                <a:solidFill>
                  <a:srgbClr val="0B3AF5"/>
                </a:solidFill>
              </a:rPr>
              <a:t>rendezvous </a:t>
            </a:r>
            <a:r>
              <a:rPr lang="en-US" dirty="0">
                <a:solidFill>
                  <a:srgbClr val="0B3AF5"/>
                </a:solidFill>
              </a:rPr>
              <a:t>p</a:t>
            </a:r>
            <a:r>
              <a:rPr lang="en-US" dirty="0" smtClean="0">
                <a:solidFill>
                  <a:srgbClr val="0B3AF5"/>
                </a:solidFill>
              </a:rPr>
              <a:t>oint </a:t>
            </a:r>
            <a:r>
              <a:rPr lang="en-US" dirty="0" smtClean="0"/>
              <a:t>(RP) and IP and requests connection to RP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Onion </a:t>
            </a:r>
            <a:r>
              <a:rPr lang="en-US" dirty="0"/>
              <a:t>s</a:t>
            </a:r>
            <a:r>
              <a:rPr lang="en-US" dirty="0" smtClean="0"/>
              <a:t>ervice connects to RP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23481" y="3391885"/>
            <a:ext cx="1334421" cy="321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190945" y="2427368"/>
            <a:ext cx="751212" cy="8589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82272" y="2459519"/>
            <a:ext cx="1860550" cy="69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59787" y="2562881"/>
            <a:ext cx="831599" cy="8772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675309" y="3311509"/>
            <a:ext cx="3697793" cy="160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20" name="Picture 1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619426" y="2951317"/>
            <a:ext cx="1080304" cy="799636"/>
            <a:chOff x="8619426" y="2951317"/>
            <a:chExt cx="1080304" cy="799636"/>
          </a:xfrm>
        </p:grpSpPr>
        <p:pic>
          <p:nvPicPr>
            <p:cNvPr id="26" name="Picture 2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619426" y="2951317"/>
              <a:ext cx="936054" cy="799636"/>
            </a:xfrm>
            <a:prstGeom prst="rect">
              <a:avLst/>
            </a:prstGeom>
          </p:spPr>
        </p:pic>
        <p:pic>
          <p:nvPicPr>
            <p:cNvPr id="27" name="Picture 26" descr="tor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7840" y="3053780"/>
              <a:ext cx="501890" cy="694799"/>
            </a:xfrm>
            <a:prstGeom prst="rect">
              <a:avLst/>
            </a:prstGeom>
          </p:spPr>
        </p:pic>
      </p:grpSp>
      <p:pic>
        <p:nvPicPr>
          <p:cNvPr id="28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7042557" y="2671091"/>
            <a:ext cx="837327" cy="10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9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Directory Authorities</a:t>
            </a:r>
            <a:endParaRPr lang="en-US" dirty="0"/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7" y="5538864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39" y="5538864"/>
            <a:ext cx="837327" cy="1052327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82" y="6178836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64" y="6178836"/>
            <a:ext cx="837327" cy="1052327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31" y="5536400"/>
            <a:ext cx="837327" cy="1052327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02" y="4882633"/>
            <a:ext cx="837327" cy="1052327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84" y="4882633"/>
            <a:ext cx="837327" cy="1052327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05" y="5536400"/>
            <a:ext cx="837327" cy="1052327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1" y="4856587"/>
            <a:ext cx="837327" cy="1052327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0" y="6184186"/>
            <a:ext cx="837327" cy="105232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40855" y="1939653"/>
            <a:ext cx="1024039" cy="813662"/>
            <a:chOff x="2361061" y="2075712"/>
            <a:chExt cx="1024039" cy="813662"/>
          </a:xfrm>
        </p:grpSpPr>
        <p:pic>
          <p:nvPicPr>
            <p:cNvPr id="17" name="Picture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18" name="Picture 17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439961" y="1925758"/>
            <a:ext cx="1024039" cy="813662"/>
            <a:chOff x="2361061" y="2075712"/>
            <a:chExt cx="1024039" cy="813662"/>
          </a:xfrm>
        </p:grpSpPr>
        <p:pic>
          <p:nvPicPr>
            <p:cNvPr id="20" name="Picture 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21" name="Picture 20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452981" y="1910641"/>
            <a:ext cx="1024039" cy="813662"/>
            <a:chOff x="2361061" y="2075712"/>
            <a:chExt cx="1024039" cy="813662"/>
          </a:xfrm>
        </p:grpSpPr>
        <p:pic>
          <p:nvPicPr>
            <p:cNvPr id="23" name="Picture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24" name="Picture 23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466004" y="1940875"/>
            <a:ext cx="1024039" cy="813662"/>
            <a:chOff x="2361061" y="2075712"/>
            <a:chExt cx="1024039" cy="813662"/>
          </a:xfrm>
        </p:grpSpPr>
        <p:pic>
          <p:nvPicPr>
            <p:cNvPr id="26" name="Picture 2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27" name="Picture 26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465110" y="1926980"/>
            <a:ext cx="1024039" cy="813662"/>
            <a:chOff x="2361061" y="2075712"/>
            <a:chExt cx="1024039" cy="813662"/>
          </a:xfrm>
        </p:grpSpPr>
        <p:pic>
          <p:nvPicPr>
            <p:cNvPr id="29" name="Picture 2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0" name="Picture 29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478130" y="1926981"/>
            <a:ext cx="1024039" cy="813662"/>
            <a:chOff x="2361061" y="2075712"/>
            <a:chExt cx="1024039" cy="813662"/>
          </a:xfrm>
        </p:grpSpPr>
        <p:pic>
          <p:nvPicPr>
            <p:cNvPr id="32" name="Picture 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3" name="Picture 32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473627" y="1939652"/>
            <a:ext cx="1024039" cy="813662"/>
            <a:chOff x="2361061" y="2075712"/>
            <a:chExt cx="1024039" cy="813662"/>
          </a:xfrm>
        </p:grpSpPr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6" name="Picture 35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472733" y="1925757"/>
            <a:ext cx="1024039" cy="813662"/>
            <a:chOff x="2361061" y="2075712"/>
            <a:chExt cx="1024039" cy="813662"/>
          </a:xfrm>
        </p:grpSpPr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9" name="Picture 38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8485753" y="1925758"/>
            <a:ext cx="1024039" cy="813662"/>
            <a:chOff x="2361061" y="2075712"/>
            <a:chExt cx="1024039" cy="813662"/>
          </a:xfrm>
        </p:grpSpPr>
        <p:pic>
          <p:nvPicPr>
            <p:cNvPr id="41" name="Picture 4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42" name="Picture 41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2706432" y="1300124"/>
            <a:ext cx="517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Directory Authorities</a:t>
            </a:r>
            <a:endParaRPr lang="en-US" sz="2800" dirty="0">
              <a:solidFill>
                <a:srgbClr val="0B3AF5"/>
              </a:solidFill>
            </a:endParaRPr>
          </a:p>
        </p:txBody>
      </p:sp>
      <p:pic>
        <p:nvPicPr>
          <p:cNvPr id="44" name="Picture 43" descr="docu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46" y="3356135"/>
            <a:ext cx="795683" cy="1075247"/>
          </a:xfrm>
          <a:prstGeom prst="rect">
            <a:avLst/>
          </a:prstGeom>
        </p:spPr>
      </p:pic>
      <p:sp>
        <p:nvSpPr>
          <p:cNvPr id="45" name="Left Brace 44"/>
          <p:cNvSpPr/>
          <p:nvPr/>
        </p:nvSpPr>
        <p:spPr>
          <a:xfrm rot="16200000">
            <a:off x="4717371" y="-1618228"/>
            <a:ext cx="498922" cy="9238155"/>
          </a:xfrm>
          <a:prstGeom prst="leftBrace">
            <a:avLst>
              <a:gd name="adj1" fmla="val 8333"/>
              <a:gd name="adj2" fmla="val 3216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 rot="5400000">
            <a:off x="4603972" y="1580590"/>
            <a:ext cx="498922" cy="6320047"/>
          </a:xfrm>
          <a:prstGeom prst="leftBrace">
            <a:avLst>
              <a:gd name="adj1" fmla="val 8333"/>
              <a:gd name="adj2" fmla="val 74878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4"/>
          <p:cNvSpPr>
            <a:spLocks noGrp="1"/>
          </p:cNvSpPr>
          <p:nvPr>
            <p:ph idx="13"/>
          </p:nvPr>
        </p:nvSpPr>
        <p:spPr>
          <a:xfrm>
            <a:off x="3809998" y="3287183"/>
            <a:ext cx="6112934" cy="13525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Hourly network </a:t>
            </a:r>
            <a:r>
              <a:rPr lang="en-US" dirty="0" smtClean="0">
                <a:solidFill>
                  <a:srgbClr val="0B3AF5"/>
                </a:solidFill>
              </a:rPr>
              <a:t>consensus</a:t>
            </a:r>
            <a:r>
              <a:rPr lang="en-US" dirty="0" smtClean="0"/>
              <a:t> by majority vote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Relay info (IPs, pub keys, bandwidths, etc.)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Parameters (performance thresholds,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8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Why Measure Tor?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Why </a:t>
            </a:r>
            <a:r>
              <a:rPr lang="en-US" dirty="0"/>
              <a:t>are Tor network measurements needed?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usage behaviors to focus effort and resources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network protocols and calibrate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inform policy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1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Why Measure Tor?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Why </a:t>
            </a:r>
            <a:r>
              <a:rPr lang="en-US" dirty="0"/>
              <a:t>are Tor network measurements needed?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usage behaviors to focus effort and resources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network protocols and calibrate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inform policy discussion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1999" y="4231802"/>
            <a:ext cx="7643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“Tor metrics are the ammunition that lets Tor and other security advocates argue for a more private and secure  Internet from a position of data, rather than just dogma or perspective.</a:t>
            </a:r>
            <a:r>
              <a:rPr lang="en-US" sz="2400" i="1" dirty="0" smtClean="0"/>
              <a:t>”</a:t>
            </a:r>
          </a:p>
          <a:p>
            <a:endParaRPr lang="en-US" sz="2400" dirty="0"/>
          </a:p>
          <a:p>
            <a:r>
              <a:rPr lang="en-US" sz="2400" dirty="0"/>
              <a:t>	– Bruce </a:t>
            </a:r>
            <a:r>
              <a:rPr lang="en-US" sz="2400" dirty="0" err="1"/>
              <a:t>Schneier</a:t>
            </a:r>
            <a:r>
              <a:rPr lang="en-US" sz="2400" dirty="0"/>
              <a:t> </a:t>
            </a:r>
            <a:r>
              <a:rPr lang="en-US" sz="2400" dirty="0" smtClean="0"/>
              <a:t>(2016-06-01)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20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Measurement Challenges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2757" y="1521043"/>
            <a:ext cx="5510194" cy="1172703"/>
            <a:chOff x="2232667" y="1268386"/>
            <a:chExt cx="5510194" cy="1172703"/>
          </a:xfrm>
        </p:grpSpPr>
        <p:pic>
          <p:nvPicPr>
            <p:cNvPr id="7" name="Picture 6" descr="metrics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7" y="1268386"/>
              <a:ext cx="897118" cy="1172703"/>
            </a:xfrm>
            <a:prstGeom prst="rect">
              <a:avLst/>
            </a:prstGeom>
          </p:spPr>
        </p:pic>
        <p:pic>
          <p:nvPicPr>
            <p:cNvPr id="8" name="Picture 7" descr="metrics-wordmar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002" y="1274410"/>
              <a:ext cx="4636859" cy="6037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97201" y="2065866"/>
              <a:ext cx="3045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https://</a:t>
              </a:r>
              <a:r>
                <a:rPr lang="en-US" dirty="0" err="1" smtClean="0"/>
                <a:t>metrics.torproject.org</a:t>
              </a:r>
              <a:endParaRPr lang="en-US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968214"/>
              </p:ext>
            </p:extLst>
          </p:nvPr>
        </p:nvGraphicFramePr>
        <p:xfrm>
          <a:off x="556494" y="3777693"/>
          <a:ext cx="8902374" cy="3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914"/>
                <a:gridCol w="3626455"/>
                <a:gridCol w="1286807"/>
                <a:gridCol w="1554198"/>
              </a:tblGrid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Data Published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Inaccurate</a:t>
                      </a:r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BW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 BW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#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</a:t>
                      </a:r>
                      <a:r>
                        <a:rPr lang="en-US" baseline="0" dirty="0" smtClean="0"/>
                        <a:t> (consensus fetches)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# users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</a:t>
                      </a:r>
                      <a:r>
                        <a:rPr lang="en-US" baseline="0" dirty="0" smtClean="0"/>
                        <a:t> rounded,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Exit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4"/>
          <p:cNvSpPr>
            <a:spLocks noGrp="1"/>
          </p:cNvSpPr>
          <p:nvPr>
            <p:ph idx="13"/>
          </p:nvPr>
        </p:nvSpPr>
        <p:spPr>
          <a:xfrm>
            <a:off x="457200" y="3108124"/>
            <a:ext cx="5843139" cy="551442"/>
          </a:xfrm>
        </p:spPr>
        <p:txBody>
          <a:bodyPr/>
          <a:lstStyle/>
          <a:p>
            <a:pPr lvl="1"/>
            <a:r>
              <a:rPr lang="en-US" dirty="0" smtClean="0"/>
              <a:t>Some Existing Measurements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6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Measurement Challenges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2757" y="1521043"/>
            <a:ext cx="5510194" cy="1172703"/>
            <a:chOff x="2232667" y="1268386"/>
            <a:chExt cx="5510194" cy="1172703"/>
          </a:xfrm>
        </p:grpSpPr>
        <p:pic>
          <p:nvPicPr>
            <p:cNvPr id="7" name="Picture 6" descr="metrics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7" y="1268386"/>
              <a:ext cx="897118" cy="1172703"/>
            </a:xfrm>
            <a:prstGeom prst="rect">
              <a:avLst/>
            </a:prstGeom>
          </p:spPr>
        </p:pic>
        <p:pic>
          <p:nvPicPr>
            <p:cNvPr id="8" name="Picture 7" descr="metrics-wordmar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002" y="1274410"/>
              <a:ext cx="4636859" cy="6037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97201" y="2065866"/>
              <a:ext cx="3045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https://</a:t>
              </a:r>
              <a:r>
                <a:rPr lang="en-US" dirty="0" err="1" smtClean="0"/>
                <a:t>metrics.torproject.org</a:t>
              </a:r>
              <a:endParaRPr lang="en-US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95011"/>
              </p:ext>
            </p:extLst>
          </p:nvPr>
        </p:nvGraphicFramePr>
        <p:xfrm>
          <a:off x="556494" y="3777693"/>
          <a:ext cx="8902374" cy="3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914"/>
                <a:gridCol w="3626455"/>
                <a:gridCol w="1286807"/>
                <a:gridCol w="1554198"/>
              </a:tblGrid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Data Published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Inaccurate</a:t>
                      </a:r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BW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 BW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#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</a:t>
                      </a:r>
                      <a:r>
                        <a:rPr lang="en-US" baseline="0" dirty="0" smtClean="0"/>
                        <a:t> (consensus fetches)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# users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</a:t>
                      </a:r>
                      <a:r>
                        <a:rPr lang="en-US" baseline="0" dirty="0" smtClean="0"/>
                        <a:t> rounded,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Exit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6450745" y="1804718"/>
            <a:ext cx="3024831" cy="1737876"/>
          </a:xfrm>
          <a:prstGeom prst="wedgeRectCallout">
            <a:avLst>
              <a:gd name="adj1" fmla="val -18764"/>
              <a:gd name="adj2" fmla="val 61764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sz="2800" dirty="0" smtClean="0">
                <a:solidFill>
                  <a:srgbClr val="0B3AF5"/>
                </a:solidFill>
              </a:rPr>
              <a:t>Safety concerns: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Per-relay outputs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Data stored locally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No privacy proofs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3"/>
          </p:nvPr>
        </p:nvSpPr>
        <p:spPr>
          <a:xfrm>
            <a:off x="457200" y="3108124"/>
            <a:ext cx="5843139" cy="551442"/>
          </a:xfrm>
        </p:spPr>
        <p:txBody>
          <a:bodyPr/>
          <a:lstStyle/>
          <a:p>
            <a:pPr lvl="1"/>
            <a:r>
              <a:rPr lang="en-US" dirty="0" smtClean="0"/>
              <a:t>Some Existing Measurements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7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Measurement Challenges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2757" y="1521043"/>
            <a:ext cx="5510194" cy="1172703"/>
            <a:chOff x="2232667" y="1268386"/>
            <a:chExt cx="5510194" cy="1172703"/>
          </a:xfrm>
        </p:grpSpPr>
        <p:pic>
          <p:nvPicPr>
            <p:cNvPr id="7" name="Picture 6" descr="metrics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7" y="1268386"/>
              <a:ext cx="897118" cy="1172703"/>
            </a:xfrm>
            <a:prstGeom prst="rect">
              <a:avLst/>
            </a:prstGeom>
          </p:spPr>
        </p:pic>
        <p:pic>
          <p:nvPicPr>
            <p:cNvPr id="8" name="Picture 7" descr="metrics-wordmar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002" y="1274410"/>
              <a:ext cx="4636859" cy="6037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97201" y="2065866"/>
              <a:ext cx="3045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https://</a:t>
              </a:r>
              <a:r>
                <a:rPr lang="en-US" dirty="0" err="1" smtClean="0"/>
                <a:t>metrics.torproject.org</a:t>
              </a:r>
              <a:endParaRPr lang="en-US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01820"/>
              </p:ext>
            </p:extLst>
          </p:nvPr>
        </p:nvGraphicFramePr>
        <p:xfrm>
          <a:off x="556494" y="3777693"/>
          <a:ext cx="8902374" cy="3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914"/>
                <a:gridCol w="3626455"/>
                <a:gridCol w="1286807"/>
                <a:gridCol w="1554198"/>
              </a:tblGrid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Data Published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Inaccurate</a:t>
                      </a:r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BW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 BW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#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</a:t>
                      </a:r>
                      <a:r>
                        <a:rPr lang="en-US" baseline="0" dirty="0" smtClean="0"/>
                        <a:t> (consensus fetches)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# users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</a:t>
                      </a:r>
                      <a:r>
                        <a:rPr lang="en-US" baseline="0" dirty="0" smtClean="0"/>
                        <a:t> rounded,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Exit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6283629" y="1704455"/>
            <a:ext cx="3542896" cy="1838139"/>
          </a:xfrm>
          <a:prstGeom prst="wedgeRectCallout">
            <a:avLst>
              <a:gd name="adj1" fmla="val 16142"/>
              <a:gd name="adj2" fmla="val 63582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sz="2800" dirty="0" smtClean="0">
                <a:solidFill>
                  <a:srgbClr val="0B3AF5"/>
                </a:solidFill>
              </a:rPr>
              <a:t>Accuracy concerns: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Per-relay noise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Opt-in and inconsistent sampling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3"/>
          </p:nvPr>
        </p:nvSpPr>
        <p:spPr>
          <a:xfrm>
            <a:off x="457200" y="3108124"/>
            <a:ext cx="5843139" cy="551442"/>
          </a:xfrm>
        </p:spPr>
        <p:txBody>
          <a:bodyPr/>
          <a:lstStyle/>
          <a:p>
            <a:pPr lvl="1"/>
            <a:r>
              <a:rPr lang="en-US" dirty="0" smtClean="0"/>
              <a:t>Some Existing Measurements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Missing Measurements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Many useful statistics are not collected for safety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otal number of unique users at any time, how long they stay online, how often they join and leave, usage behavior</a:t>
            </a:r>
          </a:p>
          <a:p>
            <a:pPr lvl="1"/>
            <a:r>
              <a:rPr lang="en-US" dirty="0" smtClean="0"/>
              <a:t>Relays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otal bandwidth capacity, congestion and queuing delays, circuit and other failures, denial of service and other attacks</a:t>
            </a:r>
          </a:p>
          <a:p>
            <a:pPr lvl="1"/>
            <a:r>
              <a:rPr lang="en-US" dirty="0" smtClean="0"/>
              <a:t>Destinations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Popular destinations, popular applications, effects of DNS, properties of traffic (bytes and connections per page, etc.)</a:t>
            </a:r>
          </a:p>
          <a:p>
            <a:pPr marL="1150938" lvl="3" indent="-4572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549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PrivCount</a:t>
            </a:r>
            <a:r>
              <a:rPr lang="en-US" dirty="0" smtClean="0"/>
              <a:t> Measurement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4268230"/>
            <a:ext cx="9121140" cy="292032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PrivCount</a:t>
            </a:r>
            <a:r>
              <a:rPr lang="en-US" dirty="0" smtClean="0"/>
              <a:t> system architecture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Distributed measurement and aggregation protocol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ecure computation and private output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3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338960" y="1341971"/>
            <a:ext cx="8943219" cy="2925907"/>
            <a:chOff x="338960" y="1341971"/>
            <a:chExt cx="8943219" cy="292590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515774" y="3231132"/>
              <a:ext cx="1037323" cy="77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001298" y="3038229"/>
              <a:ext cx="1535722" cy="398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524147" y="3424036"/>
              <a:ext cx="1527348" cy="6108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274613" y="2145757"/>
              <a:ext cx="1503567" cy="28161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985220" y="3295433"/>
              <a:ext cx="1503568" cy="71505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422513" y="1968929"/>
              <a:ext cx="2098429" cy="63526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45662" y="2483338"/>
              <a:ext cx="2275280" cy="201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213507" y="3231132"/>
              <a:ext cx="2082352" cy="7311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374280" y="3166831"/>
              <a:ext cx="2194895" cy="1684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95495" y="2017154"/>
              <a:ext cx="2789757" cy="7477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31186" y="2941777"/>
              <a:ext cx="2693292" cy="2810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38258" y="3311509"/>
              <a:ext cx="3256000" cy="5543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22181" y="2563714"/>
              <a:ext cx="3111303" cy="2655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627077" y="3118605"/>
              <a:ext cx="1181351" cy="2649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836083" y="1751576"/>
              <a:ext cx="1140822" cy="5471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980779" y="2731302"/>
              <a:ext cx="1505577" cy="336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627077" y="3343659"/>
              <a:ext cx="1912535" cy="658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996856" y="1848028"/>
              <a:ext cx="1799995" cy="6275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996856" y="2121308"/>
              <a:ext cx="2555630" cy="5311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045088" y="2941148"/>
              <a:ext cx="2089386" cy="167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739618" y="2957852"/>
              <a:ext cx="2957564" cy="67453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34147" y="1382474"/>
              <a:ext cx="950903" cy="788429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2417" y="1542040"/>
              <a:ext cx="440457" cy="671984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990534" y="1754910"/>
              <a:ext cx="3265714" cy="2195242"/>
              <a:chOff x="3312081" y="3282035"/>
              <a:chExt cx="3265714" cy="2195242"/>
            </a:xfrm>
          </p:grpSpPr>
          <p:sp>
            <p:nvSpPr>
              <p:cNvPr id="8" name="Cloud 7"/>
              <p:cNvSpPr/>
              <p:nvPr/>
            </p:nvSpPr>
            <p:spPr>
              <a:xfrm>
                <a:off x="3312081" y="3282035"/>
                <a:ext cx="3265714" cy="2195242"/>
              </a:xfrm>
              <a:prstGeom prst="cloud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or_project_logo_hq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731" y="3857625"/>
                <a:ext cx="1384054" cy="877930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8960" y="2032021"/>
              <a:ext cx="440457" cy="671984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2687" y="1493184"/>
              <a:ext cx="440457" cy="671984"/>
            </a:xfrm>
            <a:prstGeom prst="rect">
              <a:avLst/>
            </a:prstGeom>
          </p:spPr>
        </p:pic>
        <p:pic>
          <p:nvPicPr>
            <p:cNvPr id="26" name="Picture 2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9617" y="1999240"/>
              <a:ext cx="440457" cy="671984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2072" y="3389437"/>
              <a:ext cx="440457" cy="671984"/>
            </a:xfrm>
            <a:prstGeom prst="rect">
              <a:avLst/>
            </a:prstGeom>
          </p:spPr>
        </p:pic>
        <p:pic>
          <p:nvPicPr>
            <p:cNvPr id="31" name="Pictur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4330" y="2729720"/>
              <a:ext cx="440457" cy="671984"/>
            </a:xfrm>
            <a:prstGeom prst="rect">
              <a:avLst/>
            </a:prstGeom>
          </p:spPr>
        </p:pic>
        <p:pic>
          <p:nvPicPr>
            <p:cNvPr id="33" name="Pictur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2974" y="2817818"/>
              <a:ext cx="440457" cy="671984"/>
            </a:xfrm>
            <a:prstGeom prst="rect">
              <a:avLst/>
            </a:prstGeom>
          </p:spPr>
        </p:pic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43385" y="3548929"/>
              <a:ext cx="440457" cy="671984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83244" y="2640361"/>
              <a:ext cx="440457" cy="671984"/>
            </a:xfrm>
            <a:prstGeom prst="rect">
              <a:avLst/>
            </a:prstGeom>
          </p:spPr>
        </p:pic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16030" y="1603190"/>
              <a:ext cx="440457" cy="671984"/>
            </a:xfrm>
            <a:prstGeom prst="rect">
              <a:avLst/>
            </a:prstGeom>
          </p:spPr>
        </p:pic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359" y="2736181"/>
              <a:ext cx="440457" cy="671984"/>
            </a:xfrm>
            <a:prstGeom prst="rect">
              <a:avLst/>
            </a:prstGeom>
          </p:spPr>
        </p:pic>
        <p:pic>
          <p:nvPicPr>
            <p:cNvPr id="39" name="Picture 3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20830" y="3595894"/>
              <a:ext cx="440457" cy="671984"/>
            </a:xfrm>
            <a:prstGeom prst="rect">
              <a:avLst/>
            </a:prstGeom>
          </p:spPr>
        </p:pic>
        <p:pic>
          <p:nvPicPr>
            <p:cNvPr id="40" name="Picture 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61957" y="3507165"/>
              <a:ext cx="440457" cy="671984"/>
            </a:xfrm>
            <a:prstGeom prst="rect">
              <a:avLst/>
            </a:prstGeom>
          </p:spPr>
        </p:pic>
        <p:pic>
          <p:nvPicPr>
            <p:cNvPr id="41" name="Picture 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54726" y="1341971"/>
              <a:ext cx="950903" cy="788429"/>
            </a:xfrm>
            <a:prstGeom prst="rect">
              <a:avLst/>
            </a:prstGeom>
          </p:spPr>
        </p:pic>
        <p:pic>
          <p:nvPicPr>
            <p:cNvPr id="42" name="Picture 4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56327" y="2274337"/>
              <a:ext cx="950903" cy="788429"/>
            </a:xfrm>
            <a:prstGeom prst="rect">
              <a:avLst/>
            </a:prstGeom>
          </p:spPr>
        </p:pic>
        <p:pic>
          <p:nvPicPr>
            <p:cNvPr id="43" name="Picture 4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18735" y="1768281"/>
              <a:ext cx="950903" cy="788429"/>
            </a:xfrm>
            <a:prstGeom prst="rect">
              <a:avLst/>
            </a:prstGeom>
          </p:spPr>
        </p:pic>
        <p:pic>
          <p:nvPicPr>
            <p:cNvPr id="44" name="Picture 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6689" y="2941777"/>
              <a:ext cx="950903" cy="788429"/>
            </a:xfrm>
            <a:prstGeom prst="rect">
              <a:avLst/>
            </a:prstGeom>
          </p:spPr>
        </p:pic>
        <p:pic>
          <p:nvPicPr>
            <p:cNvPr id="45" name="Picture 4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286248" y="3424035"/>
              <a:ext cx="950903" cy="788429"/>
            </a:xfrm>
            <a:prstGeom prst="rect">
              <a:avLst/>
            </a:prstGeom>
          </p:spPr>
        </p:pic>
        <p:pic>
          <p:nvPicPr>
            <p:cNvPr id="46" name="Picture 4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784646" y="2411292"/>
              <a:ext cx="950903" cy="788429"/>
            </a:xfrm>
            <a:prstGeom prst="rect">
              <a:avLst/>
            </a:prstGeom>
          </p:spPr>
        </p:pic>
        <p:pic>
          <p:nvPicPr>
            <p:cNvPr id="47" name="Picture 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31276" y="3263282"/>
              <a:ext cx="950903" cy="788429"/>
            </a:xfrm>
            <a:prstGeom prst="rect">
              <a:avLst/>
            </a:prstGeom>
          </p:spPr>
        </p:pic>
      </p:grpSp>
      <p:sp>
        <p:nvSpPr>
          <p:cNvPr id="90" name="Content Placeholder 33"/>
          <p:cNvSpPr txBox="1">
            <a:spLocks/>
          </p:cNvSpPr>
          <p:nvPr/>
        </p:nvSpPr>
        <p:spPr>
          <a:xfrm>
            <a:off x="457200" y="4919037"/>
            <a:ext cx="9121140" cy="2588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Tor: an anonymous communication, censorship resistant, privacy-enhancing communication system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086854" y="4050972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Estimated ~1.75 M. Users/Day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metrics.torproject.org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7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Distributed measurement system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“Privacy-preserving counting” system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Tracks various types of Tor events, computes </a:t>
            </a:r>
            <a:br>
              <a:rPr lang="en-US" dirty="0" smtClean="0"/>
            </a:br>
            <a:r>
              <a:rPr lang="en-US" dirty="0" smtClean="0"/>
              <a:t>statistics from those events</a:t>
            </a:r>
            <a:endParaRPr lang="en-US" dirty="0"/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Based on PrivEx-S2 by </a:t>
            </a:r>
            <a:r>
              <a:rPr lang="en-US" dirty="0" err="1" smtClean="0"/>
              <a:t>Elahi</a:t>
            </a:r>
            <a:r>
              <a:rPr lang="en-US" dirty="0" smtClean="0"/>
              <a:t> et al. (CCS 2014)</a:t>
            </a:r>
          </a:p>
          <a:p>
            <a:pPr marL="1150938" lvl="3" indent="-457200">
              <a:buFont typeface="Arial"/>
              <a:buChar char="•"/>
            </a:pP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Distributes trust using secret sharing across many operators</a:t>
            </a:r>
          </a:p>
          <a:p>
            <a:pPr marL="919163" lvl="2" indent="-457200">
              <a:buFont typeface="Arial"/>
              <a:buChar char="•"/>
            </a:pP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Achieves </a:t>
            </a:r>
            <a:r>
              <a:rPr lang="en-US" dirty="0">
                <a:solidFill>
                  <a:srgbClr val="0B3AF5"/>
                </a:solidFill>
              </a:rPr>
              <a:t>f</a:t>
            </a:r>
            <a:r>
              <a:rPr lang="en-US" dirty="0" smtClean="0">
                <a:solidFill>
                  <a:srgbClr val="0B3AF5"/>
                </a:solidFill>
              </a:rPr>
              <a:t>orward privacy</a:t>
            </a:r>
            <a:r>
              <a:rPr lang="en-US" dirty="0" smtClean="0"/>
              <a:t> during measurement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the adversary cannot learn the state of the measurement before time of compromise</a:t>
            </a:r>
            <a:br>
              <a:rPr lang="en-US" dirty="0" smtClean="0"/>
            </a:b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Provides </a:t>
            </a:r>
            <a:r>
              <a:rPr lang="en-US" dirty="0">
                <a:solidFill>
                  <a:srgbClr val="0B3AF5"/>
                </a:solidFill>
              </a:rPr>
              <a:t>d</a:t>
            </a:r>
            <a:r>
              <a:rPr lang="en-US" dirty="0" smtClean="0">
                <a:solidFill>
                  <a:srgbClr val="0B3AF5"/>
                </a:solidFill>
              </a:rPr>
              <a:t>ifferential privacy</a:t>
            </a:r>
            <a:r>
              <a:rPr lang="en-US" dirty="0" smtClean="0"/>
              <a:t> of the results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prevents confirmation of the actions of a specific user given the output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59596" y="1780014"/>
            <a:ext cx="1222537" cy="1066800"/>
            <a:chOff x="6400802" y="3894668"/>
            <a:chExt cx="1222537" cy="1066800"/>
          </a:xfrm>
        </p:grpSpPr>
        <p:grpSp>
          <p:nvGrpSpPr>
            <p:cNvPr id="20" name="Group 19"/>
            <p:cNvGrpSpPr/>
            <p:nvPr/>
          </p:nvGrpSpPr>
          <p:grpSpPr>
            <a:xfrm>
              <a:off x="6451600" y="3968284"/>
              <a:ext cx="1171739" cy="993183"/>
              <a:chOff x="6908800" y="3443351"/>
              <a:chExt cx="1171739" cy="993183"/>
            </a:xfrm>
          </p:grpSpPr>
          <p:pic>
            <p:nvPicPr>
              <p:cNvPr id="22" name="Picture 21" descr="python2-300px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23" name="Picture 22" descr="privcount-bars-03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21" name="Rounded Rectangle 20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76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Data Collectors (DCs)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 events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Increment</a:t>
            </a:r>
            <a:br>
              <a:rPr lang="en-US" dirty="0" smtClean="0"/>
            </a:br>
            <a:r>
              <a:rPr lang="en-US" dirty="0" smtClean="0"/>
              <a:t>counters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522803" y="2260690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6" name="Picture 3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7" name="Picture 3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50672" y="2260691"/>
            <a:ext cx="2692400" cy="1117593"/>
            <a:chOff x="6417735" y="2417273"/>
            <a:chExt cx="2692400" cy="1117593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10" name="Picture 9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" name="Picture 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6" name="Picture 4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7" name="Picture 4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5" name="TextBox 4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010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</a:t>
            </a:r>
            <a:r>
              <a:rPr lang="en-US" dirty="0"/>
              <a:t>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Data Collectors (DCs)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 events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Increment</a:t>
            </a:r>
            <a:br>
              <a:rPr lang="en-US" dirty="0" smtClean="0"/>
            </a:br>
            <a:r>
              <a:rPr lang="en-US" dirty="0" smtClean="0"/>
              <a:t>counters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Tally Server (TS)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Central, untrusted proxy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Collection facilitator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3522803" y="2260690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6" name="Picture 3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7" name="Picture 3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50672" y="2260691"/>
            <a:ext cx="2692400" cy="1117593"/>
            <a:chOff x="6417735" y="2417273"/>
            <a:chExt cx="2692400" cy="1117593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10" name="Picture 9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" name="Picture 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6" name="Picture 4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7" name="Picture 4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5" name="TextBox 4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70083" y="4035247"/>
            <a:ext cx="1222537" cy="1117594"/>
            <a:chOff x="6400802" y="3843874"/>
            <a:chExt cx="1222537" cy="1117594"/>
          </a:xfrm>
        </p:grpSpPr>
        <p:grpSp>
          <p:nvGrpSpPr>
            <p:cNvPr id="32" name="Group 31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6" name="Picture 2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7" name="Picture 2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1" name="TextBox 30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7" name="Straight Connector 86"/>
          <p:cNvCxnSpPr/>
          <p:nvPr/>
        </p:nvCxnSpPr>
        <p:spPr>
          <a:xfrm flipH="1" flipV="1">
            <a:off x="5517682" y="3425641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231208" y="3425641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44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</a:t>
            </a:r>
            <a:r>
              <a:rPr lang="en-US" dirty="0"/>
              <a:t>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Data Collectors (DCs)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 events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Increment</a:t>
            </a:r>
            <a:br>
              <a:rPr lang="en-US" dirty="0" smtClean="0"/>
            </a:br>
            <a:r>
              <a:rPr lang="en-US" dirty="0" smtClean="0"/>
              <a:t>counters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Tally Server (TS)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Central, untrusted proxy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Collection facilitator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Share Keepers (SKs)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Stores DC secrets, </a:t>
            </a:r>
            <a:br>
              <a:rPr lang="en-US" dirty="0" smtClean="0"/>
            </a:br>
            <a:r>
              <a:rPr lang="en-US" dirty="0" smtClean="0"/>
              <a:t>sum for aggregation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522803" y="2260690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6" name="Picture 3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7" name="Picture 3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50672" y="2260691"/>
            <a:ext cx="2692400" cy="1117593"/>
            <a:chOff x="6417735" y="2417273"/>
            <a:chExt cx="2692400" cy="1117593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10" name="Picture 9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" name="Picture 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6" name="Picture 4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7" name="Picture 4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5" name="TextBox 4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70083" y="4035247"/>
            <a:ext cx="1222537" cy="1117594"/>
            <a:chOff x="6400802" y="3843874"/>
            <a:chExt cx="1222537" cy="1117594"/>
          </a:xfrm>
        </p:grpSpPr>
        <p:grpSp>
          <p:nvGrpSpPr>
            <p:cNvPr id="32" name="Group 31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6" name="Picture 2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7" name="Picture 2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1" name="TextBox 30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045876" y="5765695"/>
            <a:ext cx="1205603" cy="1117595"/>
            <a:chOff x="5689602" y="5452540"/>
            <a:chExt cx="1205603" cy="1117595"/>
          </a:xfrm>
        </p:grpSpPr>
        <p:grpSp>
          <p:nvGrpSpPr>
            <p:cNvPr id="38" name="Group 3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1" name="Picture 4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2" name="Picture 4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39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65" name="Rounded Rectangle 6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81361" y="5761515"/>
            <a:ext cx="1205603" cy="1117595"/>
            <a:chOff x="5689602" y="5452540"/>
            <a:chExt cx="1205603" cy="1117595"/>
          </a:xfrm>
        </p:grpSpPr>
        <p:grpSp>
          <p:nvGrpSpPr>
            <p:cNvPr id="69" name="Group 68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3" name="Picture 7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4" name="Picture 7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70" name="Rounded Rectangle 69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>
            <a:stCxn id="65" idx="0"/>
            <a:endCxn id="64" idx="2"/>
          </p:cNvCxnSpPr>
          <p:nvPr/>
        </p:nvCxnSpPr>
        <p:spPr>
          <a:xfrm flipV="1">
            <a:off x="5638542" y="5152841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0" idx="0"/>
            <a:endCxn id="64" idx="2"/>
          </p:cNvCxnSpPr>
          <p:nvPr/>
        </p:nvCxnSpPr>
        <p:spPr>
          <a:xfrm flipH="1" flipV="1">
            <a:off x="6262749" y="5152841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517682" y="3425641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231208" y="3425641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44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H="1" flipV="1">
            <a:off x="9327678" y="3103913"/>
            <a:ext cx="27535" cy="3042887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Initialization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TS prepares a deployment document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DC and SK public keys (assume PKI)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Noise parameters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Differential privacy parameters </a:t>
            </a:r>
            <a:r>
              <a:rPr lang="en-US" dirty="0" err="1" smtClean="0"/>
              <a:t>ε</a:t>
            </a:r>
            <a:r>
              <a:rPr lang="en-US" dirty="0" smtClean="0"/>
              <a:t> and </a:t>
            </a:r>
            <a:r>
              <a:rPr lang="en-US" dirty="0" err="1" smtClean="0"/>
              <a:t>δ</a:t>
            </a:r>
            <a:endParaRPr lang="en-US" dirty="0" smtClean="0"/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Sensitivity for each statistic (max change due to single client)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Reconfiguration time between collection periods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Noise weight (relative noise added by each DC)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Minimum allowed DC subset</a:t>
            </a:r>
          </a:p>
          <a:p>
            <a:pPr marL="919163" lvl="2" indent="-457200">
              <a:buFont typeface="Arial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TS sends to all DCs and SKs for consent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DCs and SKs accept only </a:t>
            </a:r>
            <a:r>
              <a:rPr lang="en-US" dirty="0"/>
              <a:t>on </a:t>
            </a:r>
            <a:r>
              <a:rPr lang="en-US" dirty="0" smtClean="0"/>
              <a:t>unanimous consensus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65760" y="1986313"/>
            <a:ext cx="1222537" cy="1117594"/>
            <a:chOff x="6400802" y="3843874"/>
            <a:chExt cx="1222537" cy="1117594"/>
          </a:xfrm>
        </p:grpSpPr>
        <p:grpSp>
          <p:nvGrpSpPr>
            <p:cNvPr id="7" name="Group 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1" name="Picture 1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2" name="Picture 1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65760" y="6066315"/>
            <a:ext cx="1205603" cy="1117595"/>
            <a:chOff x="5689602" y="5452540"/>
            <a:chExt cx="1205603" cy="1117595"/>
          </a:xfrm>
        </p:grpSpPr>
        <p:grpSp>
          <p:nvGrpSpPr>
            <p:cNvPr id="14" name="Group 1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8" name="Picture 1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9" name="Picture 1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7010403" y="1422407"/>
                <a:ext cx="75473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</a:t>
                </a:r>
                <a:endParaRPr lang="en-US" sz="3200" b="1" dirty="0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565760" y="4830182"/>
            <a:ext cx="1205603" cy="1117595"/>
            <a:chOff x="5689602" y="5452540"/>
            <a:chExt cx="1205603" cy="1117595"/>
          </a:xfrm>
        </p:grpSpPr>
        <p:grpSp>
          <p:nvGrpSpPr>
            <p:cNvPr id="21" name="Group 2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5" name="Picture 2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6" name="Picture 2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/>
              <p:cNvSpPr txBox="1"/>
              <p:nvPr/>
            </p:nvSpPr>
            <p:spPr>
              <a:xfrm>
                <a:off x="7010403" y="1422407"/>
                <a:ext cx="77737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</a:t>
                </a:r>
                <a:endParaRPr lang="en-US" sz="3200" b="1" dirty="0"/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 flipV="1">
            <a:off x="8989015" y="3103910"/>
            <a:ext cx="16234" cy="1794004"/>
          </a:xfrm>
          <a:prstGeom prst="line">
            <a:avLst/>
          </a:prstGeom>
          <a:ln w="50800">
            <a:solidFill>
              <a:srgbClr val="000000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1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Configuration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TS prepares a configuration document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Collection start and end time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Statistics to collect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Number of counters per statistic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Range of each bin per statistic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Estimated value for each statistic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maximize relative per-statistic accuracy while </a:t>
            </a:r>
            <a:br>
              <a:rPr lang="en-US" dirty="0" smtClean="0"/>
            </a:br>
            <a:r>
              <a:rPr lang="en-US" dirty="0" smtClean="0"/>
              <a:t>providing (</a:t>
            </a:r>
            <a:r>
              <a:rPr lang="en-US" dirty="0" err="1" smtClean="0"/>
              <a:t>ε</a:t>
            </a:r>
            <a:r>
              <a:rPr lang="en-US" dirty="0" smtClean="0"/>
              <a:t>, </a:t>
            </a:r>
            <a:r>
              <a:rPr lang="en-US" dirty="0" err="1" smtClean="0"/>
              <a:t>δ</a:t>
            </a:r>
            <a:r>
              <a:rPr lang="en-US" dirty="0" smtClean="0"/>
              <a:t>)-differential privacy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TS sends to all DCs and </a:t>
            </a:r>
            <a:r>
              <a:rPr lang="en-US" dirty="0" smtClean="0"/>
              <a:t>SKs for consistency</a:t>
            </a: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/>
              <a:t>DCs and SKs accept </a:t>
            </a:r>
            <a:r>
              <a:rPr lang="en-US" dirty="0" smtClean="0"/>
              <a:t>if consistency check passes</a:t>
            </a:r>
            <a:endParaRPr lang="en-US" dirty="0"/>
          </a:p>
          <a:p>
            <a:pPr marL="1150938" lvl="3" indent="-457200">
              <a:buFont typeface="Arial"/>
              <a:buChar char="•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327678" y="3103913"/>
            <a:ext cx="27535" cy="3042887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565760" y="1986313"/>
            <a:ext cx="1222537" cy="1117594"/>
            <a:chOff x="6400802" y="3843874"/>
            <a:chExt cx="1222537" cy="1117594"/>
          </a:xfrm>
        </p:grpSpPr>
        <p:grpSp>
          <p:nvGrpSpPr>
            <p:cNvPr id="8" name="Group 7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2" name="Picture 11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3" name="Picture 12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65760" y="6066315"/>
            <a:ext cx="1205603" cy="1117595"/>
            <a:chOff x="5689602" y="5452540"/>
            <a:chExt cx="1205603" cy="1117595"/>
          </a:xfrm>
        </p:grpSpPr>
        <p:grpSp>
          <p:nvGrpSpPr>
            <p:cNvPr id="15" name="Group 1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9" name="Picture 18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0" name="Picture 19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7010403" y="1422407"/>
                <a:ext cx="75473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</a:t>
                </a:r>
                <a:endParaRPr lang="en-US" sz="3200" b="1" dirty="0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65760" y="4830182"/>
            <a:ext cx="1205603" cy="1117595"/>
            <a:chOff x="5689602" y="5452540"/>
            <a:chExt cx="1205603" cy="1117595"/>
          </a:xfrm>
        </p:grpSpPr>
        <p:grpSp>
          <p:nvGrpSpPr>
            <p:cNvPr id="22" name="Group 21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6" name="Picture 2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7" name="Picture 2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25" name="TextBox 24"/>
              <p:cNvSpPr txBox="1"/>
              <p:nvPr/>
            </p:nvSpPr>
            <p:spPr>
              <a:xfrm>
                <a:off x="7010403" y="1422407"/>
                <a:ext cx="77737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</a:t>
                </a:r>
                <a:endParaRPr lang="en-US" sz="3200" b="1" dirty="0"/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H="1" flipV="1">
            <a:off x="8989015" y="3103910"/>
            <a:ext cx="16234" cy="1794004"/>
          </a:xfrm>
          <a:prstGeom prst="line">
            <a:avLst/>
          </a:prstGeom>
          <a:ln w="50800">
            <a:solidFill>
              <a:srgbClr val="000000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4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Counting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Counts single numbers and histograms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Given a value to count: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Find bin that contains value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Increment counter for that bin</a:t>
            </a:r>
          </a:p>
          <a:p>
            <a:pPr marL="1150938" lvl="3" indent="-457200">
              <a:buFont typeface="Arial"/>
              <a:buChar char="•"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959596" y="1780014"/>
            <a:ext cx="1222537" cy="1066800"/>
            <a:chOff x="6400802" y="3894668"/>
            <a:chExt cx="1222537" cy="1066800"/>
          </a:xfrm>
        </p:grpSpPr>
        <p:grpSp>
          <p:nvGrpSpPr>
            <p:cNvPr id="23" name="Group 22"/>
            <p:cNvGrpSpPr/>
            <p:nvPr/>
          </p:nvGrpSpPr>
          <p:grpSpPr>
            <a:xfrm>
              <a:off x="6451600" y="3968284"/>
              <a:ext cx="1171739" cy="993183"/>
              <a:chOff x="6908800" y="3443351"/>
              <a:chExt cx="1171739" cy="993183"/>
            </a:xfrm>
          </p:grpSpPr>
          <p:pic>
            <p:nvPicPr>
              <p:cNvPr id="25" name="Picture 24" descr="python2-300px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26" name="Picture 25" descr="privcount-bars-03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22" name="Rounded Rectangle 21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288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Counting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Counts single numbers and histograms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Given a value to count: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Find bin that contains value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Increment counter for that bin</a:t>
            </a:r>
          </a:p>
          <a:p>
            <a:pPr marL="1150938" lvl="3" indent="-457200">
              <a:buFont typeface="Arial"/>
              <a:buChar char="•"/>
            </a:pP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Example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Counting streams </a:t>
            </a:r>
            <a:br>
              <a:rPr lang="en-US" dirty="0" smtClean="0"/>
            </a:br>
            <a:r>
              <a:rPr lang="en-US" dirty="0" smtClean="0"/>
              <a:t>per circuit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Found value 5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Increment bin 2</a:t>
            </a:r>
            <a:endParaRPr lang="en-US" dirty="0"/>
          </a:p>
        </p:txBody>
      </p:sp>
      <p:pic>
        <p:nvPicPr>
          <p:cNvPr id="7" name="Picture 6" descr="privcount-bars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003266"/>
            <a:ext cx="3742266" cy="37336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7467" y="61356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8666" y="61356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66000" y="61356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11067" y="613567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63067" y="611874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 #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05865" y="6440474"/>
            <a:ext cx="117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 range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5867" y="6440474"/>
            <a:ext cx="6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[0,2)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36267" y="6440474"/>
            <a:ext cx="6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[2,4)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30534" y="6440474"/>
            <a:ext cx="6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[4,6)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41734" y="6440474"/>
            <a:ext cx="68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[6,∞)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44535" y="5746206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959596" y="1780014"/>
            <a:ext cx="1222537" cy="1066800"/>
            <a:chOff x="6400802" y="3894668"/>
            <a:chExt cx="1222537" cy="1066800"/>
          </a:xfrm>
        </p:grpSpPr>
        <p:grpSp>
          <p:nvGrpSpPr>
            <p:cNvPr id="23" name="Group 22"/>
            <p:cNvGrpSpPr/>
            <p:nvPr/>
          </p:nvGrpSpPr>
          <p:grpSpPr>
            <a:xfrm>
              <a:off x="6451600" y="3968284"/>
              <a:ext cx="1171739" cy="993183"/>
              <a:chOff x="6908800" y="3443351"/>
              <a:chExt cx="1171739" cy="993183"/>
            </a:xfrm>
          </p:grpSpPr>
          <p:pic>
            <p:nvPicPr>
              <p:cNvPr id="25" name="Picture 24" descr="python2-300px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26" name="Picture 25" descr="privcount-bars-03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22" name="Rounded Rectangle 21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409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Setup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noise</a:t>
            </a:r>
            <a:br>
              <a:rPr lang="en-US" dirty="0" smtClean="0"/>
            </a:br>
            <a:r>
              <a:rPr lang="en-US" dirty="0" smtClean="0"/>
              <a:t>for each counter</a:t>
            </a:r>
          </a:p>
          <a:p>
            <a:pPr marL="976313" lvl="2" indent="-514350"/>
            <a:r>
              <a:rPr lang="en-US" dirty="0">
                <a:solidFill>
                  <a:srgbClr val="000000"/>
                </a:solidFill>
              </a:rPr>
              <a:t>N ~ Normal(0,ωσ) mod </a:t>
            </a:r>
            <a:r>
              <a:rPr lang="en-US" dirty="0" smtClean="0">
                <a:solidFill>
                  <a:srgbClr val="000000"/>
                </a:solidFill>
              </a:rPr>
              <a:t>q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245893" y="1782182"/>
            <a:ext cx="1205603" cy="1117595"/>
            <a:chOff x="5689602" y="5452540"/>
            <a:chExt cx="1205603" cy="1117595"/>
          </a:xfrm>
        </p:grpSpPr>
        <p:grpSp>
          <p:nvGrpSpPr>
            <p:cNvPr id="8" name="Group 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2" name="Picture 11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3" name="Picture 12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2288" y="1782184"/>
            <a:ext cx="1205603" cy="1117595"/>
            <a:chOff x="5689602" y="5452540"/>
            <a:chExt cx="1205603" cy="1117595"/>
          </a:xfrm>
        </p:grpSpPr>
        <p:grpSp>
          <p:nvGrpSpPr>
            <p:cNvPr id="15" name="Group 1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9" name="Picture 18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0" name="Picture 19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ular Callout 22"/>
          <p:cNvSpPr/>
          <p:nvPr/>
        </p:nvSpPr>
        <p:spPr>
          <a:xfrm>
            <a:off x="1228811" y="3473909"/>
            <a:ext cx="3288925" cy="1075397"/>
          </a:xfrm>
          <a:prstGeom prst="wedgeRectCallout">
            <a:avLst>
              <a:gd name="adj1" fmla="val 19469"/>
              <a:gd name="adj2" fmla="val -7952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Computed from noise parameters in deployment and configuration  documents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2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Setup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noise</a:t>
            </a:r>
            <a:br>
              <a:rPr lang="en-US" dirty="0" smtClean="0"/>
            </a:br>
            <a:r>
              <a:rPr lang="en-US" dirty="0" smtClean="0"/>
              <a:t>for each counter</a:t>
            </a:r>
          </a:p>
          <a:p>
            <a:pPr marL="976313" lvl="2" indent="-514350"/>
            <a:r>
              <a:rPr lang="en-US" dirty="0">
                <a:solidFill>
                  <a:srgbClr val="000000"/>
                </a:solidFill>
              </a:rPr>
              <a:t>N ~ Normal(0,ωσ) mod q</a:t>
            </a:r>
            <a:endParaRPr lang="en-US" dirty="0"/>
          </a:p>
          <a:p>
            <a:pPr lvl="2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random number</a:t>
            </a:r>
            <a:br>
              <a:rPr lang="en-US" dirty="0" smtClean="0"/>
            </a:br>
            <a:r>
              <a:rPr lang="en-US" dirty="0"/>
              <a:t>“</a:t>
            </a:r>
            <a:r>
              <a:rPr lang="en-US" dirty="0" smtClean="0"/>
              <a:t>share” for each SK</a:t>
            </a:r>
          </a:p>
          <a:p>
            <a:pPr marL="976313" lvl="2" indent="-5143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S1 ~ Uniform({0, </a:t>
            </a:r>
            <a:r>
              <a:rPr lang="is-IS" dirty="0" smtClean="0">
                <a:solidFill>
                  <a:srgbClr val="000000"/>
                </a:solidFill>
              </a:rPr>
              <a:t>…, </a:t>
            </a:r>
            <a:r>
              <a:rPr lang="en-US" dirty="0" smtClean="0">
                <a:solidFill>
                  <a:srgbClr val="000000"/>
                </a:solidFill>
              </a:rPr>
              <a:t>q-1})</a:t>
            </a:r>
          </a:p>
          <a:p>
            <a:pPr marL="976313" lvl="2" indent="-5143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S2 </a:t>
            </a:r>
            <a:r>
              <a:rPr lang="en-US" dirty="0">
                <a:solidFill>
                  <a:srgbClr val="000000"/>
                </a:solidFill>
              </a:rPr>
              <a:t>~ Uniform({0, </a:t>
            </a:r>
            <a:r>
              <a:rPr lang="is-IS" dirty="0">
                <a:solidFill>
                  <a:srgbClr val="000000"/>
                </a:solidFill>
              </a:rPr>
              <a:t>…, </a:t>
            </a:r>
            <a:r>
              <a:rPr lang="en-US" dirty="0">
                <a:solidFill>
                  <a:srgbClr val="000000"/>
                </a:solidFill>
              </a:rPr>
              <a:t>q-1}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5893" y="1782182"/>
            <a:ext cx="1205603" cy="1117595"/>
            <a:chOff x="5689602" y="5452540"/>
            <a:chExt cx="1205603" cy="1117595"/>
          </a:xfrm>
        </p:grpSpPr>
        <p:grpSp>
          <p:nvGrpSpPr>
            <p:cNvPr id="8" name="Group 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2" name="Picture 11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3" name="Picture 12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2288" y="1782184"/>
            <a:ext cx="1205603" cy="1117595"/>
            <a:chOff x="5689602" y="5452540"/>
            <a:chExt cx="1205603" cy="1117595"/>
          </a:xfrm>
        </p:grpSpPr>
        <p:grpSp>
          <p:nvGrpSpPr>
            <p:cNvPr id="15" name="Group 1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9" name="Picture 18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0" name="Picture 19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ular Callout 20"/>
          <p:cNvSpPr/>
          <p:nvPr/>
        </p:nvSpPr>
        <p:spPr>
          <a:xfrm>
            <a:off x="1761066" y="5655734"/>
            <a:ext cx="2624667" cy="1388532"/>
          </a:xfrm>
          <a:prstGeom prst="wedgeRectCallout">
            <a:avLst>
              <a:gd name="adj1" fmla="val 19469"/>
              <a:gd name="adj2" fmla="val -7952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Serve to “blind” the actual count at the DC machine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3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338960" y="1341971"/>
            <a:ext cx="8943219" cy="2925907"/>
            <a:chOff x="338960" y="1341971"/>
            <a:chExt cx="8943219" cy="292590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515774" y="3231132"/>
              <a:ext cx="1037323" cy="77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001298" y="3038229"/>
              <a:ext cx="1535722" cy="398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524147" y="3424036"/>
              <a:ext cx="1527348" cy="6108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274613" y="2145757"/>
              <a:ext cx="1503567" cy="28161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985220" y="3295433"/>
              <a:ext cx="1503568" cy="71505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422513" y="1968929"/>
              <a:ext cx="2098429" cy="63526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45662" y="2483338"/>
              <a:ext cx="2275280" cy="201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213507" y="3231132"/>
              <a:ext cx="2082352" cy="7311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374280" y="3166831"/>
              <a:ext cx="2194895" cy="1684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95495" y="2017154"/>
              <a:ext cx="2789757" cy="7477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31186" y="2941777"/>
              <a:ext cx="2693292" cy="2810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38258" y="3311509"/>
              <a:ext cx="3256000" cy="5543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22181" y="2563714"/>
              <a:ext cx="3111303" cy="2655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627077" y="3118605"/>
              <a:ext cx="1181351" cy="2649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836083" y="1751576"/>
              <a:ext cx="1140822" cy="5471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980779" y="2731302"/>
              <a:ext cx="1505577" cy="336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627077" y="3343659"/>
              <a:ext cx="1912535" cy="658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996856" y="1848028"/>
              <a:ext cx="1799995" cy="6275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996856" y="2121308"/>
              <a:ext cx="2555630" cy="5311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045088" y="2941148"/>
              <a:ext cx="2089386" cy="167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739618" y="2957852"/>
              <a:ext cx="2957564" cy="67453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34147" y="1382474"/>
              <a:ext cx="950903" cy="788429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2417" y="1542040"/>
              <a:ext cx="440457" cy="671984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990534" y="1754910"/>
              <a:ext cx="3265714" cy="2195242"/>
              <a:chOff x="3312081" y="3282035"/>
              <a:chExt cx="3265714" cy="2195242"/>
            </a:xfrm>
          </p:grpSpPr>
          <p:sp>
            <p:nvSpPr>
              <p:cNvPr id="8" name="Cloud 7"/>
              <p:cNvSpPr/>
              <p:nvPr/>
            </p:nvSpPr>
            <p:spPr>
              <a:xfrm>
                <a:off x="3312081" y="3282035"/>
                <a:ext cx="3265714" cy="2195242"/>
              </a:xfrm>
              <a:prstGeom prst="cloud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or_project_logo_hq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731" y="3857625"/>
                <a:ext cx="1384054" cy="877930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8960" y="2032021"/>
              <a:ext cx="440457" cy="671984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2687" y="1493184"/>
              <a:ext cx="440457" cy="671984"/>
            </a:xfrm>
            <a:prstGeom prst="rect">
              <a:avLst/>
            </a:prstGeom>
          </p:spPr>
        </p:pic>
        <p:pic>
          <p:nvPicPr>
            <p:cNvPr id="26" name="Picture 2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9617" y="1999240"/>
              <a:ext cx="440457" cy="671984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2072" y="3389437"/>
              <a:ext cx="440457" cy="671984"/>
            </a:xfrm>
            <a:prstGeom prst="rect">
              <a:avLst/>
            </a:prstGeom>
          </p:spPr>
        </p:pic>
        <p:pic>
          <p:nvPicPr>
            <p:cNvPr id="31" name="Pictur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4330" y="2729720"/>
              <a:ext cx="440457" cy="671984"/>
            </a:xfrm>
            <a:prstGeom prst="rect">
              <a:avLst/>
            </a:prstGeom>
          </p:spPr>
        </p:pic>
        <p:pic>
          <p:nvPicPr>
            <p:cNvPr id="33" name="Pictur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2974" y="2817818"/>
              <a:ext cx="440457" cy="671984"/>
            </a:xfrm>
            <a:prstGeom prst="rect">
              <a:avLst/>
            </a:prstGeom>
          </p:spPr>
        </p:pic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43385" y="3548929"/>
              <a:ext cx="440457" cy="671984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83244" y="2640361"/>
              <a:ext cx="440457" cy="671984"/>
            </a:xfrm>
            <a:prstGeom prst="rect">
              <a:avLst/>
            </a:prstGeom>
          </p:spPr>
        </p:pic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16030" y="1603190"/>
              <a:ext cx="440457" cy="671984"/>
            </a:xfrm>
            <a:prstGeom prst="rect">
              <a:avLst/>
            </a:prstGeom>
          </p:spPr>
        </p:pic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359" y="2736181"/>
              <a:ext cx="440457" cy="671984"/>
            </a:xfrm>
            <a:prstGeom prst="rect">
              <a:avLst/>
            </a:prstGeom>
          </p:spPr>
        </p:pic>
        <p:pic>
          <p:nvPicPr>
            <p:cNvPr id="39" name="Picture 3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20830" y="3595894"/>
              <a:ext cx="440457" cy="671984"/>
            </a:xfrm>
            <a:prstGeom prst="rect">
              <a:avLst/>
            </a:prstGeom>
          </p:spPr>
        </p:pic>
        <p:pic>
          <p:nvPicPr>
            <p:cNvPr id="40" name="Picture 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61957" y="3507165"/>
              <a:ext cx="440457" cy="671984"/>
            </a:xfrm>
            <a:prstGeom prst="rect">
              <a:avLst/>
            </a:prstGeom>
          </p:spPr>
        </p:pic>
        <p:pic>
          <p:nvPicPr>
            <p:cNvPr id="41" name="Picture 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54726" y="1341971"/>
              <a:ext cx="950903" cy="788429"/>
            </a:xfrm>
            <a:prstGeom prst="rect">
              <a:avLst/>
            </a:prstGeom>
          </p:spPr>
        </p:pic>
        <p:pic>
          <p:nvPicPr>
            <p:cNvPr id="42" name="Picture 4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56327" y="2274337"/>
              <a:ext cx="950903" cy="788429"/>
            </a:xfrm>
            <a:prstGeom prst="rect">
              <a:avLst/>
            </a:prstGeom>
          </p:spPr>
        </p:pic>
        <p:pic>
          <p:nvPicPr>
            <p:cNvPr id="43" name="Picture 4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18735" y="1768281"/>
              <a:ext cx="950903" cy="788429"/>
            </a:xfrm>
            <a:prstGeom prst="rect">
              <a:avLst/>
            </a:prstGeom>
          </p:spPr>
        </p:pic>
        <p:pic>
          <p:nvPicPr>
            <p:cNvPr id="44" name="Picture 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6689" y="2941777"/>
              <a:ext cx="950903" cy="788429"/>
            </a:xfrm>
            <a:prstGeom prst="rect">
              <a:avLst/>
            </a:prstGeom>
          </p:spPr>
        </p:pic>
        <p:pic>
          <p:nvPicPr>
            <p:cNvPr id="45" name="Picture 4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286248" y="3424035"/>
              <a:ext cx="950903" cy="788429"/>
            </a:xfrm>
            <a:prstGeom prst="rect">
              <a:avLst/>
            </a:prstGeom>
          </p:spPr>
        </p:pic>
        <p:pic>
          <p:nvPicPr>
            <p:cNvPr id="46" name="Picture 4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784646" y="2411292"/>
              <a:ext cx="950903" cy="788429"/>
            </a:xfrm>
            <a:prstGeom prst="rect">
              <a:avLst/>
            </a:prstGeom>
          </p:spPr>
        </p:pic>
        <p:pic>
          <p:nvPicPr>
            <p:cNvPr id="47" name="Picture 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31276" y="3263282"/>
              <a:ext cx="950903" cy="788429"/>
            </a:xfrm>
            <a:prstGeom prst="rect">
              <a:avLst/>
            </a:prstGeom>
          </p:spPr>
        </p:pic>
      </p:grpSp>
      <p:sp>
        <p:nvSpPr>
          <p:cNvPr id="90" name="Content Placeholder 33"/>
          <p:cNvSpPr txBox="1">
            <a:spLocks/>
          </p:cNvSpPr>
          <p:nvPr/>
        </p:nvSpPr>
        <p:spPr>
          <a:xfrm>
            <a:off x="457200" y="4919037"/>
            <a:ext cx="9121140" cy="2588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Tor: an anonymous communication, censorship resistant, privacy-enhancing communication system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How is Tor being used?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How is Tor being misused?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How well is Tor performing?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6854" y="4050972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Estimated ~1.75 M. Users/Day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metrics.torproject.org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3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Setup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noise</a:t>
            </a:r>
            <a:br>
              <a:rPr lang="en-US" dirty="0" smtClean="0"/>
            </a:br>
            <a:r>
              <a:rPr lang="en-US" dirty="0" smtClean="0"/>
              <a:t>for each counter</a:t>
            </a:r>
          </a:p>
          <a:p>
            <a:pPr marL="976313" lvl="2" indent="-514350"/>
            <a:r>
              <a:rPr lang="en-US" dirty="0">
                <a:solidFill>
                  <a:srgbClr val="000000"/>
                </a:solidFill>
              </a:rPr>
              <a:t>N ~ Normal(0,ωσ) mod q</a:t>
            </a:r>
            <a:endParaRPr lang="en-US" dirty="0"/>
          </a:p>
          <a:p>
            <a:pPr lvl="2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random number</a:t>
            </a:r>
            <a:br>
              <a:rPr lang="en-US" dirty="0" smtClean="0"/>
            </a:br>
            <a:r>
              <a:rPr lang="en-US" dirty="0"/>
              <a:t>“</a:t>
            </a:r>
            <a:r>
              <a:rPr lang="en-US" dirty="0" smtClean="0"/>
              <a:t>share” for each SK</a:t>
            </a:r>
          </a:p>
          <a:p>
            <a:pPr marL="976313" lvl="2" indent="-5143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S1 </a:t>
            </a:r>
            <a:r>
              <a:rPr lang="en-US" dirty="0">
                <a:solidFill>
                  <a:srgbClr val="000000"/>
                </a:solidFill>
              </a:rPr>
              <a:t>~ Uniform({0, </a:t>
            </a:r>
            <a:r>
              <a:rPr lang="is-IS" dirty="0">
                <a:solidFill>
                  <a:srgbClr val="000000"/>
                </a:solidFill>
              </a:rPr>
              <a:t>…, </a:t>
            </a:r>
            <a:r>
              <a:rPr lang="en-US" dirty="0">
                <a:solidFill>
                  <a:srgbClr val="000000"/>
                </a:solidFill>
              </a:rPr>
              <a:t>q-1}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976313" lvl="2" indent="-5143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S2 </a:t>
            </a:r>
            <a:r>
              <a:rPr lang="en-US" dirty="0">
                <a:solidFill>
                  <a:srgbClr val="000000"/>
                </a:solidFill>
              </a:rPr>
              <a:t>~ Uniform({0, </a:t>
            </a:r>
            <a:r>
              <a:rPr lang="is-IS" dirty="0">
                <a:solidFill>
                  <a:srgbClr val="000000"/>
                </a:solidFill>
              </a:rPr>
              <a:t>…, </a:t>
            </a:r>
            <a:r>
              <a:rPr lang="en-US" dirty="0">
                <a:solidFill>
                  <a:srgbClr val="000000"/>
                </a:solidFill>
              </a:rPr>
              <a:t>q-1}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2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counters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45893" y="1782182"/>
            <a:ext cx="1205603" cy="1117595"/>
            <a:chOff x="5689602" y="5452540"/>
            <a:chExt cx="1205603" cy="1117595"/>
          </a:xfrm>
        </p:grpSpPr>
        <p:grpSp>
          <p:nvGrpSpPr>
            <p:cNvPr id="8" name="Group 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2" name="Picture 11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3" name="Picture 12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2288" y="1782184"/>
            <a:ext cx="1205603" cy="1117595"/>
            <a:chOff x="5689602" y="5452540"/>
            <a:chExt cx="1205603" cy="1117595"/>
          </a:xfrm>
        </p:grpSpPr>
        <p:grpSp>
          <p:nvGrpSpPr>
            <p:cNvPr id="15" name="Group 1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9" name="Picture 18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0" name="Picture 19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ular Callout 20"/>
          <p:cNvSpPr/>
          <p:nvPr/>
        </p:nvSpPr>
        <p:spPr>
          <a:xfrm>
            <a:off x="5499022" y="3166534"/>
            <a:ext cx="1269999" cy="1032933"/>
          </a:xfrm>
          <a:prstGeom prst="wedgeRectCallout">
            <a:avLst>
              <a:gd name="adj1" fmla="val 39207"/>
              <a:gd name="adj2" fmla="val -7952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DC1_N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DC1_S1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DC1_S2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8619071" y="3133782"/>
            <a:ext cx="1269999" cy="1032933"/>
          </a:xfrm>
          <a:prstGeom prst="wedgeRectCallout">
            <a:avLst>
              <a:gd name="adj1" fmla="val -35198"/>
              <a:gd name="adj2" fmla="val -72966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DC2_N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DC2_S1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DC2_S2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8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Setup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noise</a:t>
            </a:r>
            <a:br>
              <a:rPr lang="en-US" dirty="0" smtClean="0"/>
            </a:br>
            <a:r>
              <a:rPr lang="en-US" dirty="0" smtClean="0"/>
              <a:t>for each counter</a:t>
            </a:r>
          </a:p>
          <a:p>
            <a:pPr marL="976313" lvl="2" indent="-514350"/>
            <a:r>
              <a:rPr lang="en-US" dirty="0">
                <a:solidFill>
                  <a:srgbClr val="000000"/>
                </a:solidFill>
              </a:rPr>
              <a:t>N ~ Normal(0,ωσ) mod q</a:t>
            </a:r>
            <a:endParaRPr lang="en-US" dirty="0"/>
          </a:p>
          <a:p>
            <a:pPr lvl="2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random number</a:t>
            </a:r>
            <a:br>
              <a:rPr lang="en-US" dirty="0" smtClean="0"/>
            </a:br>
            <a:r>
              <a:rPr lang="en-US" dirty="0" smtClean="0"/>
              <a:t>“share” for each SK</a:t>
            </a:r>
          </a:p>
          <a:p>
            <a:pPr marL="976313" lvl="2" indent="-5143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S1 </a:t>
            </a:r>
            <a:r>
              <a:rPr lang="en-US" dirty="0">
                <a:solidFill>
                  <a:srgbClr val="000000"/>
                </a:solidFill>
              </a:rPr>
              <a:t>~ Uniform({0, </a:t>
            </a:r>
            <a:r>
              <a:rPr lang="is-IS" dirty="0">
                <a:solidFill>
                  <a:srgbClr val="000000"/>
                </a:solidFill>
              </a:rPr>
              <a:t>…, </a:t>
            </a:r>
            <a:r>
              <a:rPr lang="en-US" dirty="0">
                <a:solidFill>
                  <a:srgbClr val="000000"/>
                </a:solidFill>
              </a:rPr>
              <a:t>q-1}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976313" lvl="2" indent="-5143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S2 </a:t>
            </a:r>
            <a:r>
              <a:rPr lang="en-US" dirty="0">
                <a:solidFill>
                  <a:srgbClr val="000000"/>
                </a:solidFill>
              </a:rPr>
              <a:t>~ Uniform({0, </a:t>
            </a:r>
            <a:r>
              <a:rPr lang="is-IS" dirty="0">
                <a:solidFill>
                  <a:srgbClr val="000000"/>
                </a:solidFill>
              </a:rPr>
              <a:t>…, </a:t>
            </a:r>
            <a:r>
              <a:rPr lang="en-US" dirty="0">
                <a:solidFill>
                  <a:srgbClr val="000000"/>
                </a:solidFill>
              </a:rPr>
              <a:t>q-1}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2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counters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shares to SKs, erase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45893" y="1782182"/>
            <a:ext cx="1205603" cy="1117595"/>
            <a:chOff x="5689602" y="5452540"/>
            <a:chExt cx="1205603" cy="1117595"/>
          </a:xfrm>
        </p:grpSpPr>
        <p:grpSp>
          <p:nvGrpSpPr>
            <p:cNvPr id="8" name="Group 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2" name="Picture 11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3" name="Picture 12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2288" y="1782184"/>
            <a:ext cx="1205603" cy="1117595"/>
            <a:chOff x="5689602" y="5452540"/>
            <a:chExt cx="1205603" cy="1117595"/>
          </a:xfrm>
        </p:grpSpPr>
        <p:grpSp>
          <p:nvGrpSpPr>
            <p:cNvPr id="15" name="Group 1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9" name="Picture 18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0" name="Picture 19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68263" y="4952911"/>
            <a:ext cx="1205603" cy="1117595"/>
            <a:chOff x="5689602" y="5452540"/>
            <a:chExt cx="1205603" cy="1117595"/>
          </a:xfrm>
        </p:grpSpPr>
        <p:grpSp>
          <p:nvGrpSpPr>
            <p:cNvPr id="31" name="Group 3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5" name="Picture 3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6" name="Picture 3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4" name="TextBox 3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03748" y="4948731"/>
            <a:ext cx="1205603" cy="1117595"/>
            <a:chOff x="5689602" y="5452540"/>
            <a:chExt cx="1205603" cy="1117595"/>
          </a:xfrm>
        </p:grpSpPr>
        <p:grpSp>
          <p:nvGrpSpPr>
            <p:cNvPr id="38" name="Group 3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2" name="Picture 41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3" name="Picture 42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V="1">
            <a:off x="6620933" y="4390858"/>
            <a:ext cx="725537" cy="570616"/>
          </a:xfrm>
          <a:prstGeom prst="line">
            <a:avLst/>
          </a:prstGeom>
          <a:ln w="508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0"/>
          </p:cNvCxnSpPr>
          <p:nvPr/>
        </p:nvCxnSpPr>
        <p:spPr>
          <a:xfrm flipH="1" flipV="1">
            <a:off x="7295669" y="4390859"/>
            <a:ext cx="1050361" cy="557872"/>
          </a:xfrm>
          <a:prstGeom prst="line">
            <a:avLst/>
          </a:prstGeom>
          <a:ln w="508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7128933" y="2912533"/>
            <a:ext cx="186268" cy="1524007"/>
          </a:xfrm>
          <a:prstGeom prst="line">
            <a:avLst/>
          </a:prstGeom>
          <a:ln w="508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8043308" y="4390861"/>
            <a:ext cx="725537" cy="570616"/>
          </a:xfrm>
          <a:prstGeom prst="line">
            <a:avLst/>
          </a:prstGeom>
          <a:ln w="50800">
            <a:solidFill>
              <a:schemeClr val="accent2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058610" y="4390862"/>
            <a:ext cx="1050361" cy="557872"/>
          </a:xfrm>
          <a:prstGeom prst="line">
            <a:avLst/>
          </a:prstGeom>
          <a:ln w="50800">
            <a:solidFill>
              <a:schemeClr val="accent2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8057650" y="2929467"/>
            <a:ext cx="138083" cy="1507076"/>
          </a:xfrm>
          <a:prstGeom prst="line">
            <a:avLst/>
          </a:prstGeom>
          <a:ln w="50800">
            <a:solidFill>
              <a:schemeClr val="accent2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092470" y="3222463"/>
            <a:ext cx="1222537" cy="1117594"/>
            <a:chOff x="6400802" y="3843874"/>
            <a:chExt cx="1222537" cy="1117594"/>
          </a:xfrm>
        </p:grpSpPr>
        <p:grpSp>
          <p:nvGrpSpPr>
            <p:cNvPr id="24" name="Group 23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8" name="Picture 2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9" name="Picture 2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ular Callout 73"/>
          <p:cNvSpPr/>
          <p:nvPr/>
        </p:nvSpPr>
        <p:spPr>
          <a:xfrm>
            <a:off x="5499022" y="3166534"/>
            <a:ext cx="1269999" cy="1032933"/>
          </a:xfrm>
          <a:prstGeom prst="wedgeRectCallout">
            <a:avLst>
              <a:gd name="adj1" fmla="val 39207"/>
              <a:gd name="adj2" fmla="val -7952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DC1_N + </a:t>
            </a: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DC1_S1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Rectangular Callout 75"/>
          <p:cNvSpPr/>
          <p:nvPr/>
        </p:nvSpPr>
        <p:spPr>
          <a:xfrm>
            <a:off x="8619071" y="3133782"/>
            <a:ext cx="1269999" cy="1032933"/>
          </a:xfrm>
          <a:prstGeom prst="wedgeRectCallout">
            <a:avLst>
              <a:gd name="adj1" fmla="val -35198"/>
              <a:gd name="adj2" fmla="val -72966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DC2_N + 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DC2_S1 </a:t>
            </a:r>
            <a:r>
              <a:rPr lang="en-US" dirty="0" smtClean="0">
                <a:solidFill>
                  <a:srgbClr val="000000"/>
                </a:solidFill>
              </a:rPr>
              <a:t>+ </a:t>
            </a:r>
          </a:p>
          <a:p>
            <a:pPr marL="0" lvl="1"/>
            <a:r>
              <a:rPr lang="en-US" dirty="0">
                <a:solidFill>
                  <a:srgbClr val="0070C0"/>
                </a:solidFill>
              </a:rPr>
              <a:t>DC2_S2</a:t>
            </a:r>
            <a:endParaRPr lang="en-US" dirty="0">
              <a:solidFill>
                <a:srgbClr val="205A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4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Setup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noise</a:t>
            </a:r>
            <a:br>
              <a:rPr lang="en-US" dirty="0" smtClean="0"/>
            </a:br>
            <a:r>
              <a:rPr lang="en-US" dirty="0" smtClean="0"/>
              <a:t>for each counter</a:t>
            </a:r>
          </a:p>
          <a:p>
            <a:pPr marL="976313" lvl="2" indent="-514350"/>
            <a:r>
              <a:rPr lang="en-US" dirty="0">
                <a:solidFill>
                  <a:srgbClr val="000000"/>
                </a:solidFill>
              </a:rPr>
              <a:t>N ~ Normal(0,ωσ) mod q</a:t>
            </a:r>
            <a:endParaRPr lang="en-US" dirty="0"/>
          </a:p>
          <a:p>
            <a:pPr lvl="2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random number</a:t>
            </a:r>
            <a:br>
              <a:rPr lang="en-US" dirty="0" smtClean="0"/>
            </a:br>
            <a:r>
              <a:rPr lang="en-US" dirty="0" smtClean="0"/>
              <a:t>“share” for each SK</a:t>
            </a:r>
          </a:p>
          <a:p>
            <a:pPr marL="976313" lvl="2" indent="-5143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S1 </a:t>
            </a:r>
            <a:r>
              <a:rPr lang="en-US" dirty="0">
                <a:solidFill>
                  <a:srgbClr val="000000"/>
                </a:solidFill>
              </a:rPr>
              <a:t>~ Uniform({0, </a:t>
            </a:r>
            <a:r>
              <a:rPr lang="is-IS" dirty="0">
                <a:solidFill>
                  <a:srgbClr val="000000"/>
                </a:solidFill>
              </a:rPr>
              <a:t>…, </a:t>
            </a:r>
            <a:r>
              <a:rPr lang="en-US" dirty="0">
                <a:solidFill>
                  <a:srgbClr val="000000"/>
                </a:solidFill>
              </a:rPr>
              <a:t>q-1}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976313" lvl="2" indent="-5143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S2 </a:t>
            </a:r>
            <a:r>
              <a:rPr lang="en-US" dirty="0">
                <a:solidFill>
                  <a:srgbClr val="000000"/>
                </a:solidFill>
              </a:rPr>
              <a:t>~ Uniform({0, </a:t>
            </a:r>
            <a:r>
              <a:rPr lang="is-IS" dirty="0">
                <a:solidFill>
                  <a:srgbClr val="000000"/>
                </a:solidFill>
              </a:rPr>
              <a:t>…, </a:t>
            </a:r>
            <a:r>
              <a:rPr lang="en-US" dirty="0">
                <a:solidFill>
                  <a:srgbClr val="000000"/>
                </a:solidFill>
              </a:rPr>
              <a:t>q-1}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lvl="2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counters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shares to SKs, erase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45893" y="1782182"/>
            <a:ext cx="1205603" cy="1117595"/>
            <a:chOff x="5689602" y="5452540"/>
            <a:chExt cx="1205603" cy="1117595"/>
          </a:xfrm>
        </p:grpSpPr>
        <p:grpSp>
          <p:nvGrpSpPr>
            <p:cNvPr id="8" name="Group 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2" name="Picture 11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3" name="Picture 12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22288" y="1782184"/>
            <a:ext cx="1205603" cy="1117595"/>
            <a:chOff x="5689602" y="5452540"/>
            <a:chExt cx="1205603" cy="1117595"/>
          </a:xfrm>
        </p:grpSpPr>
        <p:grpSp>
          <p:nvGrpSpPr>
            <p:cNvPr id="15" name="Group 1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9" name="Picture 18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0" name="Picture 19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68263" y="4952911"/>
            <a:ext cx="1205603" cy="1117595"/>
            <a:chOff x="5689602" y="5452540"/>
            <a:chExt cx="1205603" cy="1117595"/>
          </a:xfrm>
        </p:grpSpPr>
        <p:grpSp>
          <p:nvGrpSpPr>
            <p:cNvPr id="31" name="Group 3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5" name="Picture 3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6" name="Picture 3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4" name="TextBox 3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2" name="Rounded Rectangle 3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03748" y="4948731"/>
            <a:ext cx="1205603" cy="1117595"/>
            <a:chOff x="5689602" y="5452540"/>
            <a:chExt cx="1205603" cy="1117595"/>
          </a:xfrm>
        </p:grpSpPr>
        <p:grpSp>
          <p:nvGrpSpPr>
            <p:cNvPr id="38" name="Group 3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2" name="Picture 41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3" name="Picture 42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V="1">
            <a:off x="6620933" y="4390858"/>
            <a:ext cx="725537" cy="570616"/>
          </a:xfrm>
          <a:prstGeom prst="line">
            <a:avLst/>
          </a:prstGeom>
          <a:ln w="508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0"/>
          </p:cNvCxnSpPr>
          <p:nvPr/>
        </p:nvCxnSpPr>
        <p:spPr>
          <a:xfrm flipH="1" flipV="1">
            <a:off x="7295669" y="4390859"/>
            <a:ext cx="1050361" cy="557872"/>
          </a:xfrm>
          <a:prstGeom prst="line">
            <a:avLst/>
          </a:prstGeom>
          <a:ln w="508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7128933" y="2912533"/>
            <a:ext cx="186268" cy="1524007"/>
          </a:xfrm>
          <a:prstGeom prst="line">
            <a:avLst/>
          </a:prstGeom>
          <a:ln w="50800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8043308" y="4390861"/>
            <a:ext cx="725537" cy="570616"/>
          </a:xfrm>
          <a:prstGeom prst="line">
            <a:avLst/>
          </a:prstGeom>
          <a:ln w="50800">
            <a:solidFill>
              <a:schemeClr val="accent2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7058610" y="4390862"/>
            <a:ext cx="1050361" cy="557872"/>
          </a:xfrm>
          <a:prstGeom prst="line">
            <a:avLst/>
          </a:prstGeom>
          <a:ln w="50800">
            <a:solidFill>
              <a:schemeClr val="accent2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8057650" y="2929467"/>
            <a:ext cx="138083" cy="1507076"/>
          </a:xfrm>
          <a:prstGeom prst="line">
            <a:avLst/>
          </a:prstGeom>
          <a:ln w="50800">
            <a:solidFill>
              <a:schemeClr val="accent2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092470" y="3222463"/>
            <a:ext cx="1222537" cy="1117594"/>
            <a:chOff x="6400802" y="3843874"/>
            <a:chExt cx="1222537" cy="1117594"/>
          </a:xfrm>
        </p:grpSpPr>
        <p:grpSp>
          <p:nvGrpSpPr>
            <p:cNvPr id="24" name="Group 23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8" name="Picture 2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9" name="Picture 2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ular Callout 69"/>
          <p:cNvSpPr/>
          <p:nvPr/>
        </p:nvSpPr>
        <p:spPr>
          <a:xfrm>
            <a:off x="6366933" y="6383868"/>
            <a:ext cx="1270000" cy="846666"/>
          </a:xfrm>
          <a:prstGeom prst="wedgeRectCallout">
            <a:avLst>
              <a:gd name="adj1" fmla="val 19469"/>
              <a:gd name="adj2" fmla="val -7952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DC1_S1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DC2_S1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1" name="Rectangular Callout 70"/>
          <p:cNvSpPr/>
          <p:nvPr/>
        </p:nvSpPr>
        <p:spPr>
          <a:xfrm>
            <a:off x="7874000" y="6383868"/>
            <a:ext cx="1270000" cy="846666"/>
          </a:xfrm>
          <a:prstGeom prst="wedgeRectCallout">
            <a:avLst>
              <a:gd name="adj1" fmla="val 19469"/>
              <a:gd name="adj2" fmla="val -7952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DC1_S2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DC2_S2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9" name="Rectangular Callout 48"/>
          <p:cNvSpPr/>
          <p:nvPr/>
        </p:nvSpPr>
        <p:spPr>
          <a:xfrm>
            <a:off x="5499022" y="3166534"/>
            <a:ext cx="1269999" cy="1032933"/>
          </a:xfrm>
          <a:prstGeom prst="wedgeRectCallout">
            <a:avLst>
              <a:gd name="adj1" fmla="val 39207"/>
              <a:gd name="adj2" fmla="val -7952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DC1_N + </a:t>
            </a: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DC1_S1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8619071" y="3133782"/>
            <a:ext cx="1269999" cy="1032933"/>
          </a:xfrm>
          <a:prstGeom prst="wedgeRectCallout">
            <a:avLst>
              <a:gd name="adj1" fmla="val -35198"/>
              <a:gd name="adj2" fmla="val -72966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DC2_N + 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DC2_S1 </a:t>
            </a:r>
            <a:r>
              <a:rPr lang="en-US" dirty="0" smtClean="0">
                <a:solidFill>
                  <a:srgbClr val="000000"/>
                </a:solidFill>
              </a:rPr>
              <a:t>+ </a:t>
            </a:r>
          </a:p>
          <a:p>
            <a:pPr marL="0" lvl="1"/>
            <a:r>
              <a:rPr lang="en-US" dirty="0">
                <a:solidFill>
                  <a:srgbClr val="0070C0"/>
                </a:solidFill>
              </a:rPr>
              <a:t>DC2_S2</a:t>
            </a:r>
            <a:endParaRPr lang="en-US" dirty="0">
              <a:solidFill>
                <a:srgbClr val="205A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5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Collection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3" name="Picture 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24" name="Picture 2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25" name="Picture 2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2" name="Picture 2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3" name="Picture 2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ular Callout 50"/>
          <p:cNvSpPr/>
          <p:nvPr/>
        </p:nvSpPr>
        <p:spPr>
          <a:xfrm>
            <a:off x="2082801" y="5740402"/>
            <a:ext cx="1270000" cy="846666"/>
          </a:xfrm>
          <a:prstGeom prst="wedgeRectCallout">
            <a:avLst>
              <a:gd name="adj1" fmla="val 83469"/>
              <a:gd name="adj2" fmla="val 6477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DC1_S1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DC2_S1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6841067" y="5723468"/>
            <a:ext cx="1270000" cy="846666"/>
          </a:xfrm>
          <a:prstGeom prst="wedgeRectCallout">
            <a:avLst>
              <a:gd name="adj1" fmla="val -81864"/>
              <a:gd name="adj2" fmla="val 10477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DC1_S2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DC2_S2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ular Callout 52"/>
          <p:cNvSpPr/>
          <p:nvPr/>
        </p:nvSpPr>
        <p:spPr>
          <a:xfrm>
            <a:off x="406401" y="2133601"/>
            <a:ext cx="1405466" cy="1219199"/>
          </a:xfrm>
          <a:prstGeom prst="wedgeRectCallout">
            <a:avLst>
              <a:gd name="adj1" fmla="val 86136"/>
              <a:gd name="adj2" fmla="val 1719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DC1_N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DC1_S1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DC1_S2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Rectangular Callout 56"/>
          <p:cNvSpPr/>
          <p:nvPr/>
        </p:nvSpPr>
        <p:spPr>
          <a:xfrm flipH="1">
            <a:off x="8382001" y="2116668"/>
            <a:ext cx="1405466" cy="1219199"/>
          </a:xfrm>
          <a:prstGeom prst="wedgeRectCallout">
            <a:avLst>
              <a:gd name="adj1" fmla="val 86136"/>
              <a:gd name="adj2" fmla="val 1719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DC2_N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DC2_S1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DC2_S2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8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Collection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3" name="Picture 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24" name="Picture 2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25" name="Picture 2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2" name="Picture 2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3" name="Picture 2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ular Callout 50"/>
          <p:cNvSpPr/>
          <p:nvPr/>
        </p:nvSpPr>
        <p:spPr>
          <a:xfrm>
            <a:off x="2082801" y="5740402"/>
            <a:ext cx="1270000" cy="846666"/>
          </a:xfrm>
          <a:prstGeom prst="wedgeRectCallout">
            <a:avLst>
              <a:gd name="adj1" fmla="val 83469"/>
              <a:gd name="adj2" fmla="val 6477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DC1_S1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DC2_S1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6841067" y="5723468"/>
            <a:ext cx="1270000" cy="846666"/>
          </a:xfrm>
          <a:prstGeom prst="wedgeRectCallout">
            <a:avLst>
              <a:gd name="adj1" fmla="val -81864"/>
              <a:gd name="adj2" fmla="val 10477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DC1_S2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DC2_S2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ular Callout 52"/>
          <p:cNvSpPr/>
          <p:nvPr/>
        </p:nvSpPr>
        <p:spPr>
          <a:xfrm>
            <a:off x="406401" y="2133601"/>
            <a:ext cx="1405466" cy="1219199"/>
          </a:xfrm>
          <a:prstGeom prst="wedgeRectCallout">
            <a:avLst>
              <a:gd name="adj1" fmla="val 86136"/>
              <a:gd name="adj2" fmla="val 1719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DC1_N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DC1_S1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DC1_S2 +</a:t>
            </a: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Content Placeholder 5"/>
          <p:cNvSpPr>
            <a:spLocks noGrp="1"/>
          </p:cNvSpPr>
          <p:nvPr>
            <p:ph idx="13"/>
          </p:nvPr>
        </p:nvSpPr>
        <p:spPr>
          <a:xfrm>
            <a:off x="406401" y="3659718"/>
            <a:ext cx="5334000" cy="11154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 collectors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 events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Increment counters</a:t>
            </a:r>
          </a:p>
        </p:txBody>
      </p:sp>
      <p:sp>
        <p:nvSpPr>
          <p:cNvPr id="57" name="Rectangular Callout 56"/>
          <p:cNvSpPr/>
          <p:nvPr/>
        </p:nvSpPr>
        <p:spPr>
          <a:xfrm flipH="1">
            <a:off x="8382001" y="2116668"/>
            <a:ext cx="1405466" cy="1219199"/>
          </a:xfrm>
          <a:prstGeom prst="wedgeRectCallout">
            <a:avLst>
              <a:gd name="adj1" fmla="val 86136"/>
              <a:gd name="adj2" fmla="val 1719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DC2_N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DC2_S1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DC2_S2 +</a:t>
            </a:r>
          </a:p>
          <a:p>
            <a:pPr marL="0" lvl="1"/>
            <a:r>
              <a:rPr lang="en-US" dirty="0" smtClean="0">
                <a:solidFill>
                  <a:schemeClr val="accent2"/>
                </a:solidFill>
              </a:rPr>
              <a:t>DC2_C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Aggregation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3" name="Picture 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24" name="Picture 2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25" name="Picture 2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2" name="Picture 2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3" name="Picture 2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>
            <a:stCxn id="35" idx="0"/>
            <a:endCxn id="28" idx="2"/>
          </p:cNvCxnSpPr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2" idx="0"/>
            <a:endCxn id="28" idx="2"/>
          </p:cNvCxnSpPr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ular Callout 50"/>
          <p:cNvSpPr/>
          <p:nvPr/>
        </p:nvSpPr>
        <p:spPr>
          <a:xfrm>
            <a:off x="2082801" y="5740402"/>
            <a:ext cx="1270000" cy="846666"/>
          </a:xfrm>
          <a:prstGeom prst="wedgeRectCallout">
            <a:avLst>
              <a:gd name="adj1" fmla="val 83469"/>
              <a:gd name="adj2" fmla="val 6477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DC1_S1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DC2_S1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6841067" y="5723468"/>
            <a:ext cx="1270000" cy="846666"/>
          </a:xfrm>
          <a:prstGeom prst="wedgeRectCallout">
            <a:avLst>
              <a:gd name="adj1" fmla="val -81864"/>
              <a:gd name="adj2" fmla="val 10477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DC1_S2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DC2_S2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3" name="Rectangular Callout 52"/>
          <p:cNvSpPr/>
          <p:nvPr/>
        </p:nvSpPr>
        <p:spPr>
          <a:xfrm>
            <a:off x="406401" y="2133601"/>
            <a:ext cx="1405466" cy="1219199"/>
          </a:xfrm>
          <a:prstGeom prst="wedgeRectCallout">
            <a:avLst>
              <a:gd name="adj1" fmla="val 86136"/>
              <a:gd name="adj2" fmla="val 1719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DC1_N + </a:t>
            </a: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DC1_S1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DC1_S2</a:t>
            </a:r>
            <a:r>
              <a:rPr lang="en-US" dirty="0" smtClean="0">
                <a:solidFill>
                  <a:srgbClr val="000000"/>
                </a:solidFill>
              </a:rPr>
              <a:t> +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Content Placeholder 5"/>
          <p:cNvSpPr>
            <a:spLocks noGrp="1"/>
          </p:cNvSpPr>
          <p:nvPr>
            <p:ph idx="13"/>
          </p:nvPr>
        </p:nvSpPr>
        <p:spPr>
          <a:xfrm>
            <a:off x="474135" y="3896785"/>
            <a:ext cx="5334000" cy="1115483"/>
          </a:xfrm>
        </p:spPr>
        <p:txBody>
          <a:bodyPr>
            <a:normAutofit/>
          </a:bodyPr>
          <a:lstStyle/>
          <a:p>
            <a:r>
              <a:rPr lang="en-US" dirty="0" smtClean="0"/>
              <a:t>Sum all values</a:t>
            </a:r>
          </a:p>
          <a:p>
            <a:r>
              <a:rPr lang="en-US" dirty="0"/>
              <a:t>a</a:t>
            </a:r>
            <a:r>
              <a:rPr lang="en-US" dirty="0" smtClean="0"/>
              <a:t>t the TS</a:t>
            </a:r>
          </a:p>
        </p:txBody>
      </p:sp>
      <p:sp>
        <p:nvSpPr>
          <p:cNvPr id="57" name="Rectangular Callout 56"/>
          <p:cNvSpPr/>
          <p:nvPr/>
        </p:nvSpPr>
        <p:spPr>
          <a:xfrm flipH="1">
            <a:off x="8382001" y="2116668"/>
            <a:ext cx="1405466" cy="1219199"/>
          </a:xfrm>
          <a:prstGeom prst="wedgeRectCallout">
            <a:avLst>
              <a:gd name="adj1" fmla="val 86136"/>
              <a:gd name="adj2" fmla="val 1719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DC2_N + </a:t>
            </a:r>
          </a:p>
          <a:p>
            <a:pPr marL="0" lvl="1"/>
            <a:r>
              <a:rPr lang="en-US" dirty="0" smtClean="0">
                <a:solidFill>
                  <a:schemeClr val="accent2"/>
                </a:solidFill>
              </a:rPr>
              <a:t>DC2_S1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DC2_S2</a:t>
            </a:r>
            <a:r>
              <a:rPr lang="en-US" dirty="0" smtClean="0">
                <a:solidFill>
                  <a:srgbClr val="000000"/>
                </a:solidFill>
              </a:rPr>
              <a:t> +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DC2_C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Aggregation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3" name="Picture 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24" name="Picture 2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25" name="Picture 2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2" name="Picture 2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3" name="Picture 2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>
            <a:stCxn id="35" idx="0"/>
            <a:endCxn id="28" idx="2"/>
          </p:cNvCxnSpPr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2" idx="0"/>
            <a:endCxn id="28" idx="2"/>
          </p:cNvCxnSpPr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ular Callout 50"/>
          <p:cNvSpPr/>
          <p:nvPr/>
        </p:nvSpPr>
        <p:spPr>
          <a:xfrm>
            <a:off x="2082801" y="5740402"/>
            <a:ext cx="1270000" cy="846666"/>
          </a:xfrm>
          <a:prstGeom prst="wedgeRectCallout">
            <a:avLst>
              <a:gd name="adj1" fmla="val 83469"/>
              <a:gd name="adj2" fmla="val 6477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DC1_S1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DC2_S1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6841067" y="5723468"/>
            <a:ext cx="1270000" cy="846666"/>
          </a:xfrm>
          <a:prstGeom prst="wedgeRectCallout">
            <a:avLst>
              <a:gd name="adj1" fmla="val -81864"/>
              <a:gd name="adj2" fmla="val 10477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DC1_S2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DC2_S2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3" name="Rectangular Callout 52"/>
          <p:cNvSpPr/>
          <p:nvPr/>
        </p:nvSpPr>
        <p:spPr>
          <a:xfrm>
            <a:off x="406401" y="2133601"/>
            <a:ext cx="1405466" cy="1219199"/>
          </a:xfrm>
          <a:prstGeom prst="wedgeRectCallout">
            <a:avLst>
              <a:gd name="adj1" fmla="val 86136"/>
              <a:gd name="adj2" fmla="val 1719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DC1_N + </a:t>
            </a: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DC1_S1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FF0000"/>
                </a:solidFill>
              </a:rPr>
              <a:t>DC1_S2</a:t>
            </a:r>
            <a:r>
              <a:rPr lang="en-US" dirty="0" smtClean="0">
                <a:solidFill>
                  <a:srgbClr val="000000"/>
                </a:solidFill>
              </a:rPr>
              <a:t> +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Content Placeholder 5"/>
          <p:cNvSpPr>
            <a:spLocks noGrp="1"/>
          </p:cNvSpPr>
          <p:nvPr>
            <p:ph idx="13"/>
          </p:nvPr>
        </p:nvSpPr>
        <p:spPr>
          <a:xfrm>
            <a:off x="474135" y="3896785"/>
            <a:ext cx="5334000" cy="1115483"/>
          </a:xfrm>
        </p:spPr>
        <p:txBody>
          <a:bodyPr>
            <a:normAutofit/>
          </a:bodyPr>
          <a:lstStyle/>
          <a:p>
            <a:r>
              <a:rPr lang="en-US" dirty="0" smtClean="0"/>
              <a:t>Sum all values</a:t>
            </a:r>
          </a:p>
          <a:p>
            <a:r>
              <a:rPr lang="en-US" dirty="0"/>
              <a:t>a</a:t>
            </a:r>
            <a:r>
              <a:rPr lang="en-US" dirty="0" smtClean="0"/>
              <a:t>t the TS</a:t>
            </a:r>
          </a:p>
        </p:txBody>
      </p:sp>
      <p:sp>
        <p:nvSpPr>
          <p:cNvPr id="57" name="Rectangular Callout 56"/>
          <p:cNvSpPr/>
          <p:nvPr/>
        </p:nvSpPr>
        <p:spPr>
          <a:xfrm flipH="1">
            <a:off x="8382001" y="2116668"/>
            <a:ext cx="1405466" cy="1219199"/>
          </a:xfrm>
          <a:prstGeom prst="wedgeRectCallout">
            <a:avLst>
              <a:gd name="adj1" fmla="val 86136"/>
              <a:gd name="adj2" fmla="val 1719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DC2_N + </a:t>
            </a:r>
          </a:p>
          <a:p>
            <a:pPr marL="0" lvl="1"/>
            <a:r>
              <a:rPr lang="en-US" dirty="0" smtClean="0">
                <a:solidFill>
                  <a:schemeClr val="accent2"/>
                </a:solidFill>
              </a:rPr>
              <a:t>DC2_S1</a:t>
            </a:r>
            <a:r>
              <a:rPr lang="en-US" dirty="0" smtClean="0">
                <a:solidFill>
                  <a:srgbClr val="000000"/>
                </a:solidFill>
              </a:rPr>
              <a:t> + </a:t>
            </a:r>
          </a:p>
          <a:p>
            <a:pPr marL="0" lvl="1"/>
            <a:r>
              <a:rPr lang="en-US" dirty="0" smtClean="0">
                <a:solidFill>
                  <a:srgbClr val="0070C0"/>
                </a:solidFill>
              </a:rPr>
              <a:t>DC2_S2</a:t>
            </a:r>
            <a:r>
              <a:rPr lang="en-US" dirty="0" smtClean="0">
                <a:solidFill>
                  <a:srgbClr val="000000"/>
                </a:solidFill>
              </a:rPr>
              <a:t> +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DC2_C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ular Callout 54"/>
          <p:cNvSpPr/>
          <p:nvPr/>
        </p:nvSpPr>
        <p:spPr>
          <a:xfrm flipH="1">
            <a:off x="5994410" y="4013201"/>
            <a:ext cx="2624657" cy="778932"/>
          </a:xfrm>
          <a:prstGeom prst="wedgeRectCallout">
            <a:avLst>
              <a:gd name="adj1" fmla="val 56043"/>
              <a:gd name="adj2" fmla="val 1719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DC1_N + DC2_N + </a:t>
            </a:r>
          </a:p>
          <a:p>
            <a:pPr marL="0" lvl="1"/>
            <a:r>
              <a:rPr lang="en-US" dirty="0" smtClean="0">
                <a:solidFill>
                  <a:srgbClr val="000000"/>
                </a:solidFill>
              </a:rPr>
              <a:t>DC1_C + DC2_C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and Measurement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4204161"/>
            <a:ext cx="9121140" cy="292032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Configuring and running Tor </a:t>
            </a:r>
            <a:r>
              <a:rPr lang="en-US" dirty="0" smtClean="0"/>
              <a:t>relays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“Exploratory” measurements using various exit policies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“In-depth” measurements of most popular usage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Network-wide measurement inference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</a:t>
            </a:r>
            <a:r>
              <a:rPr lang="en-US" dirty="0" err="1" smtClean="0"/>
              <a:t>PrivCount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965882" y="1320992"/>
            <a:ext cx="1205599" cy="2521621"/>
            <a:chOff x="1964937" y="2075865"/>
            <a:chExt cx="1205599" cy="2521621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4903" y="2075865"/>
              <a:ext cx="837327" cy="104697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998797" y="3479893"/>
              <a:ext cx="1171739" cy="1117593"/>
              <a:chOff x="6993466" y="1422407"/>
              <a:chExt cx="1171739" cy="111759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3" name="Picture 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514600" y="3149604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964937" y="2108285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33950" y="4373911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71358" y="6091712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73063" y="6091712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>
            <a:stCxn id="35" idx="0"/>
          </p:cNvCxnSpPr>
          <p:nvPr/>
        </p:nvCxnSpPr>
        <p:spPr>
          <a:xfrm flipV="1">
            <a:off x="1964024" y="5503333"/>
            <a:ext cx="2963576" cy="639174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2" idx="0"/>
          </p:cNvCxnSpPr>
          <p:nvPr/>
        </p:nvCxnSpPr>
        <p:spPr>
          <a:xfrm flipV="1">
            <a:off x="3165729" y="5537200"/>
            <a:ext cx="1778804" cy="605307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1337733" y="3776131"/>
            <a:ext cx="3655094" cy="647644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624667" y="3809998"/>
            <a:ext cx="2370408" cy="617957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751407" y="1328120"/>
            <a:ext cx="1205599" cy="2507365"/>
            <a:chOff x="3217982" y="2090124"/>
            <a:chExt cx="1205599" cy="2507365"/>
          </a:xfrm>
        </p:grpSpPr>
        <p:grpSp>
          <p:nvGrpSpPr>
            <p:cNvPr id="17" name="Group 16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24" name="Picture 2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25" name="Picture 2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60" name="Picture 59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61" name="Picture 60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59" name="TextBox 58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DC6</a:t>
                </a:r>
                <a:endParaRPr lang="en-US" sz="3200" b="1" dirty="0"/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122987" y="1320992"/>
            <a:ext cx="1205599" cy="2521621"/>
            <a:chOff x="1964937" y="2075865"/>
            <a:chExt cx="1205599" cy="2521621"/>
          </a:xfrm>
        </p:grpSpPr>
        <p:pic>
          <p:nvPicPr>
            <p:cNvPr id="67" name="Picture 6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4903" y="2075865"/>
              <a:ext cx="837327" cy="1046977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1998797" y="3479893"/>
              <a:ext cx="1171739" cy="1117593"/>
              <a:chOff x="6993466" y="1422407"/>
              <a:chExt cx="1171739" cy="11175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3" name="Picture 7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4" name="Picture 7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cxnSp>
          <p:nvCxnSpPr>
            <p:cNvPr id="69" name="Straight Connector 68"/>
            <p:cNvCxnSpPr/>
            <p:nvPr/>
          </p:nvCxnSpPr>
          <p:spPr>
            <a:xfrm>
              <a:off x="2514600" y="3149604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unded Rectangle 69"/>
            <p:cNvSpPr/>
            <p:nvPr/>
          </p:nvSpPr>
          <p:spPr>
            <a:xfrm>
              <a:off x="1964937" y="2108285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280092" y="1320992"/>
            <a:ext cx="1205599" cy="2521621"/>
            <a:chOff x="1964937" y="2075865"/>
            <a:chExt cx="1205599" cy="2521621"/>
          </a:xfrm>
        </p:grpSpPr>
        <p:pic>
          <p:nvPicPr>
            <p:cNvPr id="76" name="Picture 7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4903" y="2075865"/>
              <a:ext cx="837327" cy="1046977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1998797" y="3479893"/>
              <a:ext cx="1171739" cy="1117593"/>
              <a:chOff x="6993466" y="1422407"/>
              <a:chExt cx="1171739" cy="1117593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2" name="Picture 8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3" name="Picture 8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1" name="TextBox 8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DC3</a:t>
                </a:r>
                <a:endParaRPr lang="en-US" sz="3200" b="1" dirty="0"/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2514600" y="3149604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1964937" y="2108285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594302" y="1328120"/>
            <a:ext cx="1205599" cy="2507365"/>
            <a:chOff x="3217982" y="2090124"/>
            <a:chExt cx="1205599" cy="2507365"/>
          </a:xfrm>
        </p:grpSpPr>
        <p:grpSp>
          <p:nvGrpSpPr>
            <p:cNvPr id="85" name="Group 84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93" name="Picture 92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4" name="Picture 93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86" name="Group 85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1" name="Picture 9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2" name="Picture 9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0" name="TextBox 89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DC5</a:t>
                </a:r>
                <a:endParaRPr lang="en-US" sz="3200" b="1" dirty="0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87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437197" y="1328120"/>
            <a:ext cx="1205599" cy="2507365"/>
            <a:chOff x="3217982" y="2090124"/>
            <a:chExt cx="1205599" cy="2507365"/>
          </a:xfrm>
        </p:grpSpPr>
        <p:grpSp>
          <p:nvGrpSpPr>
            <p:cNvPr id="96" name="Group 95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104" name="Picture 10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105" name="Picture 10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02" name="Picture 10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03" name="Picture 10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01" name="TextBox 10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DC4</a:t>
                </a:r>
                <a:endParaRPr lang="en-US" sz="3200" b="1" dirty="0"/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ounded Rectangle 98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908510" y="1328120"/>
            <a:ext cx="1205599" cy="2507365"/>
            <a:chOff x="3217982" y="2090124"/>
            <a:chExt cx="1205599" cy="2507365"/>
          </a:xfrm>
        </p:grpSpPr>
        <p:grpSp>
          <p:nvGrpSpPr>
            <p:cNvPr id="107" name="Group 106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115" name="Picture 114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116" name="Picture 115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13" name="Picture 1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14" name="Picture 1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2" name="TextBox 11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DC7</a:t>
                </a:r>
                <a:endParaRPr lang="en-US" sz="3200" b="1" dirty="0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ed Rectangle 109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774768" y="6091712"/>
            <a:ext cx="1205603" cy="1117595"/>
            <a:chOff x="5689602" y="5452540"/>
            <a:chExt cx="1205603" cy="1117595"/>
          </a:xfrm>
        </p:grpSpPr>
        <p:grpSp>
          <p:nvGrpSpPr>
            <p:cNvPr id="118" name="Group 11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22" name="Picture 12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23" name="Picture 12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1" name="TextBox 120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SK3</a:t>
                </a:r>
                <a:endParaRPr lang="en-US" sz="3200" b="1" dirty="0"/>
              </a:p>
            </p:txBody>
          </p:sp>
        </p:grpSp>
        <p:sp>
          <p:nvSpPr>
            <p:cNvPr id="119" name="Rounded Rectangle 11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976473" y="6091712"/>
            <a:ext cx="1205603" cy="1117595"/>
            <a:chOff x="5689602" y="5452540"/>
            <a:chExt cx="1205603" cy="1117595"/>
          </a:xfrm>
        </p:grpSpPr>
        <p:grpSp>
          <p:nvGrpSpPr>
            <p:cNvPr id="125" name="Group 12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29" name="Picture 128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30" name="Picture 129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8" name="TextBox 127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SK4</a:t>
                </a:r>
                <a:endParaRPr lang="en-US" sz="3200" b="1" dirty="0"/>
              </a:p>
            </p:txBody>
          </p:sp>
        </p:grpSp>
        <p:sp>
          <p:nvSpPr>
            <p:cNvPr id="126" name="Rounded Rectangle 12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178177" y="6091712"/>
            <a:ext cx="1205603" cy="1117595"/>
            <a:chOff x="5689602" y="5452540"/>
            <a:chExt cx="1205603" cy="1117595"/>
          </a:xfrm>
        </p:grpSpPr>
        <p:grpSp>
          <p:nvGrpSpPr>
            <p:cNvPr id="132" name="Group 131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36" name="Picture 13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37" name="Picture 13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35" name="TextBox 134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SK5</a:t>
                </a:r>
                <a:endParaRPr lang="en-US" sz="3200" b="1" dirty="0"/>
              </a:p>
            </p:txBody>
          </p:sp>
        </p:grpSp>
        <p:sp>
          <p:nvSpPr>
            <p:cNvPr id="133" name="Rounded Rectangle 132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8" name="Straight Connector 137"/>
          <p:cNvCxnSpPr>
            <a:stCxn id="121" idx="0"/>
          </p:cNvCxnSpPr>
          <p:nvPr/>
        </p:nvCxnSpPr>
        <p:spPr>
          <a:xfrm flipV="1">
            <a:off x="4317050" y="5503333"/>
            <a:ext cx="644417" cy="58837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28" idx="0"/>
          </p:cNvCxnSpPr>
          <p:nvPr/>
        </p:nvCxnSpPr>
        <p:spPr>
          <a:xfrm flipH="1" flipV="1">
            <a:off x="4961467" y="5520267"/>
            <a:ext cx="557288" cy="571445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35" idx="0"/>
          </p:cNvCxnSpPr>
          <p:nvPr/>
        </p:nvCxnSpPr>
        <p:spPr>
          <a:xfrm flipH="1" flipV="1">
            <a:off x="4927600" y="5537200"/>
            <a:ext cx="1792859" cy="554512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endCxn id="79" idx="2"/>
          </p:cNvCxnSpPr>
          <p:nvPr/>
        </p:nvCxnSpPr>
        <p:spPr>
          <a:xfrm flipH="1" flipV="1">
            <a:off x="3847024" y="3783260"/>
            <a:ext cx="1114184" cy="627762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endCxn id="110" idx="2"/>
          </p:cNvCxnSpPr>
          <p:nvPr/>
        </p:nvCxnSpPr>
        <p:spPr>
          <a:xfrm flipV="1">
            <a:off x="4910667" y="3776132"/>
            <a:ext cx="3564775" cy="626533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8" idx="0"/>
            <a:endCxn id="63" idx="2"/>
          </p:cNvCxnSpPr>
          <p:nvPr/>
        </p:nvCxnSpPr>
        <p:spPr>
          <a:xfrm flipV="1">
            <a:off x="5026616" y="3776132"/>
            <a:ext cx="2291723" cy="648573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0"/>
            <a:endCxn id="88" idx="2"/>
          </p:cNvCxnSpPr>
          <p:nvPr/>
        </p:nvCxnSpPr>
        <p:spPr>
          <a:xfrm flipV="1">
            <a:off x="5026616" y="3776132"/>
            <a:ext cx="1134618" cy="648573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endCxn id="99" idx="2"/>
          </p:cNvCxnSpPr>
          <p:nvPr/>
        </p:nvCxnSpPr>
        <p:spPr>
          <a:xfrm flipV="1">
            <a:off x="4961467" y="3776132"/>
            <a:ext cx="42662" cy="66039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/>
          <p:cNvGrpSpPr/>
          <p:nvPr/>
        </p:nvGrpSpPr>
        <p:grpSpPr>
          <a:xfrm>
            <a:off x="7380443" y="6091713"/>
            <a:ext cx="1205603" cy="1117595"/>
            <a:chOff x="5689602" y="5452540"/>
            <a:chExt cx="1205603" cy="1117595"/>
          </a:xfrm>
        </p:grpSpPr>
        <p:grpSp>
          <p:nvGrpSpPr>
            <p:cNvPr id="173" name="Group 172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77" name="Picture 176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78" name="Picture 177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76" name="TextBox 175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SK6</a:t>
                </a:r>
                <a:endParaRPr lang="en-US" sz="3200" b="1" dirty="0"/>
              </a:p>
            </p:txBody>
          </p:sp>
        </p:grpSp>
        <p:sp>
          <p:nvSpPr>
            <p:cNvPr id="174" name="Rounded Rectangle 173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9" name="Straight Connector 178"/>
          <p:cNvCxnSpPr>
            <a:stCxn id="176" idx="0"/>
          </p:cNvCxnSpPr>
          <p:nvPr/>
        </p:nvCxnSpPr>
        <p:spPr>
          <a:xfrm flipH="1" flipV="1">
            <a:off x="4910667" y="5503333"/>
            <a:ext cx="3012058" cy="588380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999068" y="4436534"/>
            <a:ext cx="2300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0.163% entry</a:t>
            </a:r>
            <a:br>
              <a:rPr lang="en-US" sz="2800" dirty="0" smtClean="0"/>
            </a:br>
            <a:r>
              <a:rPr lang="en-US" sz="2800" dirty="0" smtClean="0"/>
              <a:t>bandwidth</a:t>
            </a:r>
            <a:endParaRPr lang="en-US" sz="2800" dirty="0"/>
          </a:p>
        </p:txBody>
      </p:sp>
      <p:sp>
        <p:nvSpPr>
          <p:cNvPr id="188" name="TextBox 187"/>
          <p:cNvSpPr txBox="1"/>
          <p:nvPr/>
        </p:nvSpPr>
        <p:spPr>
          <a:xfrm>
            <a:off x="6942665" y="4385735"/>
            <a:ext cx="20610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1.099% exit</a:t>
            </a:r>
            <a:br>
              <a:rPr lang="en-US" sz="2800" dirty="0" smtClean="0"/>
            </a:br>
            <a:r>
              <a:rPr lang="en-US" sz="2800" dirty="0" smtClean="0"/>
              <a:t>bandwidth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067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Phases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Exploratory phases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Explore various exit policies (strict, default, open)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Explore various applications (web, interactive, other)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Gather only totals (circuits, streams, bytes)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Use Tor metrics to estimate input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Run for 1 day, iterate</a:t>
            </a:r>
          </a:p>
        </p:txBody>
      </p:sp>
    </p:spTree>
    <p:extLst>
      <p:ext uri="{BB962C8B-B14F-4D97-AF65-F5344CB8AC3E}">
        <p14:creationId xmlns:p14="http://schemas.microsoft.com/office/powerpoint/2010/main" val="372799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4227800"/>
            <a:ext cx="9121140" cy="307356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Objective: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To gather Tor network usage statistics, safely</a:t>
            </a:r>
          </a:p>
          <a:p>
            <a:pPr lvl="1"/>
            <a:r>
              <a:rPr lang="en-US" dirty="0" smtClean="0"/>
              <a:t>Approach: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Use distributed measurement, secure multiparty computation, and differential privacy</a:t>
            </a:r>
          </a:p>
          <a:p>
            <a:pPr lvl="1"/>
            <a:r>
              <a:rPr lang="en-US" dirty="0" smtClean="0"/>
              <a:t>Benefits and Contributions: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Understand/improve protocols, inform policy discussion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Improve accuracy, privacy, and collect new statistics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8960" y="1341971"/>
            <a:ext cx="8943219" cy="2925907"/>
            <a:chOff x="338960" y="1341971"/>
            <a:chExt cx="8943219" cy="2925907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515774" y="3231132"/>
              <a:ext cx="1037323" cy="77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001298" y="3038229"/>
              <a:ext cx="1535722" cy="398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524147" y="3424036"/>
              <a:ext cx="1527348" cy="6108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274613" y="2145757"/>
              <a:ext cx="1503567" cy="28161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985220" y="3295433"/>
              <a:ext cx="1503568" cy="71505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22513" y="1968929"/>
              <a:ext cx="2098429" cy="63526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45662" y="2483338"/>
              <a:ext cx="2275280" cy="201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13507" y="3231132"/>
              <a:ext cx="2082352" cy="7311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374280" y="3166831"/>
              <a:ext cx="2194895" cy="1684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95495" y="2017154"/>
              <a:ext cx="2789757" cy="7477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31186" y="2941777"/>
              <a:ext cx="2693292" cy="2810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38258" y="3311509"/>
              <a:ext cx="3256000" cy="5543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22181" y="2563714"/>
              <a:ext cx="3111303" cy="2655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27077" y="3118605"/>
              <a:ext cx="1181351" cy="2649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836083" y="1751576"/>
              <a:ext cx="1140822" cy="5471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980779" y="2731302"/>
              <a:ext cx="1505577" cy="336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27077" y="3343659"/>
              <a:ext cx="1912535" cy="658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996856" y="1848028"/>
              <a:ext cx="1799995" cy="6275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996856" y="2121308"/>
              <a:ext cx="2555630" cy="5311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045088" y="2941148"/>
              <a:ext cx="2089386" cy="167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39618" y="2957852"/>
              <a:ext cx="2957564" cy="67453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34147" y="1382474"/>
              <a:ext cx="950903" cy="788429"/>
            </a:xfrm>
            <a:prstGeom prst="rect">
              <a:avLst/>
            </a:prstGeom>
          </p:spPr>
        </p:pic>
        <p:pic>
          <p:nvPicPr>
            <p:cNvPr id="30" name="Picture 2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2417" y="1542040"/>
              <a:ext cx="440457" cy="67198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2990534" y="1754910"/>
              <a:ext cx="3265714" cy="2195242"/>
              <a:chOff x="3312081" y="3282035"/>
              <a:chExt cx="3265714" cy="2195242"/>
            </a:xfrm>
          </p:grpSpPr>
          <p:sp>
            <p:nvSpPr>
              <p:cNvPr id="51" name="Cloud 50"/>
              <p:cNvSpPr/>
              <p:nvPr/>
            </p:nvSpPr>
            <p:spPr>
              <a:xfrm>
                <a:off x="3312081" y="3282035"/>
                <a:ext cx="3265714" cy="2195242"/>
              </a:xfrm>
              <a:prstGeom prst="cloud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 descr="Tor_project_logo_hq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731" y="3857625"/>
                <a:ext cx="1384054" cy="877930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8960" y="2032021"/>
              <a:ext cx="440457" cy="671984"/>
            </a:xfrm>
            <a:prstGeom prst="rect">
              <a:avLst/>
            </a:prstGeom>
          </p:spPr>
        </p:pic>
        <p:pic>
          <p:nvPicPr>
            <p:cNvPr id="33" name="Pictur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2687" y="1493184"/>
              <a:ext cx="440457" cy="671984"/>
            </a:xfrm>
            <a:prstGeom prst="rect">
              <a:avLst/>
            </a:prstGeom>
          </p:spPr>
        </p:pic>
        <p:pic>
          <p:nvPicPr>
            <p:cNvPr id="34" name="Picture 3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9617" y="1999240"/>
              <a:ext cx="440457" cy="671984"/>
            </a:xfrm>
            <a:prstGeom prst="rect">
              <a:avLst/>
            </a:prstGeom>
          </p:spPr>
        </p:pic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2072" y="3389437"/>
              <a:ext cx="440457" cy="671984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4330" y="2729720"/>
              <a:ext cx="440457" cy="671984"/>
            </a:xfrm>
            <a:prstGeom prst="rect">
              <a:avLst/>
            </a:prstGeom>
          </p:spPr>
        </p:pic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2974" y="2817818"/>
              <a:ext cx="440457" cy="671984"/>
            </a:xfrm>
            <a:prstGeom prst="rect">
              <a:avLst/>
            </a:prstGeom>
          </p:spPr>
        </p:pic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43385" y="3548929"/>
              <a:ext cx="440457" cy="671984"/>
            </a:xfrm>
            <a:prstGeom prst="rect">
              <a:avLst/>
            </a:prstGeom>
          </p:spPr>
        </p:pic>
        <p:pic>
          <p:nvPicPr>
            <p:cNvPr id="39" name="Picture 3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83244" y="2640361"/>
              <a:ext cx="440457" cy="671984"/>
            </a:xfrm>
            <a:prstGeom prst="rect">
              <a:avLst/>
            </a:prstGeom>
          </p:spPr>
        </p:pic>
        <p:pic>
          <p:nvPicPr>
            <p:cNvPr id="40" name="Picture 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16030" y="1603190"/>
              <a:ext cx="440457" cy="671984"/>
            </a:xfrm>
            <a:prstGeom prst="rect">
              <a:avLst/>
            </a:prstGeom>
          </p:spPr>
        </p:pic>
        <p:pic>
          <p:nvPicPr>
            <p:cNvPr id="41" name="Picture 4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359" y="2736181"/>
              <a:ext cx="440457" cy="671984"/>
            </a:xfrm>
            <a:prstGeom prst="rect">
              <a:avLst/>
            </a:prstGeom>
          </p:spPr>
        </p:pic>
        <p:pic>
          <p:nvPicPr>
            <p:cNvPr id="42" name="Picture 4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20830" y="3595894"/>
              <a:ext cx="440457" cy="671984"/>
            </a:xfrm>
            <a:prstGeom prst="rect">
              <a:avLst/>
            </a:prstGeom>
          </p:spPr>
        </p:pic>
        <p:pic>
          <p:nvPicPr>
            <p:cNvPr id="43" name="Picture 4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61957" y="3507165"/>
              <a:ext cx="440457" cy="671984"/>
            </a:xfrm>
            <a:prstGeom prst="rect">
              <a:avLst/>
            </a:prstGeom>
          </p:spPr>
        </p:pic>
        <p:pic>
          <p:nvPicPr>
            <p:cNvPr id="44" name="Picture 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54726" y="1341971"/>
              <a:ext cx="950903" cy="788429"/>
            </a:xfrm>
            <a:prstGeom prst="rect">
              <a:avLst/>
            </a:prstGeom>
          </p:spPr>
        </p:pic>
        <p:pic>
          <p:nvPicPr>
            <p:cNvPr id="45" name="Picture 4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56327" y="2274337"/>
              <a:ext cx="950903" cy="788429"/>
            </a:xfrm>
            <a:prstGeom prst="rect">
              <a:avLst/>
            </a:prstGeom>
          </p:spPr>
        </p:pic>
        <p:pic>
          <p:nvPicPr>
            <p:cNvPr id="46" name="Picture 4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18735" y="1768281"/>
              <a:ext cx="950903" cy="788429"/>
            </a:xfrm>
            <a:prstGeom prst="rect">
              <a:avLst/>
            </a:prstGeom>
          </p:spPr>
        </p:pic>
        <p:pic>
          <p:nvPicPr>
            <p:cNvPr id="47" name="Picture 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6689" y="2941777"/>
              <a:ext cx="950903" cy="788429"/>
            </a:xfrm>
            <a:prstGeom prst="rect">
              <a:avLst/>
            </a:prstGeom>
          </p:spPr>
        </p:pic>
        <p:pic>
          <p:nvPicPr>
            <p:cNvPr id="48" name="Picture 4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286248" y="3424035"/>
              <a:ext cx="950903" cy="788429"/>
            </a:xfrm>
            <a:prstGeom prst="rect">
              <a:avLst/>
            </a:prstGeom>
          </p:spPr>
        </p:pic>
        <p:pic>
          <p:nvPicPr>
            <p:cNvPr id="49" name="Picture 4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784646" y="2411292"/>
              <a:ext cx="950903" cy="788429"/>
            </a:xfrm>
            <a:prstGeom prst="rect">
              <a:avLst/>
            </a:prstGeom>
          </p:spPr>
        </p:pic>
        <p:pic>
          <p:nvPicPr>
            <p:cNvPr id="50" name="Picture 4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31276" y="3263282"/>
              <a:ext cx="950903" cy="788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34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Phases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Exploratory phases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Explore various exit policies (strict, default, open)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Explore various applications (web, interactive, other)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Gather only totals (circuits, streams, bytes)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Use Tor metrics to estimate input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Run for 1 day, iterate</a:t>
            </a:r>
          </a:p>
          <a:p>
            <a:pPr marL="919163" lvl="2" indent="-457200">
              <a:buFont typeface="Arial"/>
              <a:buChar char="•"/>
            </a:pPr>
            <a:endParaRPr lang="en-US" dirty="0"/>
          </a:p>
          <a:p>
            <a:pPr lvl="1"/>
            <a:r>
              <a:rPr lang="en-US" dirty="0" smtClean="0"/>
              <a:t>In-depth phases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Focus on most popular exit policy and applications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Gather totals and histograms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Use exploratory results to estimate input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Run for 4 days for client stats, 21 days for exit 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2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Exit Policies</a:t>
            </a:r>
            <a:endParaRPr lang="en-US" dirty="0"/>
          </a:p>
        </p:txBody>
      </p:sp>
      <p:pic>
        <p:nvPicPr>
          <p:cNvPr id="6" name="Content Placeholder 5" descr="explore.policies.pdf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44" b="-7644"/>
          <a:stretch>
            <a:fillRect/>
          </a:stretch>
        </p:blipFill>
        <p:spPr>
          <a:xfrm>
            <a:off x="457200" y="1232709"/>
            <a:ext cx="9121140" cy="5257800"/>
          </a:xfrm>
        </p:spPr>
      </p:pic>
      <p:sp>
        <p:nvSpPr>
          <p:cNvPr id="7" name="Rectangular Callout 6"/>
          <p:cNvSpPr/>
          <p:nvPr/>
        </p:nvSpPr>
        <p:spPr>
          <a:xfrm>
            <a:off x="2990390" y="6293177"/>
            <a:ext cx="3392323" cy="1222018"/>
          </a:xfrm>
          <a:prstGeom prst="wedgeRectCallout">
            <a:avLst>
              <a:gd name="adj1" fmla="val 92353"/>
              <a:gd name="adj2" fmla="val -71451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Open file sharing ports reduces web data transferred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Amount and Types of Traffic</a:t>
            </a:r>
            <a:endParaRPr lang="en-US" dirty="0"/>
          </a:p>
        </p:txBody>
      </p:sp>
      <p:pic>
        <p:nvPicPr>
          <p:cNvPr id="6" name="Content Placeholder 5" descr="explore.years.pdf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54" r="-15054"/>
          <a:stretch>
            <a:fillRect/>
          </a:stretch>
        </p:blipFill>
        <p:spPr/>
      </p:pic>
      <p:sp>
        <p:nvSpPr>
          <p:cNvPr id="7" name="Rectangular Callout 6"/>
          <p:cNvSpPr/>
          <p:nvPr/>
        </p:nvSpPr>
        <p:spPr>
          <a:xfrm>
            <a:off x="8328639" y="1623307"/>
            <a:ext cx="1478552" cy="1222018"/>
          </a:xfrm>
          <a:prstGeom prst="wedgeRectCallout">
            <a:avLst>
              <a:gd name="adj1" fmla="val -70199"/>
              <a:gd name="adj2" fmla="val 8114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Increase in web traffic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2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Number of Unique Users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184" y="1562060"/>
            <a:ext cx="3738690" cy="5608034"/>
            <a:chOff x="685184" y="1562060"/>
            <a:chExt cx="3738690" cy="5608034"/>
          </a:xfrm>
        </p:grpSpPr>
        <p:pic>
          <p:nvPicPr>
            <p:cNvPr id="10" name="Picture 9" descr="user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4" y="1562060"/>
              <a:ext cx="3738690" cy="56080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2301" y="2088793"/>
              <a:ext cx="1453924" cy="4177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5241221" y="1904625"/>
            <a:ext cx="3392323" cy="1222018"/>
          </a:xfrm>
          <a:prstGeom prst="wedgeRectCallout">
            <a:avLst>
              <a:gd name="adj1" fmla="val -79211"/>
              <a:gd name="adj2" fmla="val 5615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710,000 total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550,000 active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 an average 10 </a:t>
            </a:r>
            <a:r>
              <a:rPr lang="en-US" sz="2400" dirty="0" err="1" smtClean="0">
                <a:solidFill>
                  <a:srgbClr val="000000"/>
                </a:solidFill>
              </a:rPr>
              <a:t>mins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6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Number of Unique Users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184" y="1562060"/>
            <a:ext cx="3738690" cy="5608034"/>
            <a:chOff x="685184" y="1562060"/>
            <a:chExt cx="3738690" cy="5608034"/>
          </a:xfrm>
        </p:grpSpPr>
        <p:pic>
          <p:nvPicPr>
            <p:cNvPr id="10" name="Picture 9" descr="user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4" y="1562060"/>
              <a:ext cx="3738690" cy="56080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2301" y="2088793"/>
              <a:ext cx="1453924" cy="4177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5241221" y="1904625"/>
            <a:ext cx="3392323" cy="1222018"/>
          </a:xfrm>
          <a:prstGeom prst="wedgeRectCallout">
            <a:avLst>
              <a:gd name="adj1" fmla="val -79211"/>
              <a:gd name="adj2" fmla="val 5615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710,000 total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550,000 active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 an average 10 </a:t>
            </a:r>
            <a:r>
              <a:rPr lang="en-US" sz="2400" dirty="0" err="1" smtClean="0">
                <a:solidFill>
                  <a:srgbClr val="000000"/>
                </a:solidFill>
              </a:rPr>
              <a:t>mins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830243" y="3390642"/>
            <a:ext cx="4486253" cy="1319416"/>
          </a:xfrm>
          <a:prstGeom prst="wedgeRectCallout">
            <a:avLst>
              <a:gd name="adj1" fmla="val -49827"/>
              <a:gd name="adj2" fmla="val 2721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~1,750,000 daily users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(Consensus downloads –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https://</a:t>
            </a:r>
            <a:r>
              <a:rPr lang="en-US" sz="2400" dirty="0" err="1">
                <a:solidFill>
                  <a:srgbClr val="000000"/>
                </a:solidFill>
              </a:rPr>
              <a:t>metrics.torproject.org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6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Number of Unique Users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184" y="1562060"/>
            <a:ext cx="3738690" cy="5608034"/>
            <a:chOff x="685184" y="1562060"/>
            <a:chExt cx="3738690" cy="5608034"/>
          </a:xfrm>
        </p:grpSpPr>
        <p:pic>
          <p:nvPicPr>
            <p:cNvPr id="10" name="Picture 9" descr="user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4" y="1562060"/>
              <a:ext cx="3738690" cy="56080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2301" y="2088793"/>
              <a:ext cx="1453924" cy="4177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5241221" y="1904625"/>
            <a:ext cx="3392323" cy="1222018"/>
          </a:xfrm>
          <a:prstGeom prst="wedgeRectCallout">
            <a:avLst>
              <a:gd name="adj1" fmla="val -79211"/>
              <a:gd name="adj2" fmla="val 5615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710,000 total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550,000 active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 an average 10 </a:t>
            </a:r>
            <a:r>
              <a:rPr lang="en-US" sz="2400" dirty="0" err="1" smtClean="0">
                <a:solidFill>
                  <a:srgbClr val="000000"/>
                </a:solidFill>
              </a:rPr>
              <a:t>mins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822539" y="5086900"/>
            <a:ext cx="4486253" cy="2146978"/>
          </a:xfrm>
          <a:prstGeom prst="wedgeRectCallout">
            <a:avLst>
              <a:gd name="adj1" fmla="val -49827"/>
              <a:gd name="adj2" fmla="val 2721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~800,000 – ~1,600,000 average concurrent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(Tor </a:t>
            </a:r>
            <a:r>
              <a:rPr lang="en-US" sz="2400" dirty="0">
                <a:solidFill>
                  <a:srgbClr val="000000"/>
                </a:solidFill>
              </a:rPr>
              <a:t>Browser update pings - https://tor-</a:t>
            </a:r>
            <a:r>
              <a:rPr lang="en-US" sz="2400" dirty="0" err="1">
                <a:solidFill>
                  <a:srgbClr val="000000"/>
                </a:solidFill>
              </a:rPr>
              <a:t>metrics.shinyapps.io</a:t>
            </a:r>
            <a:r>
              <a:rPr lang="en-US" sz="2400" dirty="0">
                <a:solidFill>
                  <a:srgbClr val="000000"/>
                </a:solidFill>
              </a:rPr>
              <a:t>/webstats2</a:t>
            </a:r>
            <a:r>
              <a:rPr lang="en-US" sz="2400" dirty="0" smtClean="0">
                <a:solidFill>
                  <a:srgbClr val="000000"/>
                </a:solidFill>
              </a:rPr>
              <a:t>/)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830243" y="3390642"/>
            <a:ext cx="4486253" cy="1319416"/>
          </a:xfrm>
          <a:prstGeom prst="wedgeRectCallout">
            <a:avLst>
              <a:gd name="adj1" fmla="val -49827"/>
              <a:gd name="adj2" fmla="val 2721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~1,750,000 daily users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(Consensus downloads –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https://</a:t>
            </a:r>
            <a:r>
              <a:rPr lang="en-US" sz="2400" dirty="0" err="1">
                <a:solidFill>
                  <a:srgbClr val="000000"/>
                </a:solidFill>
              </a:rPr>
              <a:t>metrics.torproject.org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Traffic Modeling Statistics</a:t>
            </a:r>
            <a:endParaRPr lang="en-US" dirty="0"/>
          </a:p>
        </p:txBody>
      </p:sp>
      <p:pic>
        <p:nvPicPr>
          <p:cNvPr id="6" name="Content Placeholder 5" descr="Screen Shot 2016-10-04 at 12.52.21 AM.png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82" b="-34682"/>
          <a:stretch>
            <a:fillRect/>
          </a:stretch>
        </p:blipFill>
        <p:spPr>
          <a:xfrm>
            <a:off x="192928" y="1611386"/>
            <a:ext cx="9810259" cy="5654643"/>
          </a:xfrm>
        </p:spPr>
      </p:pic>
    </p:spTree>
    <p:extLst>
      <p:ext uri="{BB962C8B-B14F-4D97-AF65-F5344CB8AC3E}">
        <p14:creationId xmlns:p14="http://schemas.microsoft.com/office/powerpoint/2010/main" val="176107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Distributed measurement for Tor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Improve accuracy, safety, security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Allow us to collect more statistics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Open source: 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privcount</a:t>
            </a:r>
            <a:endParaRPr lang="en-US" dirty="0"/>
          </a:p>
          <a:p>
            <a:pPr lvl="1"/>
            <a:r>
              <a:rPr lang="en-US" dirty="0" smtClean="0"/>
              <a:t>Future measurement plans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Network traffic to produce models that can be used to generate realistic traffic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Onion services to improve reliability and scalability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Better techniques for cardinality (e.g., # unique users)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Detecting denial of service attacks and other misbehavior</a:t>
            </a:r>
            <a:endParaRPr lang="en-US" dirty="0"/>
          </a:p>
          <a:p>
            <a:pPr lvl="1"/>
            <a:r>
              <a:rPr lang="en-US" dirty="0" smtClean="0"/>
              <a:t>Contact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>
                <a:hlinkClick r:id="rId2"/>
              </a:rPr>
              <a:t>rob.g.jansen@nrl.navy.mil</a:t>
            </a:r>
            <a:r>
              <a:rPr lang="en-US" dirty="0" smtClean="0"/>
              <a:t>, </a:t>
            </a:r>
            <a:r>
              <a:rPr lang="en-US" dirty="0" err="1" smtClean="0"/>
              <a:t>robgjansen.com</a:t>
            </a:r>
            <a:r>
              <a:rPr lang="en-US" dirty="0" smtClean="0"/>
              <a:t>, @</a:t>
            </a:r>
            <a:r>
              <a:rPr lang="en-US" dirty="0" err="1" smtClean="0"/>
              <a:t>robgjansen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82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5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How Tor works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Why measurements are needed and what to measure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Measurement challenges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8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1576" y="5050037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Users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8001" y="5050037"/>
            <a:ext cx="2724146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>
                <a:solidFill>
                  <a:srgbClr val="0B3AF5"/>
                </a:solidFill>
              </a:rPr>
              <a:t>Destinations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5528" y="5050037"/>
            <a:ext cx="4192473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Relays</a:t>
            </a:r>
            <a:endParaRPr lang="en-US" sz="2800" dirty="0">
              <a:solidFill>
                <a:srgbClr val="0B3AF5"/>
              </a:solidFill>
            </a:endParaRPr>
          </a:p>
        </p:txBody>
      </p:sp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8472" y="5808212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44307" y="6155921"/>
            <a:ext cx="1103744" cy="15119"/>
            <a:chOff x="544307" y="6409916"/>
            <a:chExt cx="1103744" cy="1511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574550" y="683621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77237" y="5870623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Circuit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7237" y="6535802"/>
            <a:ext cx="1615421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Stream</a:t>
            </a:r>
            <a:endParaRPr lang="en-US" sz="2800" dirty="0">
              <a:solidFill>
                <a:srgbClr val="0B3A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4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Onion Routing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5" name="Picture 14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18" name="Picture 17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38472" y="5808212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44307" y="6155921"/>
            <a:ext cx="1103744" cy="15119"/>
            <a:chOff x="544307" y="6409916"/>
            <a:chExt cx="1103744" cy="15119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574550" y="683621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576" y="5050037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Users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28001" y="5050037"/>
            <a:ext cx="2724146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>
                <a:solidFill>
                  <a:srgbClr val="0B3AF5"/>
                </a:solidFill>
              </a:rPr>
              <a:t>Destinations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35528" y="5050037"/>
            <a:ext cx="4192473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Relays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77237" y="5870623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Circuit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77237" y="6535802"/>
            <a:ext cx="1615421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Stream</a:t>
            </a:r>
            <a:endParaRPr lang="en-US" sz="2800" dirty="0">
              <a:solidFill>
                <a:srgbClr val="0B3A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0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Onion Routing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6" name="Picture 15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2829235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18" name="Straight Connector 17"/>
          <p:cNvCxnSpPr/>
          <p:nvPr/>
        </p:nvCxnSpPr>
        <p:spPr>
          <a:xfrm flipH="1" flipV="1">
            <a:off x="3231263" y="4072576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pic>
        <p:nvPicPr>
          <p:cNvPr id="20" name="Picture 1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21" name="Picture 20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pic>
        <p:nvPicPr>
          <p:cNvPr id="23" name="Picture 22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7" y="4382805"/>
            <a:ext cx="838333" cy="431869"/>
          </a:xfrm>
          <a:prstGeom prst="rect">
            <a:avLst/>
          </a:prstGeom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438472" y="5808212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44307" y="6155921"/>
            <a:ext cx="1103744" cy="15119"/>
            <a:chOff x="544307" y="6409916"/>
            <a:chExt cx="1103744" cy="15119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574550" y="683621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1576" y="5050037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Users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8001" y="5050037"/>
            <a:ext cx="2724146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>
                <a:solidFill>
                  <a:srgbClr val="0B3AF5"/>
                </a:solidFill>
              </a:rPr>
              <a:t>Destinations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35528" y="5050037"/>
            <a:ext cx="4192473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Relays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77237" y="5870623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Circuit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77237" y="6535802"/>
            <a:ext cx="1615421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Stream</a:t>
            </a:r>
            <a:endParaRPr lang="en-US" sz="2800" dirty="0">
              <a:solidFill>
                <a:srgbClr val="0B3A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0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bs_NRL_branded_slides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Robs_NRL_branded_slides.potx</Template>
  <TotalTime>11257</TotalTime>
  <Words>2614</Words>
  <Application>Microsoft Macintosh PowerPoint</Application>
  <PresentationFormat>Custom</PresentationFormat>
  <Paragraphs>647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Robs_NRL_branded_slides</vt:lpstr>
      <vt:lpstr>PrivCount: A Distributed System for Safely Measuring Tor</vt:lpstr>
      <vt:lpstr>PrivCount: A Distributed System for Safely Measuring Tor</vt:lpstr>
      <vt:lpstr>Talk Overview</vt:lpstr>
      <vt:lpstr>Talk Overview</vt:lpstr>
      <vt:lpstr>Talk Overview</vt:lpstr>
      <vt:lpstr>Background and Motivation</vt:lpstr>
      <vt:lpstr>Background: Onion Routing</vt:lpstr>
      <vt:lpstr>Background: Onion Routing</vt:lpstr>
      <vt:lpstr>Background: Onion Routing</vt:lpstr>
      <vt:lpstr>Background: Onion Routing</vt:lpstr>
      <vt:lpstr>Background: Onion Routing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Onion Services</vt:lpstr>
      <vt:lpstr>Background: Onion Services</vt:lpstr>
      <vt:lpstr>Background: Onion Services</vt:lpstr>
      <vt:lpstr>Background: Onion Services</vt:lpstr>
      <vt:lpstr>Background: Directory Authorities</vt:lpstr>
      <vt:lpstr>Motivation: Why Measure Tor?</vt:lpstr>
      <vt:lpstr>Motivation: Why Measure Tor?</vt:lpstr>
      <vt:lpstr>Motivation: Measurement Challenges</vt:lpstr>
      <vt:lpstr>Motivation: Measurement Challenges</vt:lpstr>
      <vt:lpstr>Motivation: Measurement Challenges</vt:lpstr>
      <vt:lpstr>Motivation: Missing Measurements</vt:lpstr>
      <vt:lpstr>The PrivCount Measurement System</vt:lpstr>
      <vt:lpstr>PrivCount: Overview</vt:lpstr>
      <vt:lpstr>PrivCount: Architecture</vt:lpstr>
      <vt:lpstr>PrivCount: Architecture</vt:lpstr>
      <vt:lpstr>PrivCount: Architecture</vt:lpstr>
      <vt:lpstr>PrivCount: Initialization</vt:lpstr>
      <vt:lpstr>PrivCount: Configuration</vt:lpstr>
      <vt:lpstr>PrivCount: Counting</vt:lpstr>
      <vt:lpstr>PrivCount: Counting</vt:lpstr>
      <vt:lpstr>PrivCount: Execution - Setup</vt:lpstr>
      <vt:lpstr>PrivCount: Execution - Setup</vt:lpstr>
      <vt:lpstr>PrivCount: Execution - Setup</vt:lpstr>
      <vt:lpstr>PrivCount: Execution - Setup</vt:lpstr>
      <vt:lpstr>PrivCount: Execution - Setup</vt:lpstr>
      <vt:lpstr>PrivCount: Execution - Collection</vt:lpstr>
      <vt:lpstr>PrivCount: Execution - Collection</vt:lpstr>
      <vt:lpstr>PrivCount: Execution - Aggregation</vt:lpstr>
      <vt:lpstr>PrivCount: Execution - Aggregation</vt:lpstr>
      <vt:lpstr>Deployment and Measurement Results</vt:lpstr>
      <vt:lpstr>Deploying PrivCount</vt:lpstr>
      <vt:lpstr>Collection Phases</vt:lpstr>
      <vt:lpstr>Collection Phases</vt:lpstr>
      <vt:lpstr>Results: Exit Policies</vt:lpstr>
      <vt:lpstr>Results: Amount and Types of Traffic</vt:lpstr>
      <vt:lpstr>Results: Number of Unique Users</vt:lpstr>
      <vt:lpstr>Results: Number of Unique Users</vt:lpstr>
      <vt:lpstr>Results: Number of Unique Users</vt:lpstr>
      <vt:lpstr>Results: Traffic Modeling Statistics</vt:lpstr>
      <vt:lpstr>Conclusion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Rob Jansen</cp:lastModifiedBy>
  <cp:revision>189</cp:revision>
  <cp:lastPrinted>2015-08-19T18:26:03Z</cp:lastPrinted>
  <dcterms:created xsi:type="dcterms:W3CDTF">2015-08-18T16:34:21Z</dcterms:created>
  <dcterms:modified xsi:type="dcterms:W3CDTF">2016-10-04T18:44:11Z</dcterms:modified>
</cp:coreProperties>
</file>