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64" r:id="rId2"/>
    <p:sldId id="268" r:id="rId3"/>
    <p:sldId id="355" r:id="rId4"/>
    <p:sldId id="258" r:id="rId5"/>
    <p:sldId id="299" r:id="rId6"/>
    <p:sldId id="294" r:id="rId7"/>
    <p:sldId id="304" r:id="rId8"/>
    <p:sldId id="303" r:id="rId9"/>
    <p:sldId id="302" r:id="rId10"/>
    <p:sldId id="301" r:id="rId11"/>
    <p:sldId id="300" r:id="rId12"/>
    <p:sldId id="309" r:id="rId13"/>
    <p:sldId id="263" r:id="rId14"/>
    <p:sldId id="323" r:id="rId15"/>
    <p:sldId id="287" r:id="rId16"/>
    <p:sldId id="332" r:id="rId17"/>
    <p:sldId id="324" r:id="rId18"/>
    <p:sldId id="286" r:id="rId19"/>
    <p:sldId id="357" r:id="rId20"/>
    <p:sldId id="358" r:id="rId21"/>
    <p:sldId id="259" r:id="rId22"/>
    <p:sldId id="311" r:id="rId23"/>
    <p:sldId id="288" r:id="rId24"/>
    <p:sldId id="289" r:id="rId25"/>
    <p:sldId id="290" r:id="rId26"/>
    <p:sldId id="343" r:id="rId27"/>
    <p:sldId id="344" r:id="rId28"/>
    <p:sldId id="345" r:id="rId29"/>
    <p:sldId id="346" r:id="rId30"/>
    <p:sldId id="347" r:id="rId31"/>
    <p:sldId id="349" r:id="rId32"/>
    <p:sldId id="350" r:id="rId33"/>
    <p:sldId id="351" r:id="rId34"/>
    <p:sldId id="360" r:id="rId35"/>
    <p:sldId id="352" r:id="rId36"/>
    <p:sldId id="353" r:id="rId37"/>
    <p:sldId id="354" r:id="rId38"/>
    <p:sldId id="261" r:id="rId39"/>
    <p:sldId id="322" r:id="rId40"/>
    <p:sldId id="333" r:id="rId41"/>
    <p:sldId id="327" r:id="rId42"/>
    <p:sldId id="329" r:id="rId43"/>
    <p:sldId id="335" r:id="rId44"/>
    <p:sldId id="336" r:id="rId45"/>
    <p:sldId id="337" r:id="rId46"/>
    <p:sldId id="338" r:id="rId47"/>
    <p:sldId id="330" r:id="rId48"/>
    <p:sldId id="269" r:id="rId49"/>
    <p:sldId id="342" r:id="rId50"/>
    <p:sldId id="356" r:id="rId51"/>
  </p:sldIdLst>
  <p:sldSz cx="10058400" cy="7772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AFF"/>
    <a:srgbClr val="0917F2"/>
    <a:srgbClr val="205AB2"/>
    <a:srgbClr val="1F5188"/>
    <a:srgbClr val="0B3AF5"/>
    <a:srgbClr val="001236"/>
    <a:srgbClr val="000E2A"/>
    <a:srgbClr val="FAB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05" autoAdjust="0"/>
    <p:restoredTop sz="94660" autoAdjust="0"/>
  </p:normalViewPr>
  <p:slideViewPr>
    <p:cSldViewPr snapToGrid="0">
      <p:cViewPr varScale="1">
        <p:scale>
          <a:sx n="79" d="100"/>
          <a:sy n="79" d="100"/>
        </p:scale>
        <p:origin x="-640" y="-1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82F392-DB49-4AA4-8FE8-68E7A20DFD49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74788" y="1162050"/>
            <a:ext cx="4060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753BEB2-B6BD-4FBB-B32D-280A8B85A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 marL="914400" indent="-220663">
              <a:lnSpc>
                <a:spcPct val="100000"/>
              </a:lnSpc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234940" y="1763184"/>
            <a:ext cx="434340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5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"/>
          <a:stretch/>
        </p:blipFill>
        <p:spPr>
          <a:xfrm>
            <a:off x="0" y="0"/>
            <a:ext cx="10058400" cy="1234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57400" y="640080"/>
            <a:ext cx="7315200" cy="457200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959"/>
            <a:ext cx="1143000" cy="76452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1763184"/>
            <a:ext cx="9121140" cy="52578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800"/>
            </a:lvl1pPr>
            <a:lvl2pPr>
              <a:lnSpc>
                <a:spcPct val="100000"/>
              </a:lnSpc>
              <a:spcAft>
                <a:spcPts val="600"/>
              </a:spcAft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spcAft>
                <a:spcPts val="300"/>
              </a:spcAft>
              <a:defRPr sz="2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800" u="none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7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rgbClr val="FABE0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249892"/>
            <a:ext cx="9121140" cy="457200"/>
          </a:xfrm>
        </p:spPr>
        <p:txBody>
          <a:bodyPr>
            <a:noAutofit/>
          </a:bodyPr>
          <a:lstStyle>
            <a:lvl1pPr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3882430"/>
            <a:ext cx="9121140" cy="2920324"/>
          </a:xfrm>
        </p:spPr>
        <p:txBody>
          <a:bodyPr/>
          <a:lstStyle>
            <a:lvl1pPr>
              <a:lnSpc>
                <a:spcPts val="2000"/>
              </a:lnSpc>
              <a:spcAft>
                <a:spcPts val="600"/>
              </a:spcAft>
              <a:defRPr sz="1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>
              <a:lnSpc>
                <a:spcPts val="1800"/>
              </a:lnSpc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lnSpc>
                <a:spcPts val="1800"/>
              </a:lnSpc>
              <a:spcAft>
                <a:spcPts val="300"/>
              </a:spcAft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1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blipFill dpi="0" rotWithShape="1">
          <a:blip r:embed="rId2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38568"/>
            <a:ext cx="10058400" cy="1533832"/>
          </a:xfrm>
          <a:prstGeom prst="rect">
            <a:avLst/>
          </a:prstGeom>
          <a:solidFill>
            <a:srgbClr val="0012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9144000" cy="2743200"/>
          </a:xfrm>
        </p:spPr>
        <p:txBody>
          <a:bodyPr anchor="t">
            <a:noAutofit/>
          </a:bodyPr>
          <a:lstStyle>
            <a:lvl1pPr>
              <a:lnSpc>
                <a:spcPts val="5100"/>
              </a:lnSpc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6515493"/>
            <a:ext cx="5257800" cy="952107"/>
          </a:xfrm>
        </p:spPr>
        <p:txBody>
          <a:bodyPr anchor="b"/>
          <a:lstStyle>
            <a:lvl1pPr>
              <a:lnSpc>
                <a:spcPts val="1900"/>
              </a:lnSpc>
              <a:spcAft>
                <a:spcPts val="0"/>
              </a:spcAft>
              <a:defRPr sz="1500" b="0">
                <a:solidFill>
                  <a:schemeClr val="bg1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1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4" cy="9144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5943600" y="6515493"/>
            <a:ext cx="3657600" cy="952107"/>
          </a:xfrm>
        </p:spPr>
        <p:txBody>
          <a:bodyPr anchor="b"/>
          <a:lstStyle>
            <a:lvl1pPr algn="r"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bg1"/>
                </a:solidFill>
              </a:defRPr>
            </a:lvl1pPr>
            <a:lvl2pPr algn="r">
              <a:lnSpc>
                <a:spcPts val="1900"/>
              </a:lnSpc>
              <a:spcAft>
                <a:spcPts val="0"/>
              </a:spcAft>
              <a:defRPr sz="1500">
                <a:solidFill>
                  <a:schemeClr val="accent3"/>
                </a:solidFill>
              </a:defRPr>
            </a:lvl2pPr>
            <a:lvl3pPr marL="0" indent="0" algn="r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bg1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74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791094"/>
            <a:ext cx="5679649" cy="2601798"/>
          </a:xfrm>
        </p:spPr>
        <p:txBody>
          <a:bodyPr anchor="b">
            <a:noAutofit/>
          </a:bodyPr>
          <a:lstStyle>
            <a:lvl1pPr>
              <a:lnSpc>
                <a:spcPts val="3900"/>
              </a:lnSpc>
              <a:defRPr sz="3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" y="4722832"/>
            <a:ext cx="5257800" cy="952107"/>
          </a:xfrm>
        </p:spPr>
        <p:txBody>
          <a:bodyPr anchor="t"/>
          <a:lstStyle>
            <a:lvl1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1pPr>
            <a:lvl2pPr>
              <a:lnSpc>
                <a:spcPts val="1900"/>
              </a:lnSpc>
              <a:spcAft>
                <a:spcPts val="0"/>
              </a:spcAft>
              <a:defRPr sz="1500" b="1">
                <a:solidFill>
                  <a:schemeClr val="tx2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FontTx/>
              <a:buNone/>
              <a:defRPr sz="1500" b="0">
                <a:solidFill>
                  <a:schemeClr val="tx2"/>
                </a:solidFill>
              </a:defRPr>
            </a:lvl3pPr>
            <a:lvl4pPr>
              <a:lnSpc>
                <a:spcPts val="2640"/>
              </a:lnSpc>
              <a:spcAft>
                <a:spcPts val="1800"/>
              </a:spcAft>
              <a:defRPr sz="22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367073" cy="9144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62572" y="-9426"/>
            <a:ext cx="5495827" cy="7781826"/>
          </a:xfrm>
          <a:custGeom>
            <a:avLst/>
            <a:gdLst>
              <a:gd name="connsiteX0" fmla="*/ 0 w 3657600"/>
              <a:gd name="connsiteY0" fmla="*/ 0 h 7772400"/>
              <a:gd name="connsiteX1" fmla="*/ 3657600 w 3657600"/>
              <a:gd name="connsiteY1" fmla="*/ 0 h 7772400"/>
              <a:gd name="connsiteX2" fmla="*/ 3657600 w 3657600"/>
              <a:gd name="connsiteY2" fmla="*/ 7772400 h 7772400"/>
              <a:gd name="connsiteX3" fmla="*/ 0 w 3657600"/>
              <a:gd name="connsiteY3" fmla="*/ 7772400 h 7772400"/>
              <a:gd name="connsiteX4" fmla="*/ 0 w 3657600"/>
              <a:gd name="connsiteY4" fmla="*/ 0 h 7772400"/>
              <a:gd name="connsiteX0" fmla="*/ 0 w 5495827"/>
              <a:gd name="connsiteY0" fmla="*/ 0 h 7781826"/>
              <a:gd name="connsiteX1" fmla="*/ 5495827 w 5495827"/>
              <a:gd name="connsiteY1" fmla="*/ 9426 h 7781826"/>
              <a:gd name="connsiteX2" fmla="*/ 5495827 w 5495827"/>
              <a:gd name="connsiteY2" fmla="*/ 7781826 h 7781826"/>
              <a:gd name="connsiteX3" fmla="*/ 1838227 w 5495827"/>
              <a:gd name="connsiteY3" fmla="*/ 7781826 h 7781826"/>
              <a:gd name="connsiteX4" fmla="*/ 0 w 5495827"/>
              <a:gd name="connsiteY4" fmla="*/ 0 h 778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5827" h="7781826">
                <a:moveTo>
                  <a:pt x="0" y="0"/>
                </a:moveTo>
                <a:lnTo>
                  <a:pt x="5495827" y="9426"/>
                </a:lnTo>
                <a:lnTo>
                  <a:pt x="5495827" y="7781826"/>
                </a:lnTo>
                <a:lnTo>
                  <a:pt x="1838227" y="7781826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49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 xmlns="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9144000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72200" y="7203864"/>
            <a:ext cx="3406140" cy="41613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PrivCount</a:t>
            </a:r>
            <a:r>
              <a:rPr lang="en-US" dirty="0" smtClean="0"/>
              <a:t>: A Distributed System for Safely Measuring Tor 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‹#›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7203864"/>
            <a:ext cx="3394710" cy="413808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U.S. Naval Research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600" kern="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kern="1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Tx/>
        <a:buNone/>
        <a:defRPr sz="2800" b="1" kern="100">
          <a:solidFill>
            <a:schemeClr val="tx2"/>
          </a:solidFill>
          <a:latin typeface="+mn-lt"/>
          <a:ea typeface="+mn-ea"/>
          <a:cs typeface="+mn-cs"/>
        </a:defRPr>
      </a:lvl2pPr>
      <a:lvl3pPr marL="461963" indent="-234950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693738" indent="-236538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−"/>
        <a:defRPr sz="2000" b="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0663" algn="l" defTabSz="103629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800" b="0" kern="1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1.jp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1.jp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b.g.jansen@nrl.navy.mi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Safely Measuring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Rob Jansen</a:t>
            </a:r>
          </a:p>
          <a:p>
            <a:r>
              <a:rPr lang="en-US" dirty="0" smtClean="0"/>
              <a:t>U.S. Naval Research Laboratory</a:t>
            </a:r>
          </a:p>
          <a:p>
            <a:r>
              <a:rPr lang="en-US" dirty="0" smtClean="0"/>
              <a:t>Center for High Assurance Computer Systems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5063067" y="6515493"/>
            <a:ext cx="4538133" cy="952107"/>
          </a:xfrm>
        </p:spPr>
        <p:txBody>
          <a:bodyPr>
            <a:normAutofit/>
          </a:bodyPr>
          <a:lstStyle/>
          <a:p>
            <a:r>
              <a:rPr lang="en-US" b="0" dirty="0" smtClean="0"/>
              <a:t>Seminar Talk, October 21</a:t>
            </a:r>
            <a:r>
              <a:rPr lang="en-US" b="0" baseline="30000" dirty="0" smtClean="0"/>
              <a:t>st</a:t>
            </a:r>
            <a:r>
              <a:rPr lang="en-US" b="0" dirty="0" smtClean="0"/>
              <a:t>, 2016</a:t>
            </a:r>
          </a:p>
          <a:p>
            <a:r>
              <a:rPr lang="en-US" b="0" dirty="0" smtClean="0"/>
              <a:t>DC-Area Anonymity, Privacy, and Security Seminar</a:t>
            </a:r>
          </a:p>
          <a:p>
            <a:r>
              <a:rPr lang="en-US" b="0" dirty="0" smtClean="0"/>
              <a:t>The George Washington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217" y="4433900"/>
            <a:ext cx="599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“Safely </a:t>
            </a:r>
            <a:r>
              <a:rPr lang="en-US" dirty="0">
                <a:solidFill>
                  <a:schemeClr val="bg1"/>
                </a:solidFill>
              </a:rPr>
              <a:t>Measuring </a:t>
            </a:r>
            <a:r>
              <a:rPr lang="en-US" dirty="0" smtClean="0">
                <a:solidFill>
                  <a:schemeClr val="bg1"/>
                </a:solidFill>
              </a:rPr>
              <a:t>Tor”, </a:t>
            </a:r>
            <a:r>
              <a:rPr lang="en-US" dirty="0">
                <a:solidFill>
                  <a:schemeClr val="bg1"/>
                </a:solidFill>
              </a:rPr>
              <a:t>Rob Jansen and Aaron </a:t>
            </a:r>
            <a:r>
              <a:rPr lang="en-US" dirty="0" smtClean="0">
                <a:solidFill>
                  <a:schemeClr val="bg1"/>
                </a:solidFill>
              </a:rPr>
              <a:t>Johnson, In the </a:t>
            </a:r>
            <a:r>
              <a:rPr lang="en-US" i="1" dirty="0" smtClean="0">
                <a:solidFill>
                  <a:schemeClr val="bg1"/>
                </a:solidFill>
              </a:rPr>
              <a:t>Proceedings of the 23rd </a:t>
            </a:r>
            <a:r>
              <a:rPr lang="en-US" i="1" dirty="0">
                <a:solidFill>
                  <a:schemeClr val="bg1"/>
                </a:solidFill>
              </a:rPr>
              <a:t>ACM Conference on Computer and Communication Security </a:t>
            </a:r>
            <a:r>
              <a:rPr lang="en-US" dirty="0">
                <a:solidFill>
                  <a:schemeClr val="bg1"/>
                </a:solidFill>
              </a:rPr>
              <a:t>(CCS 2016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circuits replace existing ones periodically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randomly choose relays, weighted by bandwidth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03020" y="2416841"/>
            <a:ext cx="1728288" cy="0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155372" y="2416841"/>
            <a:ext cx="2527905" cy="1078684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64810" y="3495526"/>
            <a:ext cx="117081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19" name="Picture 1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0" name="Picture 1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22" name="Picture 2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3" name="Picture 2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25" name="Picture 2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26" name="Picture 2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27" name="Picture 2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Directory Authorities</a:t>
            </a:r>
            <a:endParaRPr lang="en-US" dirty="0"/>
          </a:p>
        </p:txBody>
      </p:sp>
      <p:pic>
        <p:nvPicPr>
          <p:cNvPr id="6" name="Picture 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57" y="5538864"/>
            <a:ext cx="837327" cy="1052327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39" y="5538864"/>
            <a:ext cx="837327" cy="1052327"/>
          </a:xfrm>
          <a:prstGeom prst="rect">
            <a:avLst/>
          </a:prstGeom>
        </p:spPr>
      </p:pic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882" y="6178836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364" y="6178836"/>
            <a:ext cx="837327" cy="1052327"/>
          </a:xfrm>
          <a:prstGeom prst="rect">
            <a:avLst/>
          </a:prstGeom>
        </p:spPr>
      </p:pic>
      <p:pic>
        <p:nvPicPr>
          <p:cNvPr id="10" name="Picture 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531" y="5536400"/>
            <a:ext cx="837327" cy="1052327"/>
          </a:xfrm>
          <a:prstGeom prst="rect">
            <a:avLst/>
          </a:prstGeom>
        </p:spPr>
      </p:pic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02" y="4882633"/>
            <a:ext cx="837327" cy="1052327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484" y="4882633"/>
            <a:ext cx="837327" cy="1052327"/>
          </a:xfrm>
          <a:prstGeom prst="rect">
            <a:avLst/>
          </a:prstGeom>
        </p:spPr>
      </p:pic>
      <p:pic>
        <p:nvPicPr>
          <p:cNvPr id="13" name="Picture 1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05" y="5536400"/>
            <a:ext cx="837327" cy="1052327"/>
          </a:xfrm>
          <a:prstGeom prst="rect">
            <a:avLst/>
          </a:prstGeom>
        </p:spPr>
      </p:pic>
      <p:pic>
        <p:nvPicPr>
          <p:cNvPr id="14" name="Picture 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1" y="4856587"/>
            <a:ext cx="837327" cy="1052327"/>
          </a:xfrm>
          <a:prstGeom prst="rect">
            <a:avLst/>
          </a:prstGeom>
        </p:spPr>
      </p:pic>
      <p:pic>
        <p:nvPicPr>
          <p:cNvPr id="15" name="Picture 1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30" y="6184186"/>
            <a:ext cx="837327" cy="105232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0855" y="1939653"/>
            <a:ext cx="1024039" cy="813662"/>
            <a:chOff x="2361061" y="2075712"/>
            <a:chExt cx="1024039" cy="813662"/>
          </a:xfrm>
        </p:grpSpPr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18" name="Picture 17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39961" y="1925758"/>
            <a:ext cx="1024039" cy="813662"/>
            <a:chOff x="2361061" y="2075712"/>
            <a:chExt cx="1024039" cy="813662"/>
          </a:xfrm>
        </p:grpSpPr>
        <p:pic>
          <p:nvPicPr>
            <p:cNvPr id="20" name="Pictur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1" name="Picture 20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452981" y="1910641"/>
            <a:ext cx="1024039" cy="813662"/>
            <a:chOff x="2361061" y="2075712"/>
            <a:chExt cx="1024039" cy="813662"/>
          </a:xfrm>
        </p:grpSpPr>
        <p:pic>
          <p:nvPicPr>
            <p:cNvPr id="23" name="Picture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4" name="Picture 23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3466004" y="1940875"/>
            <a:ext cx="1024039" cy="813662"/>
            <a:chOff x="2361061" y="2075712"/>
            <a:chExt cx="1024039" cy="813662"/>
          </a:xfrm>
        </p:grpSpPr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27" name="Picture 26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465110" y="1926980"/>
            <a:ext cx="1024039" cy="813662"/>
            <a:chOff x="2361061" y="2075712"/>
            <a:chExt cx="1024039" cy="813662"/>
          </a:xfrm>
        </p:grpSpPr>
        <p:pic>
          <p:nvPicPr>
            <p:cNvPr id="29" name="Picture 2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0" name="Picture 29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478130" y="1926981"/>
            <a:ext cx="1024039" cy="813662"/>
            <a:chOff x="2361061" y="2075712"/>
            <a:chExt cx="1024039" cy="813662"/>
          </a:xfrm>
        </p:grpSpPr>
        <p:pic>
          <p:nvPicPr>
            <p:cNvPr id="32" name="Picture 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3" name="Picture 32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473627" y="1939652"/>
            <a:ext cx="1024039" cy="813662"/>
            <a:chOff x="2361061" y="2075712"/>
            <a:chExt cx="1024039" cy="813662"/>
          </a:xfrm>
        </p:grpSpPr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6" name="Picture 35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472733" y="1925757"/>
            <a:ext cx="1024039" cy="813662"/>
            <a:chOff x="2361061" y="2075712"/>
            <a:chExt cx="1024039" cy="813662"/>
          </a:xfrm>
        </p:grpSpPr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39" name="Picture 38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8485753" y="1925758"/>
            <a:ext cx="1024039" cy="813662"/>
            <a:chOff x="2361061" y="2075712"/>
            <a:chExt cx="1024039" cy="813662"/>
          </a:xfrm>
        </p:grpSpPr>
        <p:pic>
          <p:nvPicPr>
            <p:cNvPr id="41" name="Picture 4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061" y="2075712"/>
              <a:ext cx="936054" cy="799636"/>
            </a:xfrm>
            <a:prstGeom prst="rect">
              <a:avLst/>
            </a:prstGeom>
          </p:spPr>
        </p:pic>
        <p:pic>
          <p:nvPicPr>
            <p:cNvPr id="42" name="Picture 41" descr="Gold-police-bad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3703" y="2449071"/>
              <a:ext cx="451397" cy="440303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2706432" y="1300124"/>
            <a:ext cx="517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Directory Authorities</a:t>
            </a:r>
            <a:endParaRPr lang="en-US" sz="2800" dirty="0">
              <a:solidFill>
                <a:srgbClr val="0B3AF5"/>
              </a:solidFill>
            </a:endParaRPr>
          </a:p>
        </p:txBody>
      </p:sp>
      <p:pic>
        <p:nvPicPr>
          <p:cNvPr id="44" name="Picture 43" descr="documen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146" y="3356135"/>
            <a:ext cx="795683" cy="1075247"/>
          </a:xfrm>
          <a:prstGeom prst="rect">
            <a:avLst/>
          </a:prstGeom>
        </p:spPr>
      </p:pic>
      <p:sp>
        <p:nvSpPr>
          <p:cNvPr id="45" name="Left Brace 44"/>
          <p:cNvSpPr/>
          <p:nvPr/>
        </p:nvSpPr>
        <p:spPr>
          <a:xfrm rot="16200000">
            <a:off x="4717371" y="-1618228"/>
            <a:ext cx="498922" cy="9238155"/>
          </a:xfrm>
          <a:prstGeom prst="leftBrace">
            <a:avLst>
              <a:gd name="adj1" fmla="val 8333"/>
              <a:gd name="adj2" fmla="val 32160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5400000">
            <a:off x="4603972" y="1580590"/>
            <a:ext cx="498922" cy="6320047"/>
          </a:xfrm>
          <a:prstGeom prst="leftBrace">
            <a:avLst>
              <a:gd name="adj1" fmla="val 8333"/>
              <a:gd name="adj2" fmla="val 74878"/>
            </a:avLst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4"/>
          <p:cNvSpPr>
            <a:spLocks noGrp="1"/>
          </p:cNvSpPr>
          <p:nvPr>
            <p:ph idx="13"/>
          </p:nvPr>
        </p:nvSpPr>
        <p:spPr>
          <a:xfrm>
            <a:off x="3809998" y="3287183"/>
            <a:ext cx="6112934" cy="135254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Hourly network </a:t>
            </a:r>
            <a:r>
              <a:rPr lang="en-US" dirty="0" smtClean="0">
                <a:solidFill>
                  <a:srgbClr val="0B3AF5"/>
                </a:solidFill>
              </a:rPr>
              <a:t>consensus</a:t>
            </a:r>
            <a:r>
              <a:rPr lang="en-US" dirty="0" smtClean="0"/>
              <a:t> by majority vote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Relay info (IPs, pub keys, bandwidths, etc.)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Parameters (performance thresholds,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08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1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Why Measure Tor?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Why </a:t>
            </a:r>
            <a:r>
              <a:rPr lang="en-US" dirty="0"/>
              <a:t>are Tor network measurements needed?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usage behaviors to focus effort and resources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understand network protocols and calibrate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To inform policy 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1999" y="4231802"/>
            <a:ext cx="76433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“Tor metrics are the ammunition that lets Tor and other security advocates argue for a more private and secure  Internet from a position of data, rather than just dogma or perspective.</a:t>
            </a:r>
            <a:r>
              <a:rPr lang="en-US" sz="2400" i="1" dirty="0" smtClean="0"/>
              <a:t>”</a:t>
            </a:r>
          </a:p>
          <a:p>
            <a:endParaRPr lang="en-US" sz="2400" dirty="0"/>
          </a:p>
          <a:p>
            <a:r>
              <a:rPr lang="en-US" sz="2400" dirty="0"/>
              <a:t>	– Bruce </a:t>
            </a:r>
            <a:r>
              <a:rPr lang="en-US" sz="2400" dirty="0" err="1"/>
              <a:t>Schneier</a:t>
            </a:r>
            <a:r>
              <a:rPr lang="en-US" sz="2400" dirty="0"/>
              <a:t> </a:t>
            </a:r>
            <a:r>
              <a:rPr lang="en-US" sz="2400" dirty="0" smtClean="0"/>
              <a:t>(2016-06-01)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020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968214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6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595011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450745" y="1804718"/>
            <a:ext cx="3024831" cy="1737876"/>
          </a:xfrm>
          <a:prstGeom prst="wedgeRectCallout">
            <a:avLst>
              <a:gd name="adj1" fmla="val -18764"/>
              <a:gd name="adj2" fmla="val 61764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Safety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outputs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Data stored locally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 privacy proofs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 Measurement Challenges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2757" y="1521043"/>
            <a:ext cx="5510194" cy="1172703"/>
            <a:chOff x="2232667" y="1268386"/>
            <a:chExt cx="5510194" cy="1172703"/>
          </a:xfrm>
        </p:grpSpPr>
        <p:pic>
          <p:nvPicPr>
            <p:cNvPr id="7" name="Picture 6" descr="metrics-logo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67" y="1268386"/>
              <a:ext cx="897118" cy="1172703"/>
            </a:xfrm>
            <a:prstGeom prst="rect">
              <a:avLst/>
            </a:prstGeom>
          </p:spPr>
        </p:pic>
        <p:pic>
          <p:nvPicPr>
            <p:cNvPr id="8" name="Picture 7" descr="metrics-wordmark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6002" y="1274410"/>
              <a:ext cx="4636859" cy="6037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97201" y="2065866"/>
              <a:ext cx="3045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https://</a:t>
              </a:r>
              <a:r>
                <a:rPr lang="en-US" dirty="0" err="1" smtClean="0"/>
                <a:t>metrics.torproject.org</a:t>
              </a:r>
              <a:endParaRPr lang="en-US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001820"/>
              </p:ext>
            </p:extLst>
          </p:nvPr>
        </p:nvGraphicFramePr>
        <p:xfrm>
          <a:off x="556494" y="3777693"/>
          <a:ext cx="8902374" cy="3421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914"/>
                <a:gridCol w="3626455"/>
                <a:gridCol w="1286807"/>
                <a:gridCol w="1554198"/>
              </a:tblGrid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Data Published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Privacy Techniques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Unsafe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Inaccurate</a:t>
                      </a:r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</a:t>
                      </a:r>
                      <a:r>
                        <a:rPr lang="en-US" baseline="0" dirty="0" smtClean="0"/>
                        <a:t> BW available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measurements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Relay BW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4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Total # daily 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Inferred</a:t>
                      </a:r>
                      <a:r>
                        <a:rPr lang="en-US" baseline="0" dirty="0" smtClean="0"/>
                        <a:t> (consensus fetches)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# users per 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</a:t>
                      </a:r>
                      <a:r>
                        <a:rPr lang="en-US" baseline="0" dirty="0" smtClean="0"/>
                        <a:t> rounded,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541729">
                <a:tc>
                  <a:txBody>
                    <a:bodyPr/>
                    <a:lstStyle/>
                    <a:p>
                      <a:r>
                        <a:rPr lang="en-US" dirty="0" smtClean="0"/>
                        <a:t>Exit traffic per 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Aggregated ~ 24 hours, opt-in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3629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✖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6283629" y="1704455"/>
            <a:ext cx="3542896" cy="1838139"/>
          </a:xfrm>
          <a:prstGeom prst="wedgeRectCallout">
            <a:avLst>
              <a:gd name="adj1" fmla="val 16142"/>
              <a:gd name="adj2" fmla="val 63582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/>
            <a:r>
              <a:rPr lang="en-US" sz="2800" dirty="0" smtClean="0">
                <a:solidFill>
                  <a:srgbClr val="0B3AF5"/>
                </a:solidFill>
              </a:rPr>
              <a:t>Accuracy concerns: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Per-relay noise</a:t>
            </a:r>
          </a:p>
          <a:p>
            <a:pPr marL="285750" lvl="1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Opt-in and inconsistent sampling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4"/>
          <p:cNvSpPr>
            <a:spLocks noGrp="1"/>
          </p:cNvSpPr>
          <p:nvPr>
            <p:ph idx="13"/>
          </p:nvPr>
        </p:nvSpPr>
        <p:spPr>
          <a:xfrm>
            <a:off x="457200" y="3108124"/>
            <a:ext cx="5843139" cy="551442"/>
          </a:xfrm>
        </p:spPr>
        <p:txBody>
          <a:bodyPr/>
          <a:lstStyle/>
          <a:p>
            <a:pPr lvl="1"/>
            <a:r>
              <a:rPr lang="en-US" dirty="0" smtClean="0"/>
              <a:t>Some Existing Measurements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Missing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Many useful statistics are not collected for safety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Users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number of unique users at any time, how long they stay online, how often they join and leave, usage behavior</a:t>
            </a:r>
          </a:p>
          <a:p>
            <a:pPr lvl="1"/>
            <a:r>
              <a:rPr lang="en-US" dirty="0" smtClean="0"/>
              <a:t>Relays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otal bandwidth capacity, congestion and queuing delays, circuit and other failures, denial of service and other attacks</a:t>
            </a:r>
          </a:p>
          <a:p>
            <a:pPr lvl="1"/>
            <a:r>
              <a:rPr lang="en-US" dirty="0" smtClean="0"/>
              <a:t>Destinations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Popular destinations, popular applications, effects of DNS, properties of traffic (bytes and connections per page, etc.)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549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19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Measurement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Shining Light in Dark Places: Understanding the Tor Network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McCoy et. al., PETS 2008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cpdump</a:t>
            </a:r>
            <a:r>
              <a:rPr lang="en-US" dirty="0" smtClean="0"/>
              <a:t> of first 150 packet bytes (including 96 payload)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Collected, stored, manually analyzed sensitive data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lvl="1"/>
            <a:r>
              <a:rPr lang="en-US" dirty="0"/>
              <a:t>Digging into anonymous traffic: A deep analysis of the Tor </a:t>
            </a:r>
            <a:r>
              <a:rPr lang="en-US" dirty="0" err="1"/>
              <a:t>anonymizing</a:t>
            </a:r>
            <a:r>
              <a:rPr lang="en-US" dirty="0"/>
              <a:t> network 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Repeated by </a:t>
            </a:r>
            <a:r>
              <a:rPr lang="en-US" dirty="0" err="1" smtClean="0"/>
              <a:t>Chaabane</a:t>
            </a:r>
            <a:r>
              <a:rPr lang="en-US" dirty="0" smtClean="0"/>
              <a:t> et. al., NSS 2010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Also used customized DPI software (</a:t>
            </a:r>
            <a:r>
              <a:rPr lang="en-US" dirty="0" err="1" smtClean="0"/>
              <a:t>OpenDPI</a:t>
            </a:r>
            <a:r>
              <a:rPr lang="en-US" dirty="0" smtClean="0"/>
              <a:t>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Similar ethical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714540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used? being misused? performing?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3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Measurement Studies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Shining Light in Dark Places: Understanding the Tor Network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McCoy et. al., PETS 2008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/>
              <a:t>t</a:t>
            </a:r>
            <a:r>
              <a:rPr lang="en-US" dirty="0" err="1" smtClean="0"/>
              <a:t>cpdump</a:t>
            </a:r>
            <a:r>
              <a:rPr lang="en-US" dirty="0" smtClean="0"/>
              <a:t> of first 150 packet bytes (including 96 payload)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Collected, stored, manually analyzed sensitive data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lvl="1"/>
            <a:r>
              <a:rPr lang="en-US" dirty="0"/>
              <a:t>Digging into anonymous traffic: A deep analysis of the Tor </a:t>
            </a:r>
            <a:r>
              <a:rPr lang="en-US" dirty="0" err="1"/>
              <a:t>anonymizing</a:t>
            </a:r>
            <a:r>
              <a:rPr lang="en-US" dirty="0"/>
              <a:t> network 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err="1" smtClean="0"/>
              <a:t>Chaabane</a:t>
            </a:r>
            <a:r>
              <a:rPr lang="en-US" dirty="0" smtClean="0"/>
              <a:t> et. al., NSS 2010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Customized DPI software (</a:t>
            </a:r>
            <a:r>
              <a:rPr lang="en-US" dirty="0" err="1" smtClean="0"/>
              <a:t>OpenDPI</a:t>
            </a:r>
            <a:r>
              <a:rPr lang="en-US" dirty="0" smtClean="0"/>
              <a:t>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Similar ethical issues</a:t>
            </a:r>
            <a:endParaRPr lang="en-US" dirty="0"/>
          </a:p>
        </p:txBody>
      </p:sp>
      <p:pic>
        <p:nvPicPr>
          <p:cNvPr id="6" name="Picture 5" descr="network_snooping_blog_sogoi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60" y="2779557"/>
            <a:ext cx="8119068" cy="3566320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178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PrivCount</a:t>
            </a:r>
            <a:r>
              <a:rPr lang="en-US" dirty="0" smtClean="0"/>
              <a:t> Measurement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68230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PrivCount</a:t>
            </a:r>
            <a:r>
              <a:rPr lang="en-US" dirty="0" smtClean="0"/>
              <a:t> system architecture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Distributed measurement and aggregation protocol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ecure computation and private output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3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Distributed measurement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“Privacy-preserving counting” system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Tracks various types of Tor events, computes </a:t>
            </a:r>
            <a:br>
              <a:rPr lang="en-US" dirty="0" smtClean="0"/>
            </a:br>
            <a:r>
              <a:rPr lang="en-US" dirty="0" smtClean="0"/>
              <a:t>statistics from those events</a:t>
            </a:r>
            <a:endParaRPr lang="en-US" dirty="0"/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Based on PrivEx-S2 by </a:t>
            </a:r>
            <a:r>
              <a:rPr lang="en-US" dirty="0" err="1" smtClean="0"/>
              <a:t>Elahi</a:t>
            </a:r>
            <a:r>
              <a:rPr lang="en-US" dirty="0" smtClean="0"/>
              <a:t> et al. (CCS 2014)</a:t>
            </a:r>
          </a:p>
          <a:p>
            <a:pPr marL="1150938" lvl="3" indent="-457200">
              <a:buFont typeface="Arial"/>
              <a:buChar char="•"/>
            </a:pP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Distributes trust using secret sharing across many operators</a:t>
            </a:r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Achieves </a:t>
            </a:r>
            <a:r>
              <a:rPr lang="en-US" dirty="0">
                <a:solidFill>
                  <a:srgbClr val="0B3AF5"/>
                </a:solidFill>
              </a:rPr>
              <a:t>f</a:t>
            </a:r>
            <a:r>
              <a:rPr lang="en-US" dirty="0" smtClean="0">
                <a:solidFill>
                  <a:srgbClr val="0B3AF5"/>
                </a:solidFill>
              </a:rPr>
              <a:t>orward privacy</a:t>
            </a:r>
            <a:r>
              <a:rPr lang="en-US" dirty="0" smtClean="0"/>
              <a:t> during measurement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the adversary cannot learn the state of the measurement before time of compromise</a:t>
            </a:r>
            <a:br>
              <a:rPr lang="en-US" dirty="0" smtClean="0"/>
            </a:b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Provides </a:t>
            </a:r>
            <a:r>
              <a:rPr lang="en-US" dirty="0">
                <a:solidFill>
                  <a:srgbClr val="0B3AF5"/>
                </a:solidFill>
              </a:rPr>
              <a:t>d</a:t>
            </a:r>
            <a:r>
              <a:rPr lang="en-US" dirty="0" smtClean="0">
                <a:solidFill>
                  <a:srgbClr val="0B3AF5"/>
                </a:solidFill>
              </a:rPr>
              <a:t>ifferential privacy</a:t>
            </a:r>
            <a:r>
              <a:rPr lang="en-US" dirty="0" smtClean="0"/>
              <a:t> of the results</a:t>
            </a:r>
          </a:p>
          <a:p>
            <a:pPr marL="1150938" lvl="3" indent="-457200">
              <a:buFont typeface="Arial"/>
              <a:buChar char="•"/>
            </a:pPr>
            <a:r>
              <a:rPr lang="en-US" dirty="0" smtClean="0"/>
              <a:t>prevents confirmation of the actions of a specific user given the output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59596" y="1780014"/>
            <a:ext cx="1222537" cy="1066800"/>
            <a:chOff x="6400802" y="3894668"/>
            <a:chExt cx="1222537" cy="1066800"/>
          </a:xfrm>
        </p:grpSpPr>
        <p:grpSp>
          <p:nvGrpSpPr>
            <p:cNvPr id="20" name="Group 19"/>
            <p:cNvGrpSpPr/>
            <p:nvPr/>
          </p:nvGrpSpPr>
          <p:grpSpPr>
            <a:xfrm>
              <a:off x="6451600" y="3968284"/>
              <a:ext cx="1171739" cy="993183"/>
              <a:chOff x="6908800" y="3443351"/>
              <a:chExt cx="1171739" cy="993183"/>
            </a:xfrm>
          </p:grpSpPr>
          <p:pic>
            <p:nvPicPr>
              <p:cNvPr id="22" name="Picture 21" descr="python2-300px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08800" y="3443351"/>
                <a:ext cx="795867" cy="785255"/>
              </a:xfrm>
              <a:prstGeom prst="rect">
                <a:avLst/>
              </a:prstGeom>
            </p:spPr>
          </p:pic>
          <p:pic>
            <p:nvPicPr>
              <p:cNvPr id="23" name="Picture 22" descr="privcount-bars-03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47053" y="3505204"/>
                <a:ext cx="933486" cy="931330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76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Architecture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" name="Picture 9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" name="Picture 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43" name="Group 42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6" name="Picture 4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7" name="Picture 4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2010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39" name="Picture 3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0" name="Picture 49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52" name="Picture 5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9" name="TextBox 48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41" name="Straight Connector 4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ounded Rectangle 41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54" name="Group 53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8" name="Picture 5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5" name="Picture 64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55" name="Rounded Rectangle 54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Group 68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6" name="Picture 75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77" name="Picture 76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4" name="Picture 73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5" name="Picture 74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3" name="TextBox 72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71" name="Rounded Rectangle 70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Data Collectors (DCs)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 events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Increment</a:t>
            </a:r>
            <a:br>
              <a:rPr lang="en-US" dirty="0" smtClean="0"/>
            </a:br>
            <a:r>
              <a:rPr lang="en-US" dirty="0" smtClean="0"/>
              <a:t>counters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Tally Server (TS)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Central, untrusted proxy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Collection facilitator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Share Keepers (SKs)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Stores DC secrets, </a:t>
            </a:r>
            <a:br>
              <a:rPr lang="en-US" dirty="0" smtClean="0"/>
            </a:br>
            <a:r>
              <a:rPr lang="en-US" dirty="0" smtClean="0"/>
              <a:t>sum for aggregation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522803" y="2260690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6" name="Picture 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7" name="Picture 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5" name="TextBox 3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ounded Rectangle 5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670083" y="4035247"/>
            <a:ext cx="1222537" cy="1117594"/>
            <a:chOff x="6400802" y="3843874"/>
            <a:chExt cx="1222537" cy="1117594"/>
          </a:xfrm>
        </p:grpSpPr>
        <p:grpSp>
          <p:nvGrpSpPr>
            <p:cNvPr id="32" name="Group 3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6" name="Picture 2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7" name="Picture 2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1" name="TextBox 3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4" name="Rounded Rectangle 63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45876" y="5765695"/>
            <a:ext cx="1205603" cy="1117595"/>
            <a:chOff x="5689602" y="5452540"/>
            <a:chExt cx="1205603" cy="1117595"/>
          </a:xfrm>
        </p:grpSpPr>
        <p:grpSp>
          <p:nvGrpSpPr>
            <p:cNvPr id="38" name="Group 3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9" name="Group 3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1" name="Picture 4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2" name="Picture 4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0" name="TextBox 39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65" name="Rounded Rectangle 6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381361" y="5761515"/>
            <a:ext cx="1205603" cy="1117595"/>
            <a:chOff x="5689602" y="5452540"/>
            <a:chExt cx="1205603" cy="1117595"/>
          </a:xfrm>
        </p:grpSpPr>
        <p:grpSp>
          <p:nvGrpSpPr>
            <p:cNvPr id="69" name="Group 68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70" name="Rounded Rectangle 69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>
            <a:stCxn id="65" idx="0"/>
            <a:endCxn id="64" idx="2"/>
          </p:cNvCxnSpPr>
          <p:nvPr/>
        </p:nvCxnSpPr>
        <p:spPr>
          <a:xfrm flipV="1">
            <a:off x="5638542" y="51528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70" idx="0"/>
            <a:endCxn id="64" idx="2"/>
          </p:cNvCxnSpPr>
          <p:nvPr/>
        </p:nvCxnSpPr>
        <p:spPr>
          <a:xfrm flipH="1" flipV="1">
            <a:off x="6262749" y="51528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 flipV="1">
            <a:off x="5517682" y="3425641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231208" y="3425641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6350672" y="2260691"/>
            <a:ext cx="2692400" cy="1117593"/>
            <a:chOff x="6417735" y="2417273"/>
            <a:chExt cx="2692400" cy="1117593"/>
          </a:xfrm>
        </p:grpSpPr>
        <p:cxnSp>
          <p:nvCxnSpPr>
            <p:cNvPr id="53" name="Straight Connector 52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9" name="Picture 78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80" name="Picture 79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6" name="Picture 7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8" name="Picture 77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8" name="TextBox 57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56" name="Rounded Rectangle 55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044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Initialization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16" name="Straight Connector 15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22" name="Picture 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23" name="Picture 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68931" y="3915823"/>
            <a:ext cx="795683" cy="1075247"/>
            <a:chOff x="6168931" y="3915823"/>
            <a:chExt cx="795683" cy="1075247"/>
          </a:xfrm>
        </p:grpSpPr>
        <p:pic>
          <p:nvPicPr>
            <p:cNvPr id="50" name="Picture 49" descr="documen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249339" y="3506198"/>
            <a:ext cx="3991438" cy="1800075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Create deployment </a:t>
            </a:r>
            <a:r>
              <a:rPr lang="en-US" dirty="0" smtClean="0">
                <a:solidFill>
                  <a:srgbClr val="0917F2"/>
                </a:solidFill>
              </a:rPr>
              <a:t>document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Privacy parameters </a:t>
            </a:r>
            <a:r>
              <a:rPr lang="en-US" dirty="0" err="1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endParaRPr lang="en-US" dirty="0">
              <a:solidFill>
                <a:srgbClr val="000000"/>
              </a:solidFill>
            </a:endParaRPr>
          </a:p>
          <a:p>
            <a:pPr marL="285750" lvl="3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Sensitivity for each statistic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(max change due to single client)</a:t>
            </a:r>
          </a:p>
          <a:p>
            <a:pPr marL="285750" lvl="3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Noise weight </a:t>
            </a:r>
            <a:r>
              <a:rPr lang="en-US" dirty="0" err="1">
                <a:solidFill>
                  <a:srgbClr val="000000"/>
                </a:solidFill>
              </a:rPr>
              <a:t>ω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(relative noise added by each DC)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61" name="Group 60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5" name="Picture 6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6" name="Picture 6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64" name="TextBox 63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2" name="Rounded Rectangle 61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68" name="Group 6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2" name="Picture 7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3" name="Picture 7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1" name="TextBox 7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75" name="Group 7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9" name="Picture 78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0" name="Picture 79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76" name="Rounded Rectangle 7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136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Initialization</a:t>
            </a:r>
            <a:endParaRPr lang="en-US" dirty="0"/>
          </a:p>
        </p:txBody>
      </p:sp>
      <p:sp>
        <p:nvSpPr>
          <p:cNvPr id="58" name="Rectangular Callout 57"/>
          <p:cNvSpPr/>
          <p:nvPr/>
        </p:nvSpPr>
        <p:spPr>
          <a:xfrm>
            <a:off x="699620" y="3767132"/>
            <a:ext cx="3519629" cy="1173191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to all DCs and SKs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DCs and SKs accept only on unanimous consensus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396675" y="5854920"/>
            <a:ext cx="795683" cy="1075247"/>
            <a:chOff x="6168931" y="3915823"/>
            <a:chExt cx="795683" cy="1075247"/>
          </a:xfrm>
        </p:grpSpPr>
        <p:pic>
          <p:nvPicPr>
            <p:cNvPr id="52" name="Picture 5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3" name="TextBox 52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016967" y="5876446"/>
            <a:ext cx="795683" cy="1075247"/>
            <a:chOff x="6168931" y="3915823"/>
            <a:chExt cx="795683" cy="1075247"/>
          </a:xfrm>
        </p:grpSpPr>
        <p:pic>
          <p:nvPicPr>
            <p:cNvPr id="55" name="Picture 54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56" name="TextBox 55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77800" y="1764889"/>
            <a:ext cx="795683" cy="1075247"/>
            <a:chOff x="6168931" y="3915823"/>
            <a:chExt cx="795683" cy="1075247"/>
          </a:xfrm>
        </p:grpSpPr>
        <p:pic>
          <p:nvPicPr>
            <p:cNvPr id="59" name="Picture 58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60" name="TextBox 59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82024" y="1754125"/>
            <a:ext cx="795683" cy="1075247"/>
            <a:chOff x="6168931" y="3915823"/>
            <a:chExt cx="795683" cy="1075247"/>
          </a:xfrm>
        </p:grpSpPr>
        <p:pic>
          <p:nvPicPr>
            <p:cNvPr id="62" name="Picture 6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0070C0"/>
            </a:solidFill>
          </p:spPr>
        </p:pic>
        <p:sp>
          <p:nvSpPr>
            <p:cNvPr id="63" name="TextBox 62"/>
            <p:cNvSpPr txBox="1"/>
            <p:nvPr/>
          </p:nvSpPr>
          <p:spPr>
            <a:xfrm>
              <a:off x="6199718" y="4617428"/>
              <a:ext cx="7617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Deploy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4" name="Straight Connector 63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69" name="Picture 6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70" name="Group 69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5" name="Picture 74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6" name="Picture 75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78" name="Group 77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2" name="Picture 81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79" name="Rounded Rectangle 78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85" name="Straight Connector 84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3" name="Picture 92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4" name="Picture 93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87" name="Group 86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96" name="Group 95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0" name="Picture 99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1" name="Picture 100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9" name="TextBox 98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97" name="Rounded Rectangle 96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103" name="Group 102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7" name="Picture 106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8" name="Picture 107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6" name="TextBox 105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104" name="Rounded Rectangle 103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431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Configuration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168931" y="3915823"/>
            <a:ext cx="795683" cy="1075247"/>
            <a:chOff x="6168931" y="3915823"/>
            <a:chExt cx="795683" cy="1075247"/>
          </a:xfrm>
        </p:grpSpPr>
        <p:pic>
          <p:nvPicPr>
            <p:cNvPr id="50" name="Picture 49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5" name="TextBox 4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249339" y="3506198"/>
            <a:ext cx="3991438" cy="2026104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Create </a:t>
            </a:r>
            <a:r>
              <a:rPr lang="en-US" dirty="0" smtClean="0">
                <a:solidFill>
                  <a:srgbClr val="0917F2"/>
                </a:solidFill>
              </a:rPr>
              <a:t>configuration document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Collection start and end times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Statistics to collect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Estimated value for each statistic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00"/>
                </a:solidFill>
              </a:rPr>
              <a:t>maximize relative per-statistic accuracy while </a:t>
            </a: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0000"/>
                </a:solidFill>
              </a:rPr>
              <a:t>ε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δ</a:t>
            </a:r>
            <a:r>
              <a:rPr lang="en-US" dirty="0">
                <a:solidFill>
                  <a:srgbClr val="000000"/>
                </a:solidFill>
              </a:rPr>
              <a:t>)-differential privacy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lvl="1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52" name="Picture 5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59" name="Picture 58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0" name="Picture 59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7" name="TextBox 56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54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62" name="Group 61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6" name="Picture 65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7" name="Picture 66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65" name="TextBox 64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63" name="Rounded Rectangle 62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77" name="Picture 76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78" name="Picture 77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71" name="Group 70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5" name="Picture 74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6" name="Picture 75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72" name="Rounded Rectangle 71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80" name="Group 79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4" name="Picture 83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5" name="Picture 84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3" name="TextBox 82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81" name="Rounded Rectangle 80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87" name="Group 86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88" name="Rounded Rectangle 87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98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6405725" y="5863968"/>
            <a:ext cx="795683" cy="1075247"/>
            <a:chOff x="6168931" y="3915823"/>
            <a:chExt cx="795683" cy="1075247"/>
          </a:xfrm>
        </p:grpSpPr>
        <p:pic>
          <p:nvPicPr>
            <p:cNvPr id="69" name="Picture 68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0" name="TextBox 69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26017" y="5853206"/>
            <a:ext cx="795683" cy="1075247"/>
            <a:chOff x="6168931" y="3915823"/>
            <a:chExt cx="795683" cy="1075247"/>
          </a:xfrm>
        </p:grpSpPr>
        <p:pic>
          <p:nvPicPr>
            <p:cNvPr id="72" name="Picture 71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3" name="TextBox 72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880312" y="1752414"/>
            <a:ext cx="795683" cy="1075247"/>
            <a:chOff x="6168931" y="3915823"/>
            <a:chExt cx="795683" cy="1075247"/>
          </a:xfrm>
        </p:grpSpPr>
        <p:pic>
          <p:nvPicPr>
            <p:cNvPr id="75" name="Picture 74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6" name="TextBox 75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476088" y="1752412"/>
            <a:ext cx="795683" cy="1075247"/>
            <a:chOff x="6168931" y="3915823"/>
            <a:chExt cx="795683" cy="1075247"/>
          </a:xfrm>
        </p:grpSpPr>
        <p:pic>
          <p:nvPicPr>
            <p:cNvPr id="78" name="Picture 77" descr="documen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31" y="3915823"/>
              <a:ext cx="795683" cy="1075247"/>
            </a:xfrm>
            <a:prstGeom prst="rect">
              <a:avLst/>
            </a:prstGeom>
            <a:solidFill>
              <a:srgbClr val="FF6600"/>
            </a:solidFill>
          </p:spPr>
        </p:pic>
        <p:sp>
          <p:nvSpPr>
            <p:cNvPr id="79" name="TextBox 78"/>
            <p:cNvSpPr txBox="1"/>
            <p:nvPr/>
          </p:nvSpPr>
          <p:spPr>
            <a:xfrm>
              <a:off x="6199718" y="4617428"/>
              <a:ext cx="7036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Config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29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</a:t>
            </a:r>
            <a:r>
              <a:rPr lang="en-US" dirty="0"/>
              <a:t>Configuration</a:t>
            </a:r>
          </a:p>
        </p:txBody>
      </p:sp>
      <p:sp>
        <p:nvSpPr>
          <p:cNvPr id="58" name="Rectangular Callout 57"/>
          <p:cNvSpPr/>
          <p:nvPr/>
        </p:nvSpPr>
        <p:spPr>
          <a:xfrm>
            <a:off x="699620" y="3767132"/>
            <a:ext cx="3519629" cy="1173191"/>
          </a:xfrm>
          <a:prstGeom prst="wedgeRectCallout">
            <a:avLst>
              <a:gd name="adj1" fmla="val 55584"/>
              <a:gd name="adj2" fmla="val 1064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to all DCs and SKs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DCs and SKs </a:t>
            </a:r>
            <a:r>
              <a:rPr lang="en-US" dirty="0" smtClean="0">
                <a:solidFill>
                  <a:srgbClr val="000000"/>
                </a:solidFill>
              </a:rPr>
              <a:t>check for consistency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90" name="Group 89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4" name="Picture 93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5" name="Picture 94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91" name="Rounded Rectangle 90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7" name="Straight Connector 96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8" name="Group 97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105" name="Picture 104" descr="running_man_Exit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06" name="Picture 105" descr="relay-onion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9" name="Group 98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3" name="Picture 102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4" name="Picture 103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2" name="TextBox 10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100" name="Rounded Rectangle 99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108" name="Group 10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2" name="Picture 111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13" name="Picture 112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1" name="TextBox 11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109" name="Rounded Rectangle 10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115" name="Group 11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9" name="Picture 118" descr="python2-300px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20" name="Picture 119" descr="privcount-bars-03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8" name="TextBox 11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30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Overview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338960" y="1341971"/>
            <a:ext cx="8943219" cy="2925907"/>
            <a:chOff x="338960" y="1341971"/>
            <a:chExt cx="8943219" cy="2925907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515774" y="3231132"/>
              <a:ext cx="1037323" cy="774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001298" y="3038229"/>
              <a:ext cx="1535722" cy="398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524147" y="3424036"/>
              <a:ext cx="1527348" cy="61088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274613" y="2145757"/>
              <a:ext cx="1503567" cy="281611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985220" y="3295433"/>
              <a:ext cx="1503568" cy="71505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422513" y="1968929"/>
              <a:ext cx="2098429" cy="63526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245662" y="2483338"/>
              <a:ext cx="2275280" cy="20123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1213507" y="3231132"/>
              <a:ext cx="2082352" cy="73113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374280" y="3166831"/>
              <a:ext cx="2194895" cy="16849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95495" y="2017154"/>
              <a:ext cx="2789757" cy="74779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31186" y="2941777"/>
              <a:ext cx="2693292" cy="28102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538258" y="3311509"/>
              <a:ext cx="3256000" cy="5543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22181" y="2563714"/>
              <a:ext cx="3111303" cy="26553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627077" y="3118605"/>
              <a:ext cx="1181351" cy="26492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836083" y="1751576"/>
              <a:ext cx="1140822" cy="54719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980779" y="2731302"/>
              <a:ext cx="1505577" cy="3364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627077" y="3343659"/>
              <a:ext cx="1912535" cy="658458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996856" y="1848028"/>
              <a:ext cx="1799995" cy="627566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5996856" y="2121308"/>
              <a:ext cx="2555630" cy="53111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045088" y="2941148"/>
              <a:ext cx="2089386" cy="16704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5739618" y="2957852"/>
              <a:ext cx="2957564" cy="67453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434147" y="1382474"/>
              <a:ext cx="950903" cy="788429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72417" y="1542040"/>
              <a:ext cx="440457" cy="671984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2990534" y="1754910"/>
              <a:ext cx="3265714" cy="2195242"/>
              <a:chOff x="3312081" y="3282035"/>
              <a:chExt cx="3265714" cy="2195242"/>
            </a:xfrm>
          </p:grpSpPr>
          <p:sp>
            <p:nvSpPr>
              <p:cNvPr id="8" name="Cloud 7"/>
              <p:cNvSpPr/>
              <p:nvPr/>
            </p:nvSpPr>
            <p:spPr>
              <a:xfrm>
                <a:off x="3312081" y="3282035"/>
                <a:ext cx="3265714" cy="2195242"/>
              </a:xfrm>
              <a:prstGeom prst="cloud">
                <a:avLst/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00000">
                    <a:schemeClr val="bg1"/>
                  </a:gs>
                </a:gsLst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 descr="Tor_project_logo_hq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99731" y="3857625"/>
                <a:ext cx="1384054" cy="877930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960" y="2032021"/>
              <a:ext cx="440457" cy="671984"/>
            </a:xfrm>
            <a:prstGeom prst="rect">
              <a:avLst/>
            </a:prstGeom>
          </p:spPr>
        </p:pic>
        <p:pic>
          <p:nvPicPr>
            <p:cNvPr id="24" name="Picture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82687" y="1493184"/>
              <a:ext cx="440457" cy="671984"/>
            </a:xfrm>
            <a:prstGeom prst="rect">
              <a:avLst/>
            </a:prstGeom>
          </p:spPr>
        </p:pic>
        <p:pic>
          <p:nvPicPr>
            <p:cNvPr id="26" name="Picture 2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9617" y="1999240"/>
              <a:ext cx="440457" cy="671984"/>
            </a:xfrm>
            <a:prstGeom prst="rect">
              <a:avLst/>
            </a:prstGeom>
          </p:spPr>
        </p:pic>
        <p:pic>
          <p:nvPicPr>
            <p:cNvPr id="27" name="Picture 2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62072" y="3389437"/>
              <a:ext cx="440457" cy="671984"/>
            </a:xfrm>
            <a:prstGeom prst="rect">
              <a:avLst/>
            </a:prstGeom>
          </p:spPr>
        </p:pic>
        <p:pic>
          <p:nvPicPr>
            <p:cNvPr id="31" name="Picture 3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554330" y="2729720"/>
              <a:ext cx="440457" cy="671984"/>
            </a:xfrm>
            <a:prstGeom prst="rect">
              <a:avLst/>
            </a:prstGeom>
          </p:spPr>
        </p:pic>
        <p:pic>
          <p:nvPicPr>
            <p:cNvPr id="33" name="Picture 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2974" y="2817818"/>
              <a:ext cx="440457" cy="671984"/>
            </a:xfrm>
            <a:prstGeom prst="rect">
              <a:avLst/>
            </a:prstGeom>
          </p:spPr>
        </p:pic>
        <p:pic>
          <p:nvPicPr>
            <p:cNvPr id="35" name="Picture 3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43385" y="3548929"/>
              <a:ext cx="440457" cy="671984"/>
            </a:xfrm>
            <a:prstGeom prst="rect">
              <a:avLst/>
            </a:prstGeom>
          </p:spPr>
        </p:pic>
        <p:pic>
          <p:nvPicPr>
            <p:cNvPr id="36" name="Picture 3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783244" y="2640361"/>
              <a:ext cx="440457" cy="671984"/>
            </a:xfrm>
            <a:prstGeom prst="rect">
              <a:avLst/>
            </a:prstGeom>
          </p:spPr>
        </p:pic>
        <p:pic>
          <p:nvPicPr>
            <p:cNvPr id="37" name="Picture 3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016030" y="1603190"/>
              <a:ext cx="440457" cy="671984"/>
            </a:xfrm>
            <a:prstGeom prst="rect">
              <a:avLst/>
            </a:prstGeom>
          </p:spPr>
        </p:pic>
        <p:pic>
          <p:nvPicPr>
            <p:cNvPr id="38" name="Picture 3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61359" y="2736181"/>
              <a:ext cx="440457" cy="671984"/>
            </a:xfrm>
            <a:prstGeom prst="rect">
              <a:avLst/>
            </a:prstGeom>
          </p:spPr>
        </p:pic>
        <p:pic>
          <p:nvPicPr>
            <p:cNvPr id="39" name="Picture 3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320830" y="3595894"/>
              <a:ext cx="440457" cy="671984"/>
            </a:xfrm>
            <a:prstGeom prst="rect">
              <a:avLst/>
            </a:prstGeom>
          </p:spPr>
        </p:pic>
        <p:pic>
          <p:nvPicPr>
            <p:cNvPr id="40" name="Picture 3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61957" y="3507165"/>
              <a:ext cx="440457" cy="671984"/>
            </a:xfrm>
            <a:prstGeom prst="rect">
              <a:avLst/>
            </a:prstGeom>
          </p:spPr>
        </p:pic>
        <p:pic>
          <p:nvPicPr>
            <p:cNvPr id="41" name="Picture 4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454726" y="1341971"/>
              <a:ext cx="950903" cy="788429"/>
            </a:xfrm>
            <a:prstGeom prst="rect">
              <a:avLst/>
            </a:prstGeom>
          </p:spPr>
        </p:pic>
        <p:pic>
          <p:nvPicPr>
            <p:cNvPr id="42" name="Picture 4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956327" y="2274337"/>
              <a:ext cx="950903" cy="788429"/>
            </a:xfrm>
            <a:prstGeom prst="rect">
              <a:avLst/>
            </a:prstGeom>
          </p:spPr>
        </p:pic>
        <p:pic>
          <p:nvPicPr>
            <p:cNvPr id="43" name="Picture 4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218735" y="1768281"/>
              <a:ext cx="950903" cy="788429"/>
            </a:xfrm>
            <a:prstGeom prst="rect">
              <a:avLst/>
            </a:prstGeom>
          </p:spPr>
        </p:pic>
        <p:pic>
          <p:nvPicPr>
            <p:cNvPr id="44" name="Picture 43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46689" y="2941777"/>
              <a:ext cx="950903" cy="788429"/>
            </a:xfrm>
            <a:prstGeom prst="rect">
              <a:avLst/>
            </a:prstGeom>
          </p:spPr>
        </p:pic>
        <p:pic>
          <p:nvPicPr>
            <p:cNvPr id="45" name="Picture 4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286248" y="3424035"/>
              <a:ext cx="950903" cy="788429"/>
            </a:xfrm>
            <a:prstGeom prst="rect">
              <a:avLst/>
            </a:prstGeom>
          </p:spPr>
        </p:pic>
        <p:pic>
          <p:nvPicPr>
            <p:cNvPr id="46" name="Picture 4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7784646" y="2411292"/>
              <a:ext cx="950903" cy="788429"/>
            </a:xfrm>
            <a:prstGeom prst="rect">
              <a:avLst/>
            </a:prstGeom>
          </p:spPr>
        </p:pic>
        <p:pic>
          <p:nvPicPr>
            <p:cNvPr id="47" name="Picture 4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331276" y="3263282"/>
              <a:ext cx="950903" cy="788429"/>
            </a:xfrm>
            <a:prstGeom prst="rect">
              <a:avLst/>
            </a:prstGeom>
          </p:spPr>
        </p:pic>
      </p:grpSp>
      <p:sp>
        <p:nvSpPr>
          <p:cNvPr id="90" name="Content Placeholder 33"/>
          <p:cNvSpPr txBox="1">
            <a:spLocks/>
          </p:cNvSpPr>
          <p:nvPr/>
        </p:nvSpPr>
        <p:spPr>
          <a:xfrm>
            <a:off x="457200" y="4714540"/>
            <a:ext cx="9121140" cy="25881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kern="1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800" b="1" kern="1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61963" indent="-234950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40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3738" indent="-236538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−"/>
              <a:defRPr sz="2000" b="0" kern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0663" algn="l" defTabSz="103629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b="0" u="none" kern="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979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7941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086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230" indent="-259072" algn="l" defTabSz="1036290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Tor: an anonymous communication, censorship resistant, privacy-enhancing communication system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How is Tor being used? being misused? performing?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solidFill>
                  <a:srgbClr val="0A3AFF"/>
                </a:solidFill>
              </a:rPr>
              <a:t>Objective</a:t>
            </a:r>
            <a:r>
              <a:rPr lang="en-US" dirty="0" smtClean="0"/>
              <a:t>: </a:t>
            </a:r>
            <a:r>
              <a:rPr lang="en-US" dirty="0"/>
              <a:t>To </a:t>
            </a:r>
            <a:r>
              <a:rPr lang="en-US" dirty="0" smtClean="0"/>
              <a:t>safely gather </a:t>
            </a:r>
            <a:r>
              <a:rPr lang="en-US" dirty="0"/>
              <a:t>Tor network usage </a:t>
            </a:r>
            <a:r>
              <a:rPr lang="en-US" dirty="0" smtClean="0"/>
              <a:t>statistics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solidFill>
                  <a:srgbClr val="0A3AFF"/>
                </a:solidFill>
              </a:rPr>
              <a:t>Approach</a:t>
            </a:r>
            <a:r>
              <a:rPr lang="en-US" dirty="0" smtClean="0"/>
              <a:t>: </a:t>
            </a:r>
            <a:r>
              <a:rPr lang="en-US" dirty="0"/>
              <a:t>Use distributed measurement, secure multiparty computation, and differential privacy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marL="919163" lvl="2" indent="-457200">
              <a:buFont typeface="Arial"/>
              <a:buChar char="•"/>
            </a:pP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086854" y="4050972"/>
            <a:ext cx="3326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Estimated ~1.75 M. Users/Day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metrics.torproject.org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9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193742" y="3767132"/>
            <a:ext cx="4025508" cy="1173191"/>
          </a:xfrm>
          <a:prstGeom prst="wedgeRectCallout">
            <a:avLst>
              <a:gd name="adj1" fmla="val 32870"/>
              <a:gd name="adj2" fmla="val -9669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Generate noise for each counter</a:t>
            </a:r>
            <a:endParaRPr lang="en-US" dirty="0">
              <a:solidFill>
                <a:srgbClr val="0917F2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N ~ Normal(0,ωσ) mod </a:t>
            </a:r>
            <a:r>
              <a:rPr lang="en-US" dirty="0" smtClean="0">
                <a:solidFill>
                  <a:srgbClr val="000000"/>
                </a:solidFill>
              </a:rPr>
              <a:t>q</a:t>
            </a:r>
            <a:endParaRPr lang="en-US" dirty="0">
              <a:solidFill>
                <a:srgbClr val="000000"/>
              </a:solidFill>
            </a:endParaRPr>
          </a:p>
          <a:p>
            <a:pPr marL="461963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Contributes to differential privacy of the outputs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0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193742" y="3767132"/>
            <a:ext cx="4025508" cy="1173191"/>
          </a:xfrm>
          <a:prstGeom prst="wedgeRectCallout">
            <a:avLst>
              <a:gd name="adj1" fmla="val 32870"/>
              <a:gd name="adj2" fmla="val -9669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solidFill>
                  <a:srgbClr val="0917F2"/>
                </a:solidFill>
              </a:rPr>
              <a:t>Generate random share for each SK</a:t>
            </a:r>
          </a:p>
          <a:p>
            <a:pPr marL="461963" lvl="1" indent="-45720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 ~ Uniform({0, </a:t>
            </a:r>
            <a:r>
              <a:rPr lang="is-IS" dirty="0">
                <a:solidFill>
                  <a:srgbClr val="000000"/>
                </a:solidFill>
              </a:rPr>
              <a:t>…, </a:t>
            </a:r>
            <a:r>
              <a:rPr lang="en-US" dirty="0">
                <a:solidFill>
                  <a:srgbClr val="000000"/>
                </a:solidFill>
              </a:rPr>
              <a:t>q-1}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461963" lvl="1" indent="-4572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“Blinds” </a:t>
            </a:r>
            <a:r>
              <a:rPr lang="en-US" dirty="0">
                <a:solidFill>
                  <a:srgbClr val="000000"/>
                </a:solidFill>
              </a:rPr>
              <a:t>the actual </a:t>
            </a:r>
            <a:r>
              <a:rPr lang="en-US" dirty="0" smtClean="0">
                <a:solidFill>
                  <a:srgbClr val="000000"/>
                </a:solidFill>
              </a:rPr>
              <a:t>counts for forward privacy at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DCs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82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Execution - Setup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602750" y="4111555"/>
            <a:ext cx="2884592" cy="484345"/>
          </a:xfrm>
          <a:prstGeom prst="wedgeRectCallout">
            <a:avLst>
              <a:gd name="adj1" fmla="val 42945"/>
              <a:gd name="adj2" fmla="val -223358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DCs send shares to SKs</a:t>
            </a:r>
            <a:endParaRPr lang="en-US" dirty="0">
              <a:solidFill>
                <a:srgbClr val="0917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0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Collection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602750" y="4111555"/>
            <a:ext cx="2884592" cy="688847"/>
          </a:xfrm>
          <a:prstGeom prst="wedgeRectCallout">
            <a:avLst>
              <a:gd name="adj1" fmla="val 33990"/>
              <a:gd name="adj2" fmla="val -16867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DCs collect events and increment counters</a:t>
            </a:r>
            <a:endParaRPr lang="en-US" dirty="0">
              <a:solidFill>
                <a:srgbClr val="0917F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Collection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602750" y="4111555"/>
            <a:ext cx="2918192" cy="1048611"/>
          </a:xfrm>
          <a:prstGeom prst="wedgeRectCallout">
            <a:avLst>
              <a:gd name="adj1" fmla="val 79699"/>
              <a:gd name="adj2" fmla="val -18789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Send Counters </a:t>
            </a:r>
            <a:r>
              <a:rPr lang="en-US" dirty="0">
                <a:solidFill>
                  <a:srgbClr val="0917F2"/>
                </a:solidFill>
              </a:rPr>
              <a:t>to </a:t>
            </a:r>
            <a:r>
              <a:rPr lang="en-US" dirty="0" smtClean="0">
                <a:solidFill>
                  <a:srgbClr val="0917F2"/>
                </a:solidFill>
              </a:rPr>
              <a:t>TS</a:t>
            </a:r>
            <a:endParaRPr lang="en-US" dirty="0">
              <a:solidFill>
                <a:srgbClr val="0917F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 privacy lost as long as 1 SK is honest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917F2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0920" y="284149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966630" y="2864735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632" y="2475544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144350" y="1958910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968341" y="2141883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970059" y="188356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63702" y="5910728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665413" y="6416600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493753" y="560936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95464" y="596455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46056" y="1239486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970054" y="1164144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591987" y="4014686"/>
            <a:ext cx="3153677" cy="1194719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TS combines all counter values from DCs and 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Subtracts SK-held values from DC-held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418" y="407926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0186" y="4759742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8187889" y="3658270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15366" y="5091010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7094792" y="5114251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717078" y="4725060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718796" y="4208426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6503" y="4391399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8221" y="4133082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475940" y="3435184"/>
            <a:ext cx="1054814" cy="5200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77651" y="3941056"/>
            <a:ext cx="1054814" cy="2634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S1_DC2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484982" y="4446935"/>
            <a:ext cx="1054814" cy="3676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86693" y="4802121"/>
            <a:ext cx="1054814" cy="735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S2_DC2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720502" y="348900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098216" y="3413660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59418" y="407926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80186" y="4068504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Rectangular Callout 67"/>
          <p:cNvSpPr/>
          <p:nvPr/>
        </p:nvSpPr>
        <p:spPr>
          <a:xfrm>
            <a:off x="591987" y="4014686"/>
            <a:ext cx="3153677" cy="1194719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TS combines all counter values from DCs and SKs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Subtracts SK-held values from DC-held values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3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: Aggregation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467805" y="3848992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843598" y="5579440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179083" y="5575260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 w="3810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ular Callout 57"/>
          <p:cNvSpPr/>
          <p:nvPr/>
        </p:nvSpPr>
        <p:spPr>
          <a:xfrm>
            <a:off x="591987" y="4014687"/>
            <a:ext cx="3153677" cy="699610"/>
          </a:xfrm>
          <a:prstGeom prst="wedgeRectCallout">
            <a:avLst>
              <a:gd name="adj1" fmla="val 70243"/>
              <a:gd name="adj2" fmla="val -2648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 smtClean="0">
                <a:solidFill>
                  <a:srgbClr val="0917F2"/>
                </a:solidFill>
              </a:rPr>
              <a:t>Results are differentially private and safe to publish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4071" y="5004904"/>
            <a:ext cx="1054814" cy="31213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N_DC1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2320525" y="2074435"/>
            <a:ext cx="2692400" cy="1117594"/>
            <a:chOff x="2624667" y="2421473"/>
            <a:chExt cx="2692400" cy="1117594"/>
          </a:xfrm>
        </p:grpSpPr>
        <p:pic>
          <p:nvPicPr>
            <p:cNvPr id="81" name="Picture 8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802367" y="2456781"/>
              <a:ext cx="837327" cy="10469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4097861" y="2421473"/>
              <a:ext cx="1171739" cy="1117593"/>
              <a:chOff x="6993466" y="1422407"/>
              <a:chExt cx="1171739" cy="11175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7" name="Picture 86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8" name="Picture 87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6" name="TextBox 85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V="1">
              <a:off x="3623733" y="3307901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2624667" y="2472267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148394" y="2074436"/>
            <a:ext cx="2692400" cy="1117593"/>
            <a:chOff x="6417735" y="2417273"/>
            <a:chExt cx="2692400" cy="1117593"/>
          </a:xfrm>
        </p:grpSpPr>
        <p:cxnSp>
          <p:nvCxnSpPr>
            <p:cNvPr id="90" name="Straight Connector 89"/>
            <p:cNvCxnSpPr/>
            <p:nvPr/>
          </p:nvCxnSpPr>
          <p:spPr>
            <a:xfrm flipH="1" flipV="1">
              <a:off x="7518402" y="3324834"/>
              <a:ext cx="747113" cy="11032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>
              <a:off x="8166663" y="2432973"/>
              <a:ext cx="837327" cy="1052327"/>
              <a:chOff x="5067859" y="2497739"/>
              <a:chExt cx="837327" cy="1052327"/>
            </a:xfrm>
          </p:grpSpPr>
          <p:pic>
            <p:nvPicPr>
              <p:cNvPr id="98" name="Picture 97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9" name="Picture 98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2" name="Group 91"/>
            <p:cNvGrpSpPr/>
            <p:nvPr/>
          </p:nvGrpSpPr>
          <p:grpSpPr>
            <a:xfrm>
              <a:off x="6468532" y="2417273"/>
              <a:ext cx="1171739" cy="1117593"/>
              <a:chOff x="6993466" y="1422407"/>
              <a:chExt cx="1171739" cy="1117593"/>
            </a:xfrm>
          </p:grpSpPr>
          <p:grpSp>
            <p:nvGrpSpPr>
              <p:cNvPr id="94" name="Group 9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6" name="Picture 95" descr="python2-300px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7" name="Picture 96" descr="privcount-bars-03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5" name="TextBox 94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417735" y="2455334"/>
              <a:ext cx="2692400" cy="1066800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6685782" y="5307989"/>
            <a:ext cx="1054814" cy="3121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N_DC2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689207" y="3553582"/>
            <a:ext cx="1054814" cy="735329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C_DC1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689206" y="4285482"/>
            <a:ext cx="1054814" cy="7353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_DC2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4315404" y="32393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028930" y="32393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4436264" y="4966586"/>
            <a:ext cx="624207" cy="66364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060471" y="4966586"/>
            <a:ext cx="711278" cy="65946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3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Measurement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4204161"/>
            <a:ext cx="9121140" cy="292032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Configuring and running Tor </a:t>
            </a:r>
            <a:r>
              <a:rPr lang="en-US" dirty="0" smtClean="0"/>
              <a:t>relays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“Exploratory” measurements using various exit policies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“In-depth” measurements of most popular usage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Network-wide measurement inference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39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 </a:t>
            </a:r>
            <a:r>
              <a:rPr lang="en-US" dirty="0" err="1" smtClean="0"/>
              <a:t>PrivCount</a:t>
            </a:r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965882" y="1320992"/>
            <a:ext cx="1205599" cy="2521621"/>
            <a:chOff x="1964937" y="2075865"/>
            <a:chExt cx="1205599" cy="2521621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" name="Picture 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4" name="Picture 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DC1</a:t>
                </a:r>
                <a:endParaRPr lang="en-US" sz="3200" b="1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33950" y="4373911"/>
            <a:ext cx="1222537" cy="1117594"/>
            <a:chOff x="6400802" y="3843874"/>
            <a:chExt cx="1222537" cy="1117594"/>
          </a:xfrm>
        </p:grpSpPr>
        <p:grpSp>
          <p:nvGrpSpPr>
            <p:cNvPr id="27" name="Group 26"/>
            <p:cNvGrpSpPr/>
            <p:nvPr/>
          </p:nvGrpSpPr>
          <p:grpSpPr>
            <a:xfrm>
              <a:off x="6451600" y="3843874"/>
              <a:ext cx="1171739" cy="1117593"/>
              <a:chOff x="6993466" y="1422407"/>
              <a:chExt cx="1171739" cy="111759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1" name="Picture 3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2" name="Picture 3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0" name="TextBox 29"/>
              <p:cNvSpPr txBox="1"/>
              <p:nvPr/>
            </p:nvSpPr>
            <p:spPr>
              <a:xfrm>
                <a:off x="7010403" y="1422407"/>
                <a:ext cx="7090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TS</a:t>
                </a:r>
                <a:endParaRPr lang="en-US" sz="3200" b="1" dirty="0"/>
              </a:p>
            </p:txBody>
          </p:sp>
        </p:grpSp>
        <p:sp>
          <p:nvSpPr>
            <p:cNvPr id="28" name="Rounded Rectangle 27"/>
            <p:cNvSpPr/>
            <p:nvPr/>
          </p:nvSpPr>
          <p:spPr>
            <a:xfrm>
              <a:off x="6400802" y="3894668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71358" y="6091712"/>
            <a:ext cx="1205603" cy="1117595"/>
            <a:chOff x="5689602" y="5452540"/>
            <a:chExt cx="1205603" cy="1117595"/>
          </a:xfrm>
        </p:grpSpPr>
        <p:grpSp>
          <p:nvGrpSpPr>
            <p:cNvPr id="34" name="Group 33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38" name="Picture 37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39" name="Picture 38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37" name="TextBox 36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SK1</a:t>
                </a:r>
                <a:endParaRPr lang="en-US" sz="3200" b="1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73063" y="6091712"/>
            <a:ext cx="1205603" cy="1117595"/>
            <a:chOff x="5689602" y="5452540"/>
            <a:chExt cx="1205603" cy="1117595"/>
          </a:xfrm>
        </p:grpSpPr>
        <p:grpSp>
          <p:nvGrpSpPr>
            <p:cNvPr id="41" name="Group 40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45" name="Picture 44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46" name="Picture 45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44" name="TextBox 43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SK2</a:t>
                </a:r>
                <a:endParaRPr lang="en-US" sz="3200" b="1" dirty="0"/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>
            <a:stCxn id="35" idx="0"/>
          </p:cNvCxnSpPr>
          <p:nvPr/>
        </p:nvCxnSpPr>
        <p:spPr>
          <a:xfrm flipV="1">
            <a:off x="1964024" y="5503333"/>
            <a:ext cx="2963576" cy="63917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42" idx="0"/>
          </p:cNvCxnSpPr>
          <p:nvPr/>
        </p:nvCxnSpPr>
        <p:spPr>
          <a:xfrm flipV="1">
            <a:off x="3165729" y="5537200"/>
            <a:ext cx="1778804" cy="60530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1337733" y="3776131"/>
            <a:ext cx="3655094" cy="647644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 flipV="1">
            <a:off x="2624667" y="3809998"/>
            <a:ext cx="2370408" cy="617957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6751407" y="1328120"/>
            <a:ext cx="1205599" cy="2507365"/>
            <a:chOff x="3217982" y="2090124"/>
            <a:chExt cx="1205599" cy="2507365"/>
          </a:xfrm>
        </p:grpSpPr>
        <p:grpSp>
          <p:nvGrpSpPr>
            <p:cNvPr id="17" name="Group 1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24" name="Picture 2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25" name="Picture 2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60" name="Picture 59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61" name="Picture 60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59" name="TextBox 58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DC6</a:t>
                </a:r>
                <a:endParaRPr lang="en-US" sz="3200" b="1" dirty="0"/>
              </a:p>
            </p:txBody>
          </p:sp>
        </p:grpSp>
        <p:cxnSp>
          <p:nvCxnSpPr>
            <p:cNvPr id="62" name="Straight Connector 61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ounded Rectangle 62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122987" y="1320992"/>
            <a:ext cx="1205599" cy="2521621"/>
            <a:chOff x="1964937" y="2075865"/>
            <a:chExt cx="1205599" cy="2521621"/>
          </a:xfrm>
        </p:grpSpPr>
        <p:pic>
          <p:nvPicPr>
            <p:cNvPr id="67" name="Picture 6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73" name="Picture 7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74" name="Picture 7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72" name="TextBox 7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DC2</a:t>
                </a:r>
                <a:endParaRPr lang="en-US" sz="3200" b="1" dirty="0"/>
              </a:p>
            </p:txBody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ounded Rectangle 69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280092" y="1320992"/>
            <a:ext cx="1205599" cy="2521621"/>
            <a:chOff x="1964937" y="2075865"/>
            <a:chExt cx="1205599" cy="2521621"/>
          </a:xfrm>
        </p:grpSpPr>
        <p:pic>
          <p:nvPicPr>
            <p:cNvPr id="76" name="Picture 7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074903" y="2075865"/>
              <a:ext cx="837327" cy="1046977"/>
            </a:xfrm>
            <a:prstGeom prst="rect">
              <a:avLst/>
            </a:prstGeom>
          </p:spPr>
        </p:pic>
        <p:grpSp>
          <p:nvGrpSpPr>
            <p:cNvPr id="77" name="Group 76"/>
            <p:cNvGrpSpPr/>
            <p:nvPr/>
          </p:nvGrpSpPr>
          <p:grpSpPr>
            <a:xfrm>
              <a:off x="1998797" y="3479893"/>
              <a:ext cx="1171739" cy="1117593"/>
              <a:chOff x="6993466" y="1422407"/>
              <a:chExt cx="1171739" cy="1117593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82" name="Picture 8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83" name="Picture 8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81" name="TextBox 8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DC3</a:t>
                </a:r>
                <a:endParaRPr lang="en-US" sz="3200" b="1" dirty="0"/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2514600" y="3149604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1964937" y="2108285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594302" y="1328120"/>
            <a:ext cx="1205599" cy="2507365"/>
            <a:chOff x="3217982" y="2090124"/>
            <a:chExt cx="1205599" cy="2507365"/>
          </a:xfrm>
        </p:grpSpPr>
        <p:grpSp>
          <p:nvGrpSpPr>
            <p:cNvPr id="85" name="Group 84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93" name="Picture 92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94" name="Picture 93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86" name="Group 85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89" name="Group 88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91" name="Picture 90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92" name="Picture 91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90" name="TextBox 89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DC5</a:t>
                </a:r>
                <a:endParaRPr lang="en-US" sz="3200" b="1" dirty="0"/>
              </a:p>
            </p:txBody>
          </p:sp>
        </p:grpSp>
        <p:cxnSp>
          <p:nvCxnSpPr>
            <p:cNvPr id="87" name="Straight Connector 86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ounded Rectangle 87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37197" y="1328120"/>
            <a:ext cx="1205599" cy="2507365"/>
            <a:chOff x="3217982" y="2090124"/>
            <a:chExt cx="1205599" cy="2507365"/>
          </a:xfrm>
        </p:grpSpPr>
        <p:grpSp>
          <p:nvGrpSpPr>
            <p:cNvPr id="96" name="Group 95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04" name="Picture 103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05" name="Picture 104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02" name="Picture 10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03" name="Picture 10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01" name="TextBox 100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DC4</a:t>
                </a:r>
                <a:endParaRPr lang="en-US" sz="3200" b="1" dirty="0"/>
              </a:p>
            </p:txBody>
          </p:sp>
        </p:grpSp>
        <p:cxnSp>
          <p:nvCxnSpPr>
            <p:cNvPr id="98" name="Straight Connector 97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ounded Rectangle 98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7908510" y="1328120"/>
            <a:ext cx="1205599" cy="2507365"/>
            <a:chOff x="3217982" y="2090124"/>
            <a:chExt cx="1205599" cy="2507365"/>
          </a:xfrm>
        </p:grpSpPr>
        <p:grpSp>
          <p:nvGrpSpPr>
            <p:cNvPr id="107" name="Group 106"/>
            <p:cNvGrpSpPr/>
            <p:nvPr/>
          </p:nvGrpSpPr>
          <p:grpSpPr>
            <a:xfrm>
              <a:off x="3341334" y="2090124"/>
              <a:ext cx="837327" cy="1052327"/>
              <a:chOff x="5067859" y="2497739"/>
              <a:chExt cx="837327" cy="1052327"/>
            </a:xfrm>
          </p:grpSpPr>
          <p:pic>
            <p:nvPicPr>
              <p:cNvPr id="115" name="Picture 114" descr="running_man_Exit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6774" y="2692401"/>
                <a:ext cx="496267" cy="523480"/>
              </a:xfrm>
              <a:prstGeom prst="rect">
                <a:avLst/>
              </a:prstGeom>
            </p:spPr>
          </p:pic>
          <p:pic>
            <p:nvPicPr>
              <p:cNvPr id="116" name="Picture 115" descr="relay-onion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7859" y="2497739"/>
                <a:ext cx="837327" cy="1052327"/>
              </a:xfrm>
              <a:prstGeom prst="rect">
                <a:avLst/>
              </a:prstGeom>
            </p:spPr>
          </p:pic>
        </p:grpSp>
        <p:grpSp>
          <p:nvGrpSpPr>
            <p:cNvPr id="108" name="Group 107"/>
            <p:cNvGrpSpPr/>
            <p:nvPr/>
          </p:nvGrpSpPr>
          <p:grpSpPr>
            <a:xfrm>
              <a:off x="3251842" y="3479896"/>
              <a:ext cx="1171739" cy="1117593"/>
              <a:chOff x="6993466" y="1422407"/>
              <a:chExt cx="1171739" cy="1117593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13" name="Picture 112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14" name="Picture 113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12" name="TextBox 111"/>
              <p:cNvSpPr txBox="1"/>
              <p:nvPr/>
            </p:nvSpPr>
            <p:spPr>
              <a:xfrm>
                <a:off x="7010403" y="1422407"/>
                <a:ext cx="1005604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DC7</a:t>
                </a:r>
                <a:endParaRPr lang="en-US" sz="3200" b="1" dirty="0"/>
              </a:p>
            </p:txBody>
          </p:sp>
        </p:grpSp>
        <p:cxnSp>
          <p:nvCxnSpPr>
            <p:cNvPr id="109" name="Straight Connector 108"/>
            <p:cNvCxnSpPr/>
            <p:nvPr/>
          </p:nvCxnSpPr>
          <p:spPr>
            <a:xfrm>
              <a:off x="3767645" y="3149607"/>
              <a:ext cx="0" cy="440267"/>
            </a:xfrm>
            <a:prstGeom prst="line">
              <a:avLst/>
            </a:prstGeom>
            <a:ln w="50800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ounded Rectangle 109"/>
            <p:cNvSpPr/>
            <p:nvPr/>
          </p:nvSpPr>
          <p:spPr>
            <a:xfrm>
              <a:off x="3217982" y="2108288"/>
              <a:ext cx="1133863" cy="242984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774768" y="6091712"/>
            <a:ext cx="1205603" cy="1117595"/>
            <a:chOff x="5689602" y="5452540"/>
            <a:chExt cx="1205603" cy="1117595"/>
          </a:xfrm>
        </p:grpSpPr>
        <p:grpSp>
          <p:nvGrpSpPr>
            <p:cNvPr id="118" name="Group 117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20" name="Group 119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2" name="Picture 121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23" name="Picture 122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1" name="TextBox 120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SK3</a:t>
                </a:r>
                <a:endParaRPr lang="en-US" sz="3200" b="1" dirty="0"/>
              </a:p>
            </p:txBody>
          </p:sp>
        </p:grpSp>
        <p:sp>
          <p:nvSpPr>
            <p:cNvPr id="119" name="Rounded Rectangle 118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4976473" y="6091712"/>
            <a:ext cx="1205603" cy="1117595"/>
            <a:chOff x="5689602" y="5452540"/>
            <a:chExt cx="1205603" cy="1117595"/>
          </a:xfrm>
        </p:grpSpPr>
        <p:grpSp>
          <p:nvGrpSpPr>
            <p:cNvPr id="125" name="Group 124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27" name="Group 126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29" name="Picture 128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0" name="Picture 129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28" name="TextBox 127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SK4</a:t>
                </a:r>
                <a:endParaRPr lang="en-US" sz="3200" b="1" dirty="0"/>
              </a:p>
            </p:txBody>
          </p:sp>
        </p:grpSp>
        <p:sp>
          <p:nvSpPr>
            <p:cNvPr id="126" name="Rounded Rectangle 125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178177" y="6091712"/>
            <a:ext cx="1205603" cy="1117595"/>
            <a:chOff x="5689602" y="5452540"/>
            <a:chExt cx="1205603" cy="1117595"/>
          </a:xfrm>
        </p:grpSpPr>
        <p:grpSp>
          <p:nvGrpSpPr>
            <p:cNvPr id="132" name="Group 131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34" name="Group 133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36" name="Picture 135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37" name="Picture 136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35" name="TextBox 134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SK5</a:t>
                </a:r>
                <a:endParaRPr lang="en-US" sz="3200" b="1" dirty="0"/>
              </a:p>
            </p:txBody>
          </p:sp>
        </p:grpSp>
        <p:sp>
          <p:nvSpPr>
            <p:cNvPr id="133" name="Rounded Rectangle 132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8" name="Straight Connector 137"/>
          <p:cNvCxnSpPr>
            <a:stCxn id="121" idx="0"/>
          </p:cNvCxnSpPr>
          <p:nvPr/>
        </p:nvCxnSpPr>
        <p:spPr>
          <a:xfrm flipV="1">
            <a:off x="4317050" y="5503333"/>
            <a:ext cx="644417" cy="58837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28" idx="0"/>
          </p:cNvCxnSpPr>
          <p:nvPr/>
        </p:nvCxnSpPr>
        <p:spPr>
          <a:xfrm flipH="1" flipV="1">
            <a:off x="4961467" y="5520267"/>
            <a:ext cx="557288" cy="571445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135" idx="0"/>
          </p:cNvCxnSpPr>
          <p:nvPr/>
        </p:nvCxnSpPr>
        <p:spPr>
          <a:xfrm flipH="1" flipV="1">
            <a:off x="4927600" y="5537200"/>
            <a:ext cx="1792859" cy="55451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79" idx="2"/>
          </p:cNvCxnSpPr>
          <p:nvPr/>
        </p:nvCxnSpPr>
        <p:spPr>
          <a:xfrm flipH="1" flipV="1">
            <a:off x="3847024" y="3783260"/>
            <a:ext cx="1114184" cy="627762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endCxn id="110" idx="2"/>
          </p:cNvCxnSpPr>
          <p:nvPr/>
        </p:nvCxnSpPr>
        <p:spPr>
          <a:xfrm flipV="1">
            <a:off x="4910667" y="3776132"/>
            <a:ext cx="3564775" cy="62653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8" idx="0"/>
            <a:endCxn id="63" idx="2"/>
          </p:cNvCxnSpPr>
          <p:nvPr/>
        </p:nvCxnSpPr>
        <p:spPr>
          <a:xfrm flipV="1">
            <a:off x="5026616" y="3776132"/>
            <a:ext cx="2291723" cy="64857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28" idx="0"/>
            <a:endCxn id="88" idx="2"/>
          </p:cNvCxnSpPr>
          <p:nvPr/>
        </p:nvCxnSpPr>
        <p:spPr>
          <a:xfrm flipV="1">
            <a:off x="5026616" y="3776132"/>
            <a:ext cx="1134618" cy="648573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endCxn id="99" idx="2"/>
          </p:cNvCxnSpPr>
          <p:nvPr/>
        </p:nvCxnSpPr>
        <p:spPr>
          <a:xfrm flipV="1">
            <a:off x="4961467" y="3776132"/>
            <a:ext cx="42662" cy="660399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2" name="Group 171"/>
          <p:cNvGrpSpPr/>
          <p:nvPr/>
        </p:nvGrpSpPr>
        <p:grpSpPr>
          <a:xfrm>
            <a:off x="7380443" y="6091713"/>
            <a:ext cx="1205603" cy="1117595"/>
            <a:chOff x="5689602" y="5452540"/>
            <a:chExt cx="1205603" cy="1117595"/>
          </a:xfrm>
        </p:grpSpPr>
        <p:grpSp>
          <p:nvGrpSpPr>
            <p:cNvPr id="173" name="Group 172"/>
            <p:cNvGrpSpPr/>
            <p:nvPr/>
          </p:nvGrpSpPr>
          <p:grpSpPr>
            <a:xfrm>
              <a:off x="5723466" y="5452540"/>
              <a:ext cx="1171739" cy="1117593"/>
              <a:chOff x="6993466" y="1422407"/>
              <a:chExt cx="1171739" cy="1117593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6993466" y="1546817"/>
                <a:ext cx="1171739" cy="993183"/>
                <a:chOff x="6908800" y="3443351"/>
                <a:chExt cx="1171739" cy="993183"/>
              </a:xfrm>
            </p:grpSpPr>
            <p:pic>
              <p:nvPicPr>
                <p:cNvPr id="177" name="Picture 176" descr="python2-300px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8800" y="3443351"/>
                  <a:ext cx="795867" cy="785255"/>
                </a:xfrm>
                <a:prstGeom prst="rect">
                  <a:avLst/>
                </a:prstGeom>
              </p:spPr>
            </p:pic>
            <p:pic>
              <p:nvPicPr>
                <p:cNvPr id="178" name="Picture 177" descr="privcount-bars-03.png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47053" y="3505204"/>
                  <a:ext cx="933486" cy="931330"/>
                </a:xfrm>
                <a:prstGeom prst="rect">
                  <a:avLst/>
                </a:prstGeom>
              </p:spPr>
            </p:pic>
          </p:grpSp>
          <p:sp>
            <p:nvSpPr>
              <p:cNvPr id="176" name="TextBox 175"/>
              <p:cNvSpPr txBox="1"/>
              <p:nvPr/>
            </p:nvSpPr>
            <p:spPr>
              <a:xfrm>
                <a:off x="7010403" y="1422407"/>
                <a:ext cx="982961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sz="3200" b="1" dirty="0" smtClean="0"/>
                  <a:t>SK6</a:t>
                </a:r>
                <a:endParaRPr lang="en-US" sz="3200" b="1" dirty="0"/>
              </a:p>
            </p:txBody>
          </p:sp>
        </p:grpSp>
        <p:sp>
          <p:nvSpPr>
            <p:cNvPr id="174" name="Rounded Rectangle 173"/>
            <p:cNvSpPr/>
            <p:nvPr/>
          </p:nvSpPr>
          <p:spPr>
            <a:xfrm>
              <a:off x="5689602" y="5503335"/>
              <a:ext cx="1185331" cy="10668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9" name="Straight Connector 178"/>
          <p:cNvCxnSpPr>
            <a:stCxn id="176" idx="0"/>
          </p:cNvCxnSpPr>
          <p:nvPr/>
        </p:nvCxnSpPr>
        <p:spPr>
          <a:xfrm flipH="1" flipV="1">
            <a:off x="4910667" y="5503333"/>
            <a:ext cx="3012058" cy="588380"/>
          </a:xfrm>
          <a:prstGeom prst="line">
            <a:avLst/>
          </a:prstGeom>
          <a:ln w="508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>
            <a:off x="999068" y="4436534"/>
            <a:ext cx="23005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0.163% entry</a:t>
            </a:r>
            <a:br>
              <a:rPr lang="en-US" sz="2800" dirty="0" smtClean="0"/>
            </a:br>
            <a:r>
              <a:rPr lang="en-US" sz="2800" dirty="0" smtClean="0"/>
              <a:t>bandwidth</a:t>
            </a:r>
            <a:endParaRPr lang="en-US" sz="2800" dirty="0"/>
          </a:p>
        </p:txBody>
      </p:sp>
      <p:sp>
        <p:nvSpPr>
          <p:cNvPr id="188" name="TextBox 187"/>
          <p:cNvSpPr txBox="1"/>
          <p:nvPr/>
        </p:nvSpPr>
        <p:spPr>
          <a:xfrm>
            <a:off x="6942665" y="4385735"/>
            <a:ext cx="2061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1.099% exit</a:t>
            </a:r>
            <a:br>
              <a:rPr lang="en-US" sz="2800" dirty="0" smtClean="0"/>
            </a:br>
            <a:r>
              <a:rPr lang="en-US" sz="2800" dirty="0" smtClean="0"/>
              <a:t>bandwidth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06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How Tor works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Why measurements are needed and what to measure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Measurement challenges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6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Phases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Exploratory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exit policies (strict, default, open)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Explore various applications (web, interactive, other)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only totals (circuits, streams, bytes)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Tor metrics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1 day, iterate</a:t>
            </a:r>
          </a:p>
          <a:p>
            <a:pPr marL="919163" lvl="2" indent="-457200">
              <a:buFont typeface="Arial"/>
              <a:buChar char="•"/>
            </a:pPr>
            <a:endParaRPr lang="en-US" dirty="0"/>
          </a:p>
          <a:p>
            <a:pPr lvl="1"/>
            <a:r>
              <a:rPr lang="en-US" dirty="0" smtClean="0"/>
              <a:t>In-depth phases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Focus on most popular exit policy and applications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Gather totals and histograms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Use exploratory results to estimate input parameters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Run for 4 days for client stats, 21 days for exit stats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29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41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Exit Policies</a:t>
            </a:r>
            <a:endParaRPr lang="en-US" dirty="0"/>
          </a:p>
        </p:txBody>
      </p:sp>
      <p:pic>
        <p:nvPicPr>
          <p:cNvPr id="6" name="Content Placeholder 5" descr="explore.policie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44" b="-7644"/>
          <a:stretch>
            <a:fillRect/>
          </a:stretch>
        </p:blipFill>
        <p:spPr>
          <a:xfrm>
            <a:off x="457200" y="1232709"/>
            <a:ext cx="9121140" cy="5257800"/>
          </a:xfrm>
        </p:spPr>
      </p:pic>
      <p:sp>
        <p:nvSpPr>
          <p:cNvPr id="7" name="Rectangular Callout 6"/>
          <p:cNvSpPr/>
          <p:nvPr/>
        </p:nvSpPr>
        <p:spPr>
          <a:xfrm>
            <a:off x="2990390" y="6293177"/>
            <a:ext cx="3392323" cy="1222018"/>
          </a:xfrm>
          <a:prstGeom prst="wedgeRectCallout">
            <a:avLst>
              <a:gd name="adj1" fmla="val 92353"/>
              <a:gd name="adj2" fmla="val -71451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Open file sharing ports reduce web data transferred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42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Amount and Types of Traffic</a:t>
            </a:r>
            <a:endParaRPr lang="en-US" dirty="0"/>
          </a:p>
        </p:txBody>
      </p:sp>
      <p:pic>
        <p:nvPicPr>
          <p:cNvPr id="6" name="Content Placeholder 5" descr="explore.years.pdf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4" r="-15054"/>
          <a:stretch>
            <a:fillRect/>
          </a:stretch>
        </p:blipFill>
        <p:spPr/>
      </p:pic>
      <p:sp>
        <p:nvSpPr>
          <p:cNvPr id="7" name="Rectangular Callout 6"/>
          <p:cNvSpPr/>
          <p:nvPr/>
        </p:nvSpPr>
        <p:spPr>
          <a:xfrm>
            <a:off x="8328639" y="1623307"/>
            <a:ext cx="1478552" cy="1222018"/>
          </a:xfrm>
          <a:prstGeom prst="wedgeRectCallout">
            <a:avLst>
              <a:gd name="adj1" fmla="val -70199"/>
              <a:gd name="adj2" fmla="val 81143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Increase in web traffic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2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43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6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44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30243" y="3390642"/>
            <a:ext cx="4486253" cy="1319416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~1,750,000 daily users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(Consensus downloads –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https://</a:t>
            </a:r>
            <a:r>
              <a:rPr lang="en-US" sz="2400" dirty="0" err="1">
                <a:solidFill>
                  <a:srgbClr val="000000"/>
                </a:solidFill>
              </a:rPr>
              <a:t>metrics.torproject.org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6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Number of Unique Users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5184" y="1562060"/>
            <a:ext cx="3738690" cy="5608034"/>
            <a:chOff x="685184" y="1562060"/>
            <a:chExt cx="3738690" cy="5608034"/>
          </a:xfrm>
        </p:grpSpPr>
        <p:pic>
          <p:nvPicPr>
            <p:cNvPr id="10" name="Picture 9" descr="users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84" y="1562060"/>
              <a:ext cx="3738690" cy="5608034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52301" y="2088793"/>
              <a:ext cx="1453924" cy="417759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ular Callout 7"/>
          <p:cNvSpPr/>
          <p:nvPr/>
        </p:nvSpPr>
        <p:spPr>
          <a:xfrm>
            <a:off x="5241221" y="1904625"/>
            <a:ext cx="3392323" cy="1222018"/>
          </a:xfrm>
          <a:prstGeom prst="wedgeRectCallout">
            <a:avLst>
              <a:gd name="adj1" fmla="val -79211"/>
              <a:gd name="adj2" fmla="val 5615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710,000 total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550,000 active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In an average 10 </a:t>
            </a:r>
            <a:r>
              <a:rPr lang="en-US" sz="2400" dirty="0" err="1" smtClean="0">
                <a:solidFill>
                  <a:srgbClr val="000000"/>
                </a:solidFill>
              </a:rPr>
              <a:t>mins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4822539" y="5086900"/>
            <a:ext cx="4486253" cy="2146978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~800,000 – ~1,600,000 average concurrent users</a:t>
            </a:r>
          </a:p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(Tor </a:t>
            </a:r>
            <a:r>
              <a:rPr lang="en-US" sz="2400" dirty="0">
                <a:solidFill>
                  <a:srgbClr val="000000"/>
                </a:solidFill>
              </a:rPr>
              <a:t>Browser update pings - https://tor-</a:t>
            </a:r>
            <a:r>
              <a:rPr lang="en-US" sz="2400" dirty="0" err="1">
                <a:solidFill>
                  <a:srgbClr val="000000"/>
                </a:solidFill>
              </a:rPr>
              <a:t>metrics.shinyapps.io</a:t>
            </a:r>
            <a:r>
              <a:rPr lang="en-US" sz="2400" dirty="0">
                <a:solidFill>
                  <a:srgbClr val="000000"/>
                </a:solidFill>
              </a:rPr>
              <a:t>/webstats2</a:t>
            </a:r>
            <a:r>
              <a:rPr lang="en-US" sz="2400" dirty="0" smtClean="0">
                <a:solidFill>
                  <a:srgbClr val="000000"/>
                </a:solidFill>
              </a:rPr>
              <a:t>/)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830243" y="3390642"/>
            <a:ext cx="4486253" cy="1319416"/>
          </a:xfrm>
          <a:prstGeom prst="wedgeRectCallout">
            <a:avLst>
              <a:gd name="adj1" fmla="val -49827"/>
              <a:gd name="adj2" fmla="val 27210"/>
            </a:avLst>
          </a:prstGeom>
          <a:noFill/>
          <a:ln w="127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/>
            <a:r>
              <a:rPr lang="en-US" sz="2400" dirty="0" smtClean="0">
                <a:solidFill>
                  <a:srgbClr val="000000"/>
                </a:solidFill>
              </a:rPr>
              <a:t>~1,750,000 daily users</a:t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 (Consensus downloads –</a:t>
            </a: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https://</a:t>
            </a:r>
            <a:r>
              <a:rPr lang="en-US" sz="2400" dirty="0" err="1">
                <a:solidFill>
                  <a:srgbClr val="000000"/>
                </a:solidFill>
              </a:rPr>
              <a:t>metrics.torproject.org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Traffic Modeling Statistics</a:t>
            </a:r>
            <a:endParaRPr lang="en-US" dirty="0"/>
          </a:p>
        </p:txBody>
      </p:sp>
      <p:pic>
        <p:nvPicPr>
          <p:cNvPr id="6" name="Content Placeholder 5" descr="Screen Shot 2016-10-04 at 12.52.21 AM.pn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682" b="-34682"/>
          <a:stretch>
            <a:fillRect/>
          </a:stretch>
        </p:blipFill>
        <p:spPr>
          <a:xfrm>
            <a:off x="192928" y="1611386"/>
            <a:ext cx="9810259" cy="5654643"/>
          </a:xfrm>
        </p:spPr>
      </p:pic>
    </p:spTree>
    <p:extLst>
      <p:ext uri="{BB962C8B-B14F-4D97-AF65-F5344CB8AC3E}">
        <p14:creationId xmlns:p14="http://schemas.microsoft.com/office/powerpoint/2010/main" val="176107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Distributed measurement for Tor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Improve accuracy, safety, security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Allow us to collect more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Open source: 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privcount</a:t>
            </a:r>
            <a:endParaRPr lang="en-US" dirty="0"/>
          </a:p>
          <a:p>
            <a:pPr lvl="1"/>
            <a:r>
              <a:rPr lang="en-US" dirty="0" smtClean="0"/>
              <a:t>Future measurement plans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Network traffic to produce models that can be used to generate realistic traffic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Onion services to improve reliability and scalability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Better techniques for cardinality (e.g., # unique users)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Detecting denial of service attacks and other misbehavior</a:t>
            </a:r>
            <a:endParaRPr lang="en-US" dirty="0"/>
          </a:p>
          <a:p>
            <a:pPr lvl="1"/>
            <a:r>
              <a:rPr lang="en-US" dirty="0" smtClean="0"/>
              <a:t>Contact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>
                <a:hlinkClick r:id="rId2"/>
              </a:rPr>
              <a:t>rob.g.jansen@nrl.navy.mil</a:t>
            </a:r>
            <a:r>
              <a:rPr lang="en-US" dirty="0" smtClean="0"/>
              <a:t>, </a:t>
            </a:r>
            <a:r>
              <a:rPr lang="en-US" dirty="0" err="1" smtClean="0"/>
              <a:t>robgjansen.com</a:t>
            </a:r>
            <a:r>
              <a:rPr lang="en-US" dirty="0" smtClean="0"/>
              <a:t>, @</a:t>
            </a:r>
            <a:r>
              <a:rPr lang="en-US" dirty="0" err="1" smtClean="0"/>
              <a:t>robgjansen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82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5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49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Parameters for </a:t>
            </a:r>
            <a:r>
              <a:rPr lang="en-US" dirty="0"/>
              <a:t>(</a:t>
            </a:r>
            <a:r>
              <a:rPr lang="en-US" dirty="0" err="1"/>
              <a:t>ε</a:t>
            </a:r>
            <a:r>
              <a:rPr lang="en-US" dirty="0"/>
              <a:t>, </a:t>
            </a:r>
            <a:r>
              <a:rPr lang="en-US" dirty="0" err="1"/>
              <a:t>δ</a:t>
            </a:r>
            <a:r>
              <a:rPr lang="en-US" dirty="0"/>
              <a:t>)-differential privacy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err="1" smtClean="0"/>
              <a:t>ε</a:t>
            </a:r>
            <a:r>
              <a:rPr lang="en-US" dirty="0" smtClean="0"/>
              <a:t> = 0.3 : same as used by Tor onion service stats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 smtClean="0"/>
              <a:t>δ</a:t>
            </a:r>
            <a:r>
              <a:rPr lang="en-US" dirty="0" smtClean="0"/>
              <a:t> = 10</a:t>
            </a:r>
            <a:r>
              <a:rPr lang="en-US" baseline="30000" dirty="0" smtClean="0"/>
              <a:t>-3 </a:t>
            </a:r>
            <a:r>
              <a:rPr lang="en-US" dirty="0" smtClean="0"/>
              <a:t>: upper bound on prob. of choosing noise value that violates </a:t>
            </a:r>
            <a:r>
              <a:rPr lang="en-US" dirty="0" err="1" smtClean="0"/>
              <a:t>ε</a:t>
            </a:r>
            <a:r>
              <a:rPr lang="en-US" dirty="0" smtClean="0"/>
              <a:t>-differential privacy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DCs on 3 machines, add 3x noise</a:t>
            </a:r>
          </a:p>
          <a:p>
            <a:pPr lvl="1"/>
            <a:r>
              <a:rPr lang="en-US" dirty="0" smtClean="0"/>
              <a:t>User action bounds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604283"/>
              </p:ext>
            </p:extLst>
          </p:nvPr>
        </p:nvGraphicFramePr>
        <p:xfrm>
          <a:off x="1636038" y="4412925"/>
          <a:ext cx="6167430" cy="281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7424"/>
                <a:gridCol w="1410006"/>
              </a:tblGrid>
              <a:tr h="2367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Bound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Simultaneous</a:t>
                      </a:r>
                      <a:r>
                        <a:rPr lang="en-US" baseline="0" dirty="0" smtClean="0"/>
                        <a:t> open entry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Entry</a:t>
                      </a:r>
                      <a:r>
                        <a:rPr lang="en-US" baseline="0" dirty="0" smtClean="0"/>
                        <a:t> connection open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hours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entry connections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circuits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New streams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30,000</a:t>
                      </a:r>
                      <a:endParaRPr lang="en-US" dirty="0"/>
                    </a:p>
                  </a:txBody>
                  <a:tcPr/>
                </a:tc>
              </a:tr>
              <a:tr h="236791">
                <a:tc>
                  <a:txBody>
                    <a:bodyPr/>
                    <a:lstStyle/>
                    <a:p>
                      <a:r>
                        <a:rPr lang="en-US" dirty="0" smtClean="0"/>
                        <a:t>Data sent or received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MiB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Onion Routing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304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5206" y="2793848"/>
            <a:ext cx="1569962" cy="1405073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2" y="2464992"/>
            <a:ext cx="837327" cy="1052327"/>
          </a:xfrm>
          <a:prstGeom prst="rect">
            <a:avLst/>
          </a:prstGeom>
        </p:spPr>
      </p:pic>
      <p:pic>
        <p:nvPicPr>
          <p:cNvPr id="9" name="Picture 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727" y="2464992"/>
            <a:ext cx="837327" cy="105232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30442" y="3346278"/>
            <a:ext cx="508712" cy="79963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3261104"/>
            <a:ext cx="936054" cy="799636"/>
          </a:xfrm>
          <a:prstGeom prst="rect">
            <a:avLst/>
          </a:prstGeom>
        </p:spPr>
      </p:pic>
      <p:pic>
        <p:nvPicPr>
          <p:cNvPr id="12" name="Picture 1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70" y="3546412"/>
            <a:ext cx="837327" cy="1052327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4198921"/>
            <a:ext cx="508712" cy="79963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2323481"/>
            <a:ext cx="936054" cy="799636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7969307" y="4145914"/>
            <a:ext cx="936054" cy="799636"/>
          </a:xfrm>
          <a:prstGeom prst="rect">
            <a:avLst/>
          </a:prstGeom>
        </p:spPr>
      </p:pic>
      <p:pic>
        <p:nvPicPr>
          <p:cNvPr id="16" name="Picture 1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" y="2464993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7" name="Picture 1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282923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18" name="Picture 17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31" y="3130343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/>
          <p:cNvCxnSpPr/>
          <p:nvPr/>
        </p:nvCxnSpPr>
        <p:spPr>
          <a:xfrm flipH="1" flipV="1">
            <a:off x="3231263" y="4072576"/>
            <a:ext cx="1703097" cy="208805"/>
          </a:xfrm>
          <a:prstGeom prst="line">
            <a:avLst/>
          </a:prstGeom>
          <a:ln w="152400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5656" y="2736308"/>
            <a:ext cx="1619512" cy="1450778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31264" y="4072576"/>
            <a:ext cx="1703096" cy="208805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5" idx="3"/>
            <a:endCxn id="9" idx="2"/>
          </p:cNvCxnSpPr>
          <p:nvPr/>
        </p:nvCxnSpPr>
        <p:spPr>
          <a:xfrm flipV="1">
            <a:off x="5320746" y="3517319"/>
            <a:ext cx="631645" cy="669766"/>
          </a:xfrm>
          <a:prstGeom prst="line">
            <a:avLst/>
          </a:prstGeom>
          <a:ln w="57150">
            <a:solidFill>
              <a:srgbClr val="B874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36" y="3546412"/>
            <a:ext cx="837327" cy="1052327"/>
          </a:xfrm>
          <a:prstGeom prst="rect">
            <a:avLst/>
          </a:prstGeom>
        </p:spPr>
      </p:pic>
      <p:pic>
        <p:nvPicPr>
          <p:cNvPr id="24" name="Picture 23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9" y="4281380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5" name="Picture 2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418" y="3660922"/>
            <a:ext cx="837327" cy="1052327"/>
          </a:xfrm>
          <a:prstGeom prst="rect">
            <a:avLst/>
          </a:prstGeom>
        </p:spPr>
      </p:pic>
      <p:pic>
        <p:nvPicPr>
          <p:cNvPr id="26" name="Picture 25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7" y="4382805"/>
            <a:ext cx="838333" cy="431869"/>
          </a:xfrm>
          <a:prstGeom prst="rect">
            <a:avLst/>
          </a:prstGeom>
          <a:ln>
            <a:noFill/>
          </a:ln>
        </p:spPr>
      </p:pic>
      <p:pic>
        <p:nvPicPr>
          <p:cNvPr id="27" name="Picture 26" descr="witchlines_Simple_key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0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6" y="3220699"/>
            <a:ext cx="838333" cy="431869"/>
          </a:xfrm>
          <a:prstGeom prst="rect">
            <a:avLst/>
          </a:prstGeom>
          <a:ln>
            <a:noFill/>
          </a:ln>
        </p:spPr>
      </p:pic>
      <p:cxnSp>
        <p:nvCxnSpPr>
          <p:cNvPr id="28" name="Straight Connector 27"/>
          <p:cNvCxnSpPr/>
          <p:nvPr/>
        </p:nvCxnSpPr>
        <p:spPr>
          <a:xfrm>
            <a:off x="6371054" y="2991156"/>
            <a:ext cx="1598254" cy="66976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" idx="3"/>
          </p:cNvCxnSpPr>
          <p:nvPr/>
        </p:nvCxnSpPr>
        <p:spPr>
          <a:xfrm flipV="1">
            <a:off x="5320745" y="3522430"/>
            <a:ext cx="636428" cy="6646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3" idx="3"/>
          </p:cNvCxnSpPr>
          <p:nvPr/>
        </p:nvCxnSpPr>
        <p:spPr>
          <a:xfrm>
            <a:off x="3375363" y="4072576"/>
            <a:ext cx="1523429" cy="20574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0536" y="2736308"/>
            <a:ext cx="1738769" cy="155712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21190" y="2522060"/>
            <a:ext cx="508712" cy="799636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38472" y="5808212"/>
            <a:ext cx="2963467" cy="1375713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44307" y="6155921"/>
            <a:ext cx="1103744" cy="15119"/>
            <a:chOff x="544307" y="6409916"/>
            <a:chExt cx="1103744" cy="15119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49704" y="6423324"/>
              <a:ext cx="1098347" cy="1709"/>
            </a:xfrm>
            <a:prstGeom prst="line">
              <a:avLst/>
            </a:prstGeom>
            <a:ln w="3048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544307" y="6409916"/>
              <a:ext cx="1103741" cy="15117"/>
            </a:xfrm>
            <a:prstGeom prst="line">
              <a:avLst/>
            </a:prstGeom>
            <a:ln w="152400">
              <a:solidFill>
                <a:srgbClr val="00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44311" y="6409916"/>
              <a:ext cx="1088621" cy="15119"/>
            </a:xfrm>
            <a:prstGeom prst="line">
              <a:avLst/>
            </a:prstGeom>
            <a:ln w="57150">
              <a:solidFill>
                <a:srgbClr val="B874C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>
            <a:off x="574550" y="6836218"/>
            <a:ext cx="105838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81576" y="5050037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Users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001" y="5050037"/>
            <a:ext cx="2724146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>
                <a:solidFill>
                  <a:srgbClr val="0B3AF5"/>
                </a:solidFill>
              </a:rPr>
              <a:t>Destinations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35528" y="5050037"/>
            <a:ext cx="4192473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B3AF5"/>
                </a:solidFill>
              </a:rPr>
              <a:t>Relays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7237" y="5870623"/>
            <a:ext cx="1387939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Circuit</a:t>
            </a:r>
            <a:endParaRPr lang="en-US" sz="2800" dirty="0">
              <a:solidFill>
                <a:srgbClr val="0B3AF5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7237" y="6535802"/>
            <a:ext cx="1615421" cy="53376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800" dirty="0" smtClean="0">
                <a:solidFill>
                  <a:srgbClr val="0B3AF5"/>
                </a:solidFill>
              </a:rPr>
              <a:t>Stream</a:t>
            </a:r>
            <a:endParaRPr lang="en-US" sz="2800" dirty="0">
              <a:solidFill>
                <a:srgbClr val="0B3A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8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50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PrivCount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PrivEx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1"/>
            <a:r>
              <a:rPr lang="en-US" dirty="0" smtClean="0"/>
              <a:t>How does </a:t>
            </a:r>
            <a:r>
              <a:rPr lang="en-US" dirty="0" err="1" smtClean="0"/>
              <a:t>PrivCount</a:t>
            </a:r>
            <a:r>
              <a:rPr lang="en-US" dirty="0" smtClean="0"/>
              <a:t> enhance </a:t>
            </a:r>
            <a:r>
              <a:rPr lang="en-US" dirty="0" err="1" smtClean="0"/>
              <a:t>PrivEx</a:t>
            </a:r>
            <a:endParaRPr lang="en-US" dirty="0" smtClean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Multi-phase iterative measurement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xpanded </a:t>
            </a:r>
            <a:r>
              <a:rPr lang="en-US" dirty="0"/>
              <a:t>privacy notion that </a:t>
            </a:r>
            <a:r>
              <a:rPr lang="en-US" dirty="0" smtClean="0"/>
              <a:t>simultaneously </a:t>
            </a:r>
            <a:r>
              <a:rPr lang="en-US" dirty="0"/>
              <a:t>handles multiple types of measurements 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Optimal allocation of the </a:t>
            </a:r>
            <a:r>
              <a:rPr lang="en-US" dirty="0" err="1" smtClean="0"/>
              <a:t>ε</a:t>
            </a:r>
            <a:r>
              <a:rPr lang="en-US" dirty="0" smtClean="0"/>
              <a:t> privacy budget across multiple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err="1"/>
              <a:t>C</a:t>
            </a:r>
            <a:r>
              <a:rPr lang="en-US" dirty="0" err="1" smtClean="0"/>
              <a:t>omposable</a:t>
            </a:r>
            <a:r>
              <a:rPr lang="en-US" dirty="0" smtClean="0"/>
              <a:t> </a:t>
            </a:r>
            <a:r>
              <a:rPr lang="en-US" dirty="0"/>
              <a:t>security definition and proof </a:t>
            </a:r>
            <a:endParaRPr lang="en-US" dirty="0"/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More capable and reliable tool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Supports over 30 different types of Tor statistics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Resilience to node failures and reboots</a:t>
            </a:r>
          </a:p>
          <a:p>
            <a:pPr marL="919163" lvl="2" indent="-457200">
              <a:buFont typeface="Arial"/>
              <a:buChar char="•"/>
            </a:pPr>
            <a:r>
              <a:rPr lang="en-US" dirty="0" smtClean="0"/>
              <a:t>Simpler configuration and setup</a:t>
            </a:r>
          </a:p>
        </p:txBody>
      </p:sp>
    </p:spTree>
    <p:extLst>
      <p:ext uri="{BB962C8B-B14F-4D97-AF65-F5344CB8AC3E}">
        <p14:creationId xmlns:p14="http://schemas.microsoft.com/office/powerpoint/2010/main" val="222922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6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pic>
        <p:nvPicPr>
          <p:cNvPr id="89" name="Picture 8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90" name="Picture 8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91" name="Picture 9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92" name="Picture 9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93" name="Picture 9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94" name="Picture 9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95" name="Picture 9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96" name="Picture 9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97" name="Picture 9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98" name="Picture 9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45" y="2667069"/>
            <a:ext cx="837327" cy="1052327"/>
          </a:xfrm>
          <a:prstGeom prst="rect">
            <a:avLst/>
          </a:prstGeom>
        </p:spPr>
      </p:pic>
      <p:pic>
        <p:nvPicPr>
          <p:cNvPr id="99" name="Picture 9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35" y="1591160"/>
            <a:ext cx="837327" cy="1052327"/>
          </a:xfrm>
          <a:prstGeom prst="rect">
            <a:avLst/>
          </a:prstGeom>
        </p:spPr>
      </p:pic>
      <p:pic>
        <p:nvPicPr>
          <p:cNvPr id="100" name="Picture 9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2" y="3756303"/>
            <a:ext cx="837327" cy="10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2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7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  <a:endParaRPr lang="en-US" dirty="0" smtClean="0"/>
          </a:p>
        </p:txBody>
      </p:sp>
      <p:pic>
        <p:nvPicPr>
          <p:cNvPr id="76" name="Picture 75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77" name="Picture 76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78" name="Picture 7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80" name="Picture 79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81" name="Picture 8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06" y="3750953"/>
            <a:ext cx="837327" cy="1052327"/>
          </a:xfrm>
          <a:prstGeom prst="rect">
            <a:avLst/>
          </a:prstGeom>
        </p:spPr>
      </p:pic>
      <p:pic>
        <p:nvPicPr>
          <p:cNvPr id="82" name="Picture 81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71" y="2667069"/>
            <a:ext cx="837327" cy="1052327"/>
          </a:xfrm>
          <a:prstGeom prst="rect">
            <a:avLst/>
          </a:prstGeom>
        </p:spPr>
      </p:pic>
      <p:pic>
        <p:nvPicPr>
          <p:cNvPr id="83" name="Picture 8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84" name="Picture 8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525" y="1617206"/>
            <a:ext cx="837327" cy="1052327"/>
          </a:xfrm>
          <a:prstGeom prst="rect">
            <a:avLst/>
          </a:prstGeom>
        </p:spPr>
      </p:pic>
      <p:pic>
        <p:nvPicPr>
          <p:cNvPr id="85" name="Picture 8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86" name="Picture 8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87" name="Picture 8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11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8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  <a:endParaRPr lang="en-US" dirty="0" smtClean="0"/>
          </a:p>
        </p:txBody>
      </p:sp>
      <p:pic>
        <p:nvPicPr>
          <p:cNvPr id="58" name="Picture 5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59" name="Picture 5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60" name="Picture 5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62" name="Picture 61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63" name="Picture 62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64" name="Picture 63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65" name="Picture 64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66" name="Picture 65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68" name="Picture 67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69" name="Picture 68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0" name="Group 69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71" name="Picture 70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2" name="Picture 71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73" name="Group 72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74" name="Picture 73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75" name="Picture 74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464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PrivCount: A Distributed System for Safely Measuring Tor |  </a:t>
            </a:r>
            <a:fld id="{EC78876D-F60F-416A-9AB8-0484C938732F}" type="slidenum">
              <a:rPr lang="en-US" b="1" smtClean="0">
                <a:solidFill>
                  <a:schemeClr val="tx2"/>
                </a:solidFill>
              </a:rPr>
              <a:pPr/>
              <a:t>9</a:t>
            </a:fld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U.S. Naval Research Laboratory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Using Circuits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74133" y="4811184"/>
            <a:ext cx="9330267" cy="2487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begin all circuits with a selected </a:t>
            </a:r>
            <a:r>
              <a:rPr lang="en-US" dirty="0" smtClean="0">
                <a:solidFill>
                  <a:srgbClr val="0B3AF5"/>
                </a:solidFill>
              </a:rPr>
              <a:t>guard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Relays define individual </a:t>
            </a:r>
            <a:r>
              <a:rPr lang="en-US" dirty="0" smtClean="0">
                <a:solidFill>
                  <a:srgbClr val="0B3AF5"/>
                </a:solidFill>
              </a:rPr>
              <a:t>exit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Clients multiplex </a:t>
            </a:r>
            <a:r>
              <a:rPr lang="en-US" dirty="0" smtClean="0">
                <a:solidFill>
                  <a:srgbClr val="0B3AF5"/>
                </a:solidFill>
              </a:rPr>
              <a:t>streams</a:t>
            </a:r>
            <a:r>
              <a:rPr lang="en-US" dirty="0" smtClean="0"/>
              <a:t> over a circuit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7609016" y="2001829"/>
            <a:ext cx="1132236" cy="14612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621427" y="3549457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963632" y="3495526"/>
            <a:ext cx="1244889" cy="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98024" y="3454871"/>
            <a:ext cx="1257300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910436" y="3541230"/>
            <a:ext cx="1244889" cy="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073400" y="3495525"/>
            <a:ext cx="2381553" cy="784267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048145" y="3495996"/>
            <a:ext cx="2260479" cy="7361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048144" y="3541232"/>
            <a:ext cx="2353613" cy="7772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64810" y="3495527"/>
            <a:ext cx="1729619" cy="894251"/>
          </a:xfrm>
          <a:prstGeom prst="line">
            <a:avLst/>
          </a:prstGeom>
          <a:ln w="1524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53080" y="3495996"/>
            <a:ext cx="1854248" cy="100067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68824" y="3541230"/>
            <a:ext cx="2095500" cy="11226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97" y="2669533"/>
            <a:ext cx="837327" cy="1052327"/>
          </a:xfrm>
          <a:prstGeom prst="rect">
            <a:avLst/>
          </a:prstGeom>
        </p:spPr>
      </p:pic>
      <p:pic>
        <p:nvPicPr>
          <p:cNvPr id="40" name="Picture 39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79" y="2669533"/>
            <a:ext cx="837327" cy="1052327"/>
          </a:xfrm>
          <a:prstGeom prst="rect">
            <a:avLst/>
          </a:prstGeom>
        </p:spPr>
      </p:pic>
      <p:pic>
        <p:nvPicPr>
          <p:cNvPr id="41" name="Picture 4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24" y="3750953"/>
            <a:ext cx="837327" cy="1052327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4" y="2951317"/>
            <a:ext cx="508712" cy="799636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2951317"/>
            <a:ext cx="936054" cy="799636"/>
          </a:xfrm>
          <a:prstGeom prst="rect">
            <a:avLst/>
          </a:prstGeom>
        </p:spPr>
      </p:pic>
      <p:pic>
        <p:nvPicPr>
          <p:cNvPr id="44" name="Picture 4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43" y="1617206"/>
            <a:ext cx="837327" cy="1052327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5"/>
          <a:stretch>
            <a:fillRect/>
          </a:stretch>
        </p:blipFill>
        <p:spPr>
          <a:xfrm>
            <a:off x="2429837" y="1596511"/>
            <a:ext cx="837327" cy="1046977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5"/>
          <a:stretch>
            <a:fillRect/>
          </a:stretch>
        </p:blipFill>
        <p:spPr>
          <a:xfrm>
            <a:off x="2413872" y="3756303"/>
            <a:ext cx="837327" cy="1046977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5"/>
          <a:stretch>
            <a:fillRect/>
          </a:stretch>
        </p:blipFill>
        <p:spPr>
          <a:xfrm>
            <a:off x="1576545" y="2669533"/>
            <a:ext cx="837327" cy="104697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6035040" y="1617206"/>
            <a:ext cx="970812" cy="1052327"/>
            <a:chOff x="5486400" y="1426946"/>
            <a:chExt cx="882556" cy="928524"/>
          </a:xfrm>
        </p:grpSpPr>
        <p:pic>
          <p:nvPicPr>
            <p:cNvPr id="49" name="Picture 48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0" name="Picture 49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6906354" y="2669533"/>
            <a:ext cx="970812" cy="1052327"/>
            <a:chOff x="5486400" y="1426946"/>
            <a:chExt cx="882556" cy="928524"/>
          </a:xfrm>
        </p:grpSpPr>
        <p:pic>
          <p:nvPicPr>
            <p:cNvPr id="52" name="Picture 51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3" name="Picture 52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5963631" y="3756303"/>
            <a:ext cx="970812" cy="1052327"/>
            <a:chOff x="5486400" y="1426946"/>
            <a:chExt cx="882556" cy="928524"/>
          </a:xfrm>
        </p:grpSpPr>
        <p:pic>
          <p:nvPicPr>
            <p:cNvPr id="55" name="Picture 54" descr="relay-on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7750" y="1426946"/>
              <a:ext cx="761206" cy="928524"/>
            </a:xfrm>
            <a:prstGeom prst="rect">
              <a:avLst/>
            </a:prstGeom>
          </p:spPr>
        </p:pic>
        <p:pic>
          <p:nvPicPr>
            <p:cNvPr id="56" name="Picture 55" descr="running_man_Exi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1524000"/>
              <a:ext cx="451152" cy="461894"/>
            </a:xfrm>
            <a:prstGeom prst="rect">
              <a:avLst/>
            </a:prstGeom>
          </p:spPr>
        </p:pic>
      </p:grpSp>
      <p:pic>
        <p:nvPicPr>
          <p:cNvPr id="57" name="Picture 56"/>
          <p:cNvPicPr/>
          <p:nvPr/>
        </p:nvPicPr>
        <p:blipFill>
          <a:blip r:embed="rId4"/>
          <a:stretch>
            <a:fillRect/>
          </a:stretch>
        </p:blipFill>
        <p:spPr>
          <a:xfrm>
            <a:off x="8619426" y="1617206"/>
            <a:ext cx="936054" cy="79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4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bs_NRL_branded_slides">
  <a:themeElements>
    <a:clrScheme name="NRL_Color Palette">
      <a:dk1>
        <a:srgbClr val="000000"/>
      </a:dk1>
      <a:lt1>
        <a:sysClr val="window" lastClr="FFFFFF"/>
      </a:lt1>
      <a:dk2>
        <a:srgbClr val="002060"/>
      </a:dk2>
      <a:lt2>
        <a:srgbClr val="E7E6E6"/>
      </a:lt2>
      <a:accent1>
        <a:srgbClr val="002060"/>
      </a:accent1>
      <a:accent2>
        <a:srgbClr val="0070C0"/>
      </a:accent2>
      <a:accent3>
        <a:srgbClr val="FFC000"/>
      </a:accent3>
      <a:accent4>
        <a:srgbClr val="A5A5A5"/>
      </a:accent4>
      <a:accent5>
        <a:srgbClr val="5B9BD5"/>
      </a:accent5>
      <a:accent6>
        <a:srgbClr val="FFFF00"/>
      </a:accent6>
      <a:hlink>
        <a:srgbClr val="002060"/>
      </a:hlink>
      <a:folHlink>
        <a:srgbClr val="FFC000"/>
      </a:folHlink>
    </a:clrScheme>
    <a:fontScheme name="US NR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RL_PPT_M10_052616" id="{2ADE39D3-BDE3-49AE-919C-C678C3315280}" vid="{69358647-15F7-4DA1-B81D-61451955B6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Robs_NRL_branded_slides.potx</Template>
  <TotalTime>12124</TotalTime>
  <Words>2477</Words>
  <Application>Microsoft Macintosh PowerPoint</Application>
  <PresentationFormat>Custom</PresentationFormat>
  <Paragraphs>590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Robs_NRL_branded_slides</vt:lpstr>
      <vt:lpstr>Safely Measuring Tor</vt:lpstr>
      <vt:lpstr>Talk Overview</vt:lpstr>
      <vt:lpstr>Talk Overview</vt:lpstr>
      <vt:lpstr>Background and Motivation</vt:lpstr>
      <vt:lpstr>Background: Onion Routing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Using Circuits</vt:lpstr>
      <vt:lpstr>Background: Directory Authorities</vt:lpstr>
      <vt:lpstr>Motivation: Why Measure Tor?</vt:lpstr>
      <vt:lpstr>Motivation: Why Measure Tor?</vt:lpstr>
      <vt:lpstr>Motivation: Measurement Challenges</vt:lpstr>
      <vt:lpstr>Motivation: Measurement Challenges</vt:lpstr>
      <vt:lpstr>Motivation: Measurement Challenges</vt:lpstr>
      <vt:lpstr>Motivation: Missing Measurements</vt:lpstr>
      <vt:lpstr>Previous Measurement Studies</vt:lpstr>
      <vt:lpstr>Previous Measurement Studies</vt:lpstr>
      <vt:lpstr>The PrivCount Measurement System</vt:lpstr>
      <vt:lpstr>PrivCount: Overview</vt:lpstr>
      <vt:lpstr>PrivCount: Architecture</vt:lpstr>
      <vt:lpstr>PrivCount: Architecture</vt:lpstr>
      <vt:lpstr>PrivCount: Architecture</vt:lpstr>
      <vt:lpstr>PrivCount: Initialization</vt:lpstr>
      <vt:lpstr>PrivCount: Initialization</vt:lpstr>
      <vt:lpstr>PrivCount: Configuration</vt:lpstr>
      <vt:lpstr>PrivCount: Configuration</vt:lpstr>
      <vt:lpstr>PrivCount: Execution - Setup</vt:lpstr>
      <vt:lpstr>PrivCount: Execution - Setup</vt:lpstr>
      <vt:lpstr>PrivCount: Execution - Setup</vt:lpstr>
      <vt:lpstr>PrivCount: Collection</vt:lpstr>
      <vt:lpstr>PrivCount: Collection</vt:lpstr>
      <vt:lpstr>PrivCount: Aggregation</vt:lpstr>
      <vt:lpstr>PrivCount: Aggregation</vt:lpstr>
      <vt:lpstr>PrivCount: Aggregation</vt:lpstr>
      <vt:lpstr>Deployment and Measurement Results</vt:lpstr>
      <vt:lpstr>Deploying PrivCount</vt:lpstr>
      <vt:lpstr>Collection Phases</vt:lpstr>
      <vt:lpstr>Results: Exit Policies</vt:lpstr>
      <vt:lpstr>Results: Amount and Types of Traffic</vt:lpstr>
      <vt:lpstr>Results: Number of Unique Users</vt:lpstr>
      <vt:lpstr>Results: Number of Unique Users</vt:lpstr>
      <vt:lpstr>Results: Number of Unique Users</vt:lpstr>
      <vt:lpstr>Results: Traffic Modeling Statistics</vt:lpstr>
      <vt:lpstr>Conclusion</vt:lpstr>
      <vt:lpstr>Questions</vt:lpstr>
      <vt:lpstr>Privacy</vt:lpstr>
      <vt:lpstr>PrivCount vs PrivEx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NRL</dc:title>
  <dc:creator>Joe Graff</dc:creator>
  <cp:lastModifiedBy>Rob Jansen</cp:lastModifiedBy>
  <cp:revision>223</cp:revision>
  <cp:lastPrinted>2015-08-19T18:26:03Z</cp:lastPrinted>
  <dcterms:created xsi:type="dcterms:W3CDTF">2015-08-18T16:34:21Z</dcterms:created>
  <dcterms:modified xsi:type="dcterms:W3CDTF">2016-10-21T18:59:34Z</dcterms:modified>
</cp:coreProperties>
</file>