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sldIdLst>
    <p:sldId id="264" r:id="rId2"/>
    <p:sldId id="268" r:id="rId3"/>
    <p:sldId id="355" r:id="rId4"/>
    <p:sldId id="258" r:id="rId5"/>
    <p:sldId id="299" r:id="rId6"/>
    <p:sldId id="368" r:id="rId7"/>
    <p:sldId id="294" r:id="rId8"/>
    <p:sldId id="304" r:id="rId9"/>
    <p:sldId id="303" r:id="rId10"/>
    <p:sldId id="302" r:id="rId11"/>
    <p:sldId id="301" r:id="rId12"/>
    <p:sldId id="300" r:id="rId13"/>
    <p:sldId id="309" r:id="rId14"/>
    <p:sldId id="263" r:id="rId15"/>
    <p:sldId id="323" r:id="rId16"/>
    <p:sldId id="375" r:id="rId17"/>
    <p:sldId id="287" r:id="rId18"/>
    <p:sldId id="332" r:id="rId19"/>
    <p:sldId id="324" r:id="rId20"/>
    <p:sldId id="286" r:id="rId21"/>
    <p:sldId id="259" r:id="rId22"/>
    <p:sldId id="311" r:id="rId23"/>
    <p:sldId id="364" r:id="rId24"/>
    <p:sldId id="288" r:id="rId25"/>
    <p:sldId id="289" r:id="rId26"/>
    <p:sldId id="290" r:id="rId27"/>
    <p:sldId id="343" r:id="rId28"/>
    <p:sldId id="344" r:id="rId29"/>
    <p:sldId id="345" r:id="rId30"/>
    <p:sldId id="346" r:id="rId31"/>
    <p:sldId id="347" r:id="rId32"/>
    <p:sldId id="349" r:id="rId33"/>
    <p:sldId id="350" r:id="rId34"/>
    <p:sldId id="351" r:id="rId35"/>
    <p:sldId id="360" r:id="rId36"/>
    <p:sldId id="352" r:id="rId37"/>
    <p:sldId id="353" r:id="rId38"/>
    <p:sldId id="354" r:id="rId39"/>
    <p:sldId id="363" r:id="rId40"/>
    <p:sldId id="362" r:id="rId41"/>
    <p:sldId id="367" r:id="rId42"/>
    <p:sldId id="365" r:id="rId43"/>
    <p:sldId id="366" r:id="rId44"/>
    <p:sldId id="369" r:id="rId45"/>
    <p:sldId id="261" r:id="rId46"/>
    <p:sldId id="322" r:id="rId47"/>
    <p:sldId id="333" r:id="rId48"/>
    <p:sldId id="370" r:id="rId49"/>
    <p:sldId id="329" r:id="rId50"/>
    <p:sldId id="372" r:id="rId51"/>
    <p:sldId id="373" r:id="rId52"/>
    <p:sldId id="374" r:id="rId53"/>
    <p:sldId id="338" r:id="rId54"/>
    <p:sldId id="330" r:id="rId55"/>
    <p:sldId id="269" r:id="rId56"/>
    <p:sldId id="356" r:id="rId57"/>
    <p:sldId id="342" r:id="rId58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AFF"/>
    <a:srgbClr val="0917F2"/>
    <a:srgbClr val="205AB2"/>
    <a:srgbClr val="1F5188"/>
    <a:srgbClr val="0B3AF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5" autoAdjust="0"/>
    <p:restoredTop sz="94660" autoAdjust="0"/>
  </p:normalViewPr>
  <p:slideViewPr>
    <p:cSldViewPr snapToGrid="0">
      <p:cViewPr varScale="1">
        <p:scale>
          <a:sx n="76" d="100"/>
          <a:sy n="76" d="100"/>
        </p:scale>
        <p:origin x="-680" y="-120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 marL="914400" indent="-220663">
              <a:lnSpc>
                <a:spcPct val="10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 u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7203864"/>
            <a:ext cx="3406140" cy="4161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rivcount" TargetMode="External"/><Relationship Id="rId3" Type="http://schemas.openxmlformats.org/officeDocument/2006/relationships/hyperlink" Target="mailto:rob.g.jansen@nrl.navy.mil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Safely Measuring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Rob Jansen</a:t>
            </a:r>
          </a:p>
          <a:p>
            <a:r>
              <a:rPr lang="en-US" dirty="0" smtClean="0"/>
              <a:t>U.S. Naval Research Laboratory</a:t>
            </a:r>
          </a:p>
          <a:p>
            <a:r>
              <a:rPr lang="en-US" dirty="0" smtClean="0"/>
              <a:t>Center for High Assurance Computer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421275" y="6515493"/>
            <a:ext cx="5179926" cy="952107"/>
          </a:xfrm>
        </p:spPr>
        <p:txBody>
          <a:bodyPr>
            <a:normAutofit/>
          </a:bodyPr>
          <a:lstStyle/>
          <a:p>
            <a:r>
              <a:rPr lang="en-US" b="0" dirty="0" smtClean="0"/>
              <a:t>23</a:t>
            </a:r>
            <a:r>
              <a:rPr lang="en-US" b="0" baseline="30000" dirty="0" smtClean="0"/>
              <a:t>rd</a:t>
            </a:r>
            <a:r>
              <a:rPr lang="en-US" b="0" dirty="0" smtClean="0"/>
              <a:t> Conference on Computer and Communication Security</a:t>
            </a:r>
          </a:p>
          <a:p>
            <a:r>
              <a:rPr lang="en-US" b="0" dirty="0" err="1" smtClean="0"/>
              <a:t>Hofburg</a:t>
            </a:r>
            <a:r>
              <a:rPr lang="en-US" b="0" dirty="0" smtClean="0"/>
              <a:t> Imperial Palace, Vienna, Austria</a:t>
            </a:r>
          </a:p>
          <a:p>
            <a:r>
              <a:rPr lang="en-US" b="0" dirty="0"/>
              <a:t>October 27</a:t>
            </a:r>
            <a:r>
              <a:rPr lang="en-US" b="0" baseline="30000" dirty="0"/>
              <a:t>th</a:t>
            </a:r>
            <a:r>
              <a:rPr lang="en-US" b="0" dirty="0"/>
              <a:t>, 2016</a:t>
            </a:r>
            <a:endParaRPr lang="en-US" b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1217" y="4433900"/>
            <a:ext cx="599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“Safely </a:t>
            </a:r>
            <a:r>
              <a:rPr lang="en-US" dirty="0">
                <a:solidFill>
                  <a:schemeClr val="bg1"/>
                </a:solidFill>
              </a:rPr>
              <a:t>Measuring </a:t>
            </a:r>
            <a:r>
              <a:rPr lang="en-US" dirty="0" smtClean="0">
                <a:solidFill>
                  <a:schemeClr val="bg1"/>
                </a:solidFill>
              </a:rPr>
              <a:t>Tor”, </a:t>
            </a:r>
            <a:r>
              <a:rPr lang="en-US" dirty="0">
                <a:solidFill>
                  <a:schemeClr val="bg1"/>
                </a:solidFill>
              </a:rPr>
              <a:t>Rob Jansen and Aaron </a:t>
            </a:r>
            <a:r>
              <a:rPr lang="en-US" dirty="0" smtClean="0">
                <a:solidFill>
                  <a:schemeClr val="bg1"/>
                </a:solidFill>
              </a:rPr>
              <a:t>Johnson, In the </a:t>
            </a:r>
            <a:r>
              <a:rPr lang="en-US" i="1" dirty="0" smtClean="0">
                <a:solidFill>
                  <a:schemeClr val="bg1"/>
                </a:solidFill>
              </a:rPr>
              <a:t>Proceedings of the 23rd </a:t>
            </a:r>
            <a:r>
              <a:rPr lang="en-US" i="1" dirty="0">
                <a:solidFill>
                  <a:schemeClr val="bg1"/>
                </a:solidFill>
              </a:rPr>
              <a:t>ACM Conference on Computer and Communication Security </a:t>
            </a:r>
            <a:r>
              <a:rPr lang="en-US" dirty="0">
                <a:solidFill>
                  <a:schemeClr val="bg1"/>
                </a:solidFill>
              </a:rPr>
              <a:t>(CCS 2016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609016" y="2001829"/>
            <a:ext cx="1132236" cy="14612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621427" y="3549457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963632" y="3495526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98024" y="3454871"/>
            <a:ext cx="12573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10436" y="3541230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073400" y="3495525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48145" y="3495996"/>
            <a:ext cx="2260479" cy="7361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048144" y="3541232"/>
            <a:ext cx="2353613" cy="777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4810" y="3495527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3080" y="3495996"/>
            <a:ext cx="1854248" cy="1000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8824" y="3541230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41" name="Picture 4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49" name="Picture 4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0" name="Picture 4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52" name="Picture 5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3" name="Picture 5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55" name="Picture 5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6" name="Picture 5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7" name="Picture 5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circuits replace existing ones periodically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03020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55372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4810" y="3495526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19" name="Picture 1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0" name="Picture 1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2" name="Picture 2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3" name="Picture 2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25" name="Picture 2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6" name="Picture 2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circuits replace existing ones periodically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randomly choose relays, weighted by bandwidth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03020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55372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4810" y="3495526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19" name="Picture 1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0" name="Picture 1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2" name="Picture 2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3" name="Picture 2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25" name="Picture 2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6" name="Picture 2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Directory Authorities</a:t>
            </a:r>
            <a:endParaRPr lang="en-US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7" y="5538864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9" y="5538864"/>
            <a:ext cx="837327" cy="1052327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2" y="6178836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64" y="6178836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31" y="5536400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02" y="4882633"/>
            <a:ext cx="837327" cy="1052327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84" y="4882633"/>
            <a:ext cx="837327" cy="1052327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05" y="5536400"/>
            <a:ext cx="837327" cy="1052327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1" y="4856587"/>
            <a:ext cx="837327" cy="1052327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0" y="6184186"/>
            <a:ext cx="837327" cy="10523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0855" y="1939653"/>
            <a:ext cx="1024039" cy="813662"/>
            <a:chOff x="2361061" y="2075712"/>
            <a:chExt cx="1024039" cy="813662"/>
          </a:xfrm>
        </p:grpSpPr>
        <p:pic>
          <p:nvPicPr>
            <p:cNvPr id="17" name="Picture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18" name="Picture 1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439961" y="1925758"/>
            <a:ext cx="1024039" cy="813662"/>
            <a:chOff x="2361061" y="2075712"/>
            <a:chExt cx="1024039" cy="813662"/>
          </a:xfrm>
        </p:grpSpPr>
        <p:pic>
          <p:nvPicPr>
            <p:cNvPr id="20" name="Picture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1" name="Picture 20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452981" y="1910641"/>
            <a:ext cx="1024039" cy="813662"/>
            <a:chOff x="2361061" y="2075712"/>
            <a:chExt cx="1024039" cy="813662"/>
          </a:xfrm>
        </p:grpSpPr>
        <p:pic>
          <p:nvPicPr>
            <p:cNvPr id="23" name="Picture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4" name="Picture 23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466004" y="1940875"/>
            <a:ext cx="1024039" cy="813662"/>
            <a:chOff x="2361061" y="2075712"/>
            <a:chExt cx="1024039" cy="813662"/>
          </a:xfrm>
        </p:grpSpPr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7" name="Picture 26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465110" y="1926980"/>
            <a:ext cx="1024039" cy="813662"/>
            <a:chOff x="2361061" y="2075712"/>
            <a:chExt cx="1024039" cy="813662"/>
          </a:xfrm>
        </p:grpSpPr>
        <p:pic>
          <p:nvPicPr>
            <p:cNvPr id="29" name="Picture 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0" name="Picture 29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478130" y="1926981"/>
            <a:ext cx="1024039" cy="813662"/>
            <a:chOff x="2361061" y="2075712"/>
            <a:chExt cx="1024039" cy="813662"/>
          </a:xfrm>
        </p:grpSpPr>
        <p:pic>
          <p:nvPicPr>
            <p:cNvPr id="32" name="Pictur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3" name="Picture 32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73627" y="1939652"/>
            <a:ext cx="1024039" cy="813662"/>
            <a:chOff x="2361061" y="2075712"/>
            <a:chExt cx="1024039" cy="813662"/>
          </a:xfrm>
        </p:grpSpPr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6" name="Picture 35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472733" y="1925757"/>
            <a:ext cx="1024039" cy="813662"/>
            <a:chOff x="2361061" y="2075712"/>
            <a:chExt cx="1024039" cy="813662"/>
          </a:xfrm>
        </p:grpSpPr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9" name="Picture 38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485753" y="1925758"/>
            <a:ext cx="1024039" cy="813662"/>
            <a:chOff x="2361061" y="2075712"/>
            <a:chExt cx="1024039" cy="813662"/>
          </a:xfrm>
        </p:grpSpPr>
        <p:pic>
          <p:nvPicPr>
            <p:cNvPr id="41" name="Picture 4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2" name="Picture 41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2706432" y="1300124"/>
            <a:ext cx="517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Directory Authorities</a:t>
            </a:r>
            <a:endParaRPr lang="en-US" sz="2800" dirty="0">
              <a:solidFill>
                <a:srgbClr val="0B3AF5"/>
              </a:solidFill>
            </a:endParaRPr>
          </a:p>
        </p:txBody>
      </p:sp>
      <p:pic>
        <p:nvPicPr>
          <p:cNvPr id="44" name="Picture 43" descr="docu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46" y="3356135"/>
            <a:ext cx="795683" cy="1075247"/>
          </a:xfrm>
          <a:prstGeom prst="rect">
            <a:avLst/>
          </a:prstGeom>
        </p:spPr>
      </p:pic>
      <p:sp>
        <p:nvSpPr>
          <p:cNvPr id="45" name="Left Brace 44"/>
          <p:cNvSpPr/>
          <p:nvPr/>
        </p:nvSpPr>
        <p:spPr>
          <a:xfrm rot="16200000">
            <a:off x="4717371" y="-1618228"/>
            <a:ext cx="498922" cy="9238155"/>
          </a:xfrm>
          <a:prstGeom prst="leftBrace">
            <a:avLst>
              <a:gd name="adj1" fmla="val 8333"/>
              <a:gd name="adj2" fmla="val 3216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 rot="5400000">
            <a:off x="4603972" y="1580590"/>
            <a:ext cx="498922" cy="6320047"/>
          </a:xfrm>
          <a:prstGeom prst="leftBrace">
            <a:avLst>
              <a:gd name="adj1" fmla="val 8333"/>
              <a:gd name="adj2" fmla="val 74878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4"/>
          <p:cNvSpPr>
            <a:spLocks noGrp="1"/>
          </p:cNvSpPr>
          <p:nvPr>
            <p:ph idx="13"/>
          </p:nvPr>
        </p:nvSpPr>
        <p:spPr>
          <a:xfrm>
            <a:off x="3809998" y="3287183"/>
            <a:ext cx="6112934" cy="13525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Hourly network </a:t>
            </a:r>
            <a:r>
              <a:rPr lang="en-US" dirty="0" smtClean="0">
                <a:solidFill>
                  <a:srgbClr val="0B3AF5"/>
                </a:solidFill>
              </a:rPr>
              <a:t>consensus</a:t>
            </a:r>
            <a:r>
              <a:rPr lang="en-US" dirty="0" smtClean="0"/>
              <a:t> by majority vote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Relay info (IPs, pub keys, bandwidths, etc.)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Parameters (performance thresholds,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8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Why Measure Tor?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Why </a:t>
            </a:r>
            <a:r>
              <a:rPr lang="en-US" dirty="0"/>
              <a:t>are Tor network measurements needed?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usage behaviors to focus effort and resources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network protocols and calibrate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inform policy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1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Why Measure Tor?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Why </a:t>
            </a:r>
            <a:r>
              <a:rPr lang="en-US" dirty="0"/>
              <a:t>are Tor network measurements needed?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usage behaviors to focus effort and resources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network protocols and calibrate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inform policy 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1999" y="4231802"/>
            <a:ext cx="7643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“Tor metrics are the ammunition that lets Tor and other security advocates argue for a more private and secure  Internet from a position of data, rather than just dogma or perspective.</a:t>
            </a:r>
            <a:r>
              <a:rPr lang="en-US" sz="2400" i="1" dirty="0" smtClean="0"/>
              <a:t>”</a:t>
            </a:r>
          </a:p>
          <a:p>
            <a:endParaRPr lang="en-US" sz="2400" dirty="0"/>
          </a:p>
          <a:p>
            <a:r>
              <a:rPr lang="en-US" sz="2400" dirty="0"/>
              <a:t>	– Bruce </a:t>
            </a:r>
            <a:r>
              <a:rPr lang="en-US" sz="2400" dirty="0" err="1"/>
              <a:t>Schneier</a:t>
            </a:r>
            <a:r>
              <a:rPr lang="en-US" sz="2400" dirty="0"/>
              <a:t> </a:t>
            </a:r>
            <a:r>
              <a:rPr lang="en-US" sz="2400" dirty="0" smtClean="0"/>
              <a:t>(June 1, 2016)</a:t>
            </a:r>
            <a:br>
              <a:rPr lang="en-US" sz="2400" dirty="0" smtClean="0"/>
            </a:br>
            <a:r>
              <a:rPr lang="en-US" sz="2400" dirty="0" smtClean="0"/>
              <a:t>	   (</a:t>
            </a:r>
            <a:r>
              <a:rPr lang="en-US" sz="2400" dirty="0" err="1" smtClean="0"/>
              <a:t>metrics.torproject.org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5329" y="4033153"/>
            <a:ext cx="7893988" cy="291759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Previous Measurement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/>
              <a:t>Previous work </a:t>
            </a:r>
            <a:r>
              <a:rPr lang="en-US" dirty="0" smtClean="0"/>
              <a:t>collected</a:t>
            </a:r>
            <a:r>
              <a:rPr lang="en-US" dirty="0"/>
              <a:t>, stored</a:t>
            </a:r>
            <a:r>
              <a:rPr lang="en-US" dirty="0" smtClean="0"/>
              <a:t>, and </a:t>
            </a:r>
            <a:r>
              <a:rPr lang="en-US" dirty="0"/>
              <a:t>manually analyzed sensitive </a:t>
            </a:r>
            <a:r>
              <a:rPr lang="en-US" dirty="0" smtClean="0"/>
              <a:t>data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McCoy </a:t>
            </a:r>
            <a:r>
              <a:rPr lang="en-US" i="1" dirty="0" smtClean="0"/>
              <a:t>et. al. </a:t>
            </a:r>
            <a:r>
              <a:rPr lang="en-US" dirty="0" smtClean="0"/>
              <a:t>(PETS 2008):</a:t>
            </a:r>
            <a:r>
              <a:rPr lang="en-US" dirty="0"/>
              <a:t> </a:t>
            </a:r>
            <a:r>
              <a:rPr lang="en-US" dirty="0" err="1" smtClean="0"/>
              <a:t>tcpdump</a:t>
            </a:r>
            <a:r>
              <a:rPr lang="en-US" dirty="0" smtClean="0"/>
              <a:t> of first 150 bytes of packet (including 96 payload)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err="1"/>
              <a:t>Chaabane</a:t>
            </a:r>
            <a:r>
              <a:rPr lang="en-US" dirty="0"/>
              <a:t> </a:t>
            </a:r>
            <a:r>
              <a:rPr lang="en-US" i="1" dirty="0"/>
              <a:t>et. al. </a:t>
            </a:r>
            <a:r>
              <a:rPr lang="en-US" dirty="0"/>
              <a:t>(NSS 2010): customized DPI </a:t>
            </a:r>
            <a:r>
              <a:rPr lang="en-US" dirty="0" smtClean="0"/>
              <a:t>software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8066" y="3977063"/>
            <a:ext cx="9024359" cy="3225139"/>
            <a:chOff x="384370" y="3977063"/>
            <a:chExt cx="9024359" cy="3225139"/>
          </a:xfrm>
        </p:grpSpPr>
        <p:pic>
          <p:nvPicPr>
            <p:cNvPr id="7" name="Picture 6" descr="Screen Shot 2016-10-26 at 8.25.1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09" y="6706902"/>
              <a:ext cx="1333500" cy="495300"/>
            </a:xfrm>
            <a:prstGeom prst="rect">
              <a:avLst/>
            </a:prstGeom>
          </p:spPr>
        </p:pic>
        <p:pic>
          <p:nvPicPr>
            <p:cNvPr id="8" name="Picture 7" descr="Screen Shot 2016-10-26 at 8.25.1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536" y="6656732"/>
              <a:ext cx="1905000" cy="355600"/>
            </a:xfrm>
            <a:prstGeom prst="rect">
              <a:avLst/>
            </a:prstGeom>
          </p:spPr>
        </p:pic>
        <p:pic>
          <p:nvPicPr>
            <p:cNvPr id="10" name="Picture 9" descr="Screen Shot 2016-10-26 at 8.27.5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93" y="4287337"/>
              <a:ext cx="8972135" cy="2411965"/>
            </a:xfrm>
            <a:prstGeom prst="rect">
              <a:avLst/>
            </a:prstGeom>
          </p:spPr>
        </p:pic>
        <p:pic>
          <p:nvPicPr>
            <p:cNvPr id="12" name="Picture 11" descr="Screen Shot 2016-10-26 at 8.31.45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794" y="3990346"/>
              <a:ext cx="8974224" cy="3118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84370" y="3977063"/>
              <a:ext cx="9024359" cy="322509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8899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968214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6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95011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6450745" y="1804718"/>
            <a:ext cx="3024831" cy="1737876"/>
          </a:xfrm>
          <a:prstGeom prst="wedgeRectCallout">
            <a:avLst>
              <a:gd name="adj1" fmla="val -18764"/>
              <a:gd name="adj2" fmla="val 61764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sz="2800" dirty="0" smtClean="0">
                <a:solidFill>
                  <a:srgbClr val="0B3AF5"/>
                </a:solidFill>
              </a:rPr>
              <a:t>Safety concerns: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Per-relay outputs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Data stored locally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 privacy proofs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7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01820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6283629" y="1704455"/>
            <a:ext cx="3542896" cy="1838139"/>
          </a:xfrm>
          <a:prstGeom prst="wedgeRectCallout">
            <a:avLst>
              <a:gd name="adj1" fmla="val 16142"/>
              <a:gd name="adj2" fmla="val 63582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sz="2800" dirty="0" smtClean="0">
                <a:solidFill>
                  <a:srgbClr val="0B3AF5"/>
                </a:solidFill>
              </a:rPr>
              <a:t>Accuracy concerns: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Per-relay noise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Opt-in, limited vantage points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338960" y="1341971"/>
            <a:ext cx="8943219" cy="2925907"/>
            <a:chOff x="338960" y="1341971"/>
            <a:chExt cx="8943219" cy="292590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8" name="Cloud 7"/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or_project_logo_hq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  <p:sp>
        <p:nvSpPr>
          <p:cNvPr id="90" name="Content Placeholder 33"/>
          <p:cNvSpPr txBox="1">
            <a:spLocks/>
          </p:cNvSpPr>
          <p:nvPr/>
        </p:nvSpPr>
        <p:spPr>
          <a:xfrm>
            <a:off x="457200" y="4714540"/>
            <a:ext cx="9121140" cy="2588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Tor: an anonymous communication, censorship resistant, privacy-enhancing communication system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How is Tor being used? being misused? performing?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3086854" y="4050972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 ~1.75 M. Users/Day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metrics.torproject.org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3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Missing 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Many useful statistics are not collected for safety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otal number of unique users at any time, how long they stay online, how often they join and leave, usage behavior</a:t>
            </a:r>
          </a:p>
          <a:p>
            <a:pPr lvl="1"/>
            <a:r>
              <a:rPr lang="en-US" dirty="0" smtClean="0"/>
              <a:t>Relays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otal bandwidth capacity, congestion and queuing delays, circuit and other failures, denial of service and other attacks</a:t>
            </a:r>
          </a:p>
          <a:p>
            <a:pPr lvl="1"/>
            <a:r>
              <a:rPr lang="en-US" dirty="0" smtClean="0"/>
              <a:t>Destinations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Popular destinations, popular applications, effects of DNS, properties of traffic (bytes and connections per page, etc.)</a:t>
            </a:r>
          </a:p>
          <a:p>
            <a:pPr marL="1150938" lvl="3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49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PrivCount</a:t>
            </a:r>
            <a:r>
              <a:rPr lang="en-US" dirty="0" smtClean="0"/>
              <a:t> Measurement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4268230"/>
            <a:ext cx="9121140" cy="292032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PrivCount</a:t>
            </a:r>
            <a:r>
              <a:rPr lang="en-US" dirty="0" smtClean="0"/>
              <a:t> system architecture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Distributed measurement and aggregation protocol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ecure computation and private output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Privacy-preserving </a:t>
            </a:r>
            <a:r>
              <a:rPr lang="en-US" dirty="0"/>
              <a:t>c</a:t>
            </a:r>
            <a:r>
              <a:rPr lang="en-US" dirty="0" smtClean="0"/>
              <a:t>ounting system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Consumes various new event types from Tor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Circuit end events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Stream end events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Connection end events</a:t>
            </a:r>
          </a:p>
          <a:p>
            <a:pPr marL="1150938" lvl="3" indent="-457200">
              <a:buFont typeface="Arial"/>
              <a:buChar char="•"/>
            </a:pP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Counts various statistics from event information, e.g.: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Total number of circuits, streams, connections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Data volume per circuit, stream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Number of unique users</a:t>
            </a:r>
          </a:p>
          <a:p>
            <a:pPr marL="1150938" lvl="3" indent="-457200">
              <a:buFont typeface="Arial"/>
              <a:buChar char="•"/>
            </a:pPr>
            <a:r>
              <a:rPr lang="is-IS" dirty="0" smtClean="0"/>
              <a:t>…</a:t>
            </a:r>
            <a:endParaRPr lang="en-US" dirty="0" smtClean="0"/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Based on PrivEx-S2 protocol of </a:t>
            </a:r>
            <a:r>
              <a:rPr lang="en-US" dirty="0" err="1" smtClean="0"/>
              <a:t>Elahi</a:t>
            </a:r>
            <a:r>
              <a:rPr lang="en-US" dirty="0" smtClean="0"/>
              <a:t> </a:t>
            </a:r>
            <a:r>
              <a:rPr lang="en-US" i="1" dirty="0" smtClean="0"/>
              <a:t>et. al.</a:t>
            </a:r>
            <a:r>
              <a:rPr lang="en-US" dirty="0" smtClean="0"/>
              <a:t> (CCS 2014)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327255" y="1412386"/>
            <a:ext cx="1222537" cy="1066800"/>
            <a:chOff x="6400802" y="3894668"/>
            <a:chExt cx="1222537" cy="1066800"/>
          </a:xfrm>
        </p:grpSpPr>
        <p:grpSp>
          <p:nvGrpSpPr>
            <p:cNvPr id="20" name="Group 19"/>
            <p:cNvGrpSpPr/>
            <p:nvPr/>
          </p:nvGrpSpPr>
          <p:grpSpPr>
            <a:xfrm>
              <a:off x="6451600" y="3968284"/>
              <a:ext cx="1171739" cy="993183"/>
              <a:chOff x="6908800" y="3443351"/>
              <a:chExt cx="1171739" cy="993183"/>
            </a:xfrm>
          </p:grpSpPr>
          <p:pic>
            <p:nvPicPr>
              <p:cNvPr id="22" name="Picture 21" descr="python2-300px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23" name="Picture 22" descr="privcount-bars-0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21" name="Rounded Rectangle 20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76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Security goals for </a:t>
            </a:r>
            <a:r>
              <a:rPr lang="en-US" dirty="0"/>
              <a:t>s</a:t>
            </a:r>
            <a:r>
              <a:rPr lang="en-US" dirty="0" smtClean="0"/>
              <a:t>afer </a:t>
            </a:r>
            <a:r>
              <a:rPr lang="en-US" dirty="0"/>
              <a:t>Tor measurements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Forward privacy 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adversary cannot learn the state of the measurement before time of compromise</a:t>
            </a:r>
          </a:p>
          <a:p>
            <a:pPr marL="1150938" lvl="3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Differential privacy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Prevents </a:t>
            </a:r>
            <a:r>
              <a:rPr lang="en-US" dirty="0"/>
              <a:t>confirmation of the actions of a specific user given the output</a:t>
            </a:r>
          </a:p>
          <a:p>
            <a:pPr marL="1150938" lvl="3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/>
              <a:t>Secure aggregation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/>
              <a:t>Securely aggregates </a:t>
            </a:r>
            <a:r>
              <a:rPr lang="en-US" dirty="0" smtClean="0"/>
              <a:t>safe statistics across all measurement nodes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Only the safe, aggregated measurement results are released</a:t>
            </a:r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327255" y="1412386"/>
            <a:ext cx="1222537" cy="1066800"/>
            <a:chOff x="6400802" y="3894668"/>
            <a:chExt cx="1222537" cy="1066800"/>
          </a:xfrm>
        </p:grpSpPr>
        <p:grpSp>
          <p:nvGrpSpPr>
            <p:cNvPr id="8" name="Group 7"/>
            <p:cNvGrpSpPr/>
            <p:nvPr/>
          </p:nvGrpSpPr>
          <p:grpSpPr>
            <a:xfrm>
              <a:off x="6451600" y="3968284"/>
              <a:ext cx="1171739" cy="993183"/>
              <a:chOff x="6908800" y="3443351"/>
              <a:chExt cx="1171739" cy="993183"/>
            </a:xfrm>
          </p:grpSpPr>
          <p:pic>
            <p:nvPicPr>
              <p:cNvPr id="10" name="Picture 9" descr="python2-300px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11" name="Picture 10" descr="privcount-bars-0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9" name="Rounded Rectangle 8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464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6" name="Picture 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7" name="Picture 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10" name="Picture 9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" name="Picture 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6" name="Picture 4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7" name="Picture 4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010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</a:t>
            </a:r>
            <a:r>
              <a:rPr lang="en-US" dirty="0"/>
              <a:t>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Tally Server (TS)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Central, untrusted proxy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Collection facilitator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5517682" y="34256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31208" y="34256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39" name="Picture 3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50" name="Picture 49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52" name="Picture 5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70083" y="4035247"/>
            <a:ext cx="1222537" cy="1117594"/>
            <a:chOff x="6400802" y="3843874"/>
            <a:chExt cx="1222537" cy="1117594"/>
          </a:xfrm>
        </p:grpSpPr>
        <p:grpSp>
          <p:nvGrpSpPr>
            <p:cNvPr id="54" name="Group 53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58" name="Picture 57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5" name="Picture 64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76" name="Picture 75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77" name="Picture 76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4" name="Picture 73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5" name="Picture 74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3" name="TextBox 72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4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</a:t>
            </a:r>
            <a:r>
              <a:rPr lang="en-US" dirty="0"/>
              <a:t>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Tally Server (TS)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Central, untrusted proxy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Collection facilitator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Share Keepers (SKs)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Stores DC secrets, </a:t>
            </a:r>
            <a:br>
              <a:rPr lang="en-US" dirty="0" smtClean="0"/>
            </a:br>
            <a:r>
              <a:rPr lang="en-US" dirty="0" smtClean="0"/>
              <a:t>sum for aggregation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6" name="Picture 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7" name="Picture 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70083" y="4035247"/>
            <a:ext cx="1222537" cy="1117594"/>
            <a:chOff x="6400802" y="3843874"/>
            <a:chExt cx="1222537" cy="1117594"/>
          </a:xfrm>
        </p:grpSpPr>
        <p:grpSp>
          <p:nvGrpSpPr>
            <p:cNvPr id="32" name="Group 31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6" name="Picture 2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7" name="Picture 2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45876" y="5765695"/>
            <a:ext cx="1205603" cy="1117595"/>
            <a:chOff x="5689602" y="5452540"/>
            <a:chExt cx="1205603" cy="1117595"/>
          </a:xfrm>
        </p:grpSpPr>
        <p:grpSp>
          <p:nvGrpSpPr>
            <p:cNvPr id="38" name="Group 3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1" name="Picture 4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2" name="Picture 4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81361" y="5761515"/>
            <a:ext cx="1205603" cy="1117595"/>
            <a:chOff x="5689602" y="5452540"/>
            <a:chExt cx="1205603" cy="1117595"/>
          </a:xfrm>
        </p:grpSpPr>
        <p:grpSp>
          <p:nvGrpSpPr>
            <p:cNvPr id="69" name="Group 68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3" name="Picture 7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4" name="Picture 7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>
            <a:stCxn id="65" idx="0"/>
            <a:endCxn id="64" idx="2"/>
          </p:cNvCxnSpPr>
          <p:nvPr/>
        </p:nvCxnSpPr>
        <p:spPr>
          <a:xfrm flipV="1">
            <a:off x="5638542" y="51528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0" idx="0"/>
            <a:endCxn id="64" idx="2"/>
          </p:cNvCxnSpPr>
          <p:nvPr/>
        </p:nvCxnSpPr>
        <p:spPr>
          <a:xfrm flipH="1" flipV="1">
            <a:off x="6262749" y="51528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517682" y="34256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31208" y="34256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79" name="Picture 78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80" name="Picture 79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6" name="Picture 7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8" name="Picture 77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8" name="TextBox 57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4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Initialization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2" name="Picture 2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3" name="Picture 2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68931" y="3915823"/>
            <a:ext cx="795683" cy="1075247"/>
            <a:chOff x="6168931" y="3915823"/>
            <a:chExt cx="795683" cy="1075247"/>
          </a:xfrm>
        </p:grpSpPr>
        <p:pic>
          <p:nvPicPr>
            <p:cNvPr id="50" name="Picture 49" descr="documen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249339" y="3506198"/>
            <a:ext cx="3991438" cy="1800075"/>
          </a:xfrm>
          <a:prstGeom prst="wedgeRectCallout">
            <a:avLst>
              <a:gd name="adj1" fmla="val 55584"/>
              <a:gd name="adj2" fmla="val 1064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0917F2"/>
                </a:solidFill>
              </a:rPr>
              <a:t>Create deployment </a:t>
            </a:r>
            <a:r>
              <a:rPr lang="en-US" dirty="0" smtClean="0">
                <a:solidFill>
                  <a:srgbClr val="0917F2"/>
                </a:solidFill>
              </a:rPr>
              <a:t>document</a:t>
            </a:r>
            <a:endParaRPr lang="en-US" dirty="0">
              <a:solidFill>
                <a:srgbClr val="0917F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Privacy parameters </a:t>
            </a:r>
            <a:r>
              <a:rPr lang="en-US" dirty="0" err="1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δ</a:t>
            </a:r>
            <a:endParaRPr lang="en-US" dirty="0">
              <a:solidFill>
                <a:srgbClr val="000000"/>
              </a:solidFill>
            </a:endParaRPr>
          </a:p>
          <a:p>
            <a:pPr marL="285750" lvl="3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Sensitivity for each statistic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(max change due to single client)</a:t>
            </a:r>
          </a:p>
          <a:p>
            <a:pPr marL="285750" lvl="3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Noise weight </a:t>
            </a:r>
            <a:r>
              <a:rPr lang="en-US" dirty="0" err="1">
                <a:solidFill>
                  <a:srgbClr val="000000"/>
                </a:solidFill>
              </a:rPr>
              <a:t>ω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(relative noise added by each DC)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lvl="1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61" name="Group 60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65" name="Picture 64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6" name="Picture 65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64" name="TextBox 63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68" name="Group 6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2" name="Picture 7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3" name="Picture 7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75" name="Group 7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9" name="Picture 78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0" name="Picture 79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76" name="Rounded Rectangle 7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213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Initialization</a:t>
            </a:r>
            <a:endParaRPr lang="en-US" dirty="0"/>
          </a:p>
        </p:txBody>
      </p:sp>
      <p:sp>
        <p:nvSpPr>
          <p:cNvPr id="58" name="Rectangular Callout 57"/>
          <p:cNvSpPr/>
          <p:nvPr/>
        </p:nvSpPr>
        <p:spPr>
          <a:xfrm>
            <a:off x="699620" y="3767132"/>
            <a:ext cx="3519629" cy="1173191"/>
          </a:xfrm>
          <a:prstGeom prst="wedgeRectCallout">
            <a:avLst>
              <a:gd name="adj1" fmla="val 55584"/>
              <a:gd name="adj2" fmla="val 1064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Send to all DCs and SKs</a:t>
            </a:r>
            <a:endParaRPr lang="en-US" dirty="0">
              <a:solidFill>
                <a:srgbClr val="0917F2"/>
              </a:solidFill>
            </a:endParaRPr>
          </a:p>
          <a:p>
            <a:pPr marL="461963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DCs and SKs accept only on unanimous consensus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lvl="1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396675" y="5854920"/>
            <a:ext cx="795683" cy="1075247"/>
            <a:chOff x="6168931" y="3915823"/>
            <a:chExt cx="795683" cy="1075247"/>
          </a:xfrm>
        </p:grpSpPr>
        <p:pic>
          <p:nvPicPr>
            <p:cNvPr id="52" name="Picture 51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53" name="TextBox 52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16967" y="5876446"/>
            <a:ext cx="795683" cy="1075247"/>
            <a:chOff x="6168931" y="3915823"/>
            <a:chExt cx="795683" cy="1075247"/>
          </a:xfrm>
        </p:grpSpPr>
        <p:pic>
          <p:nvPicPr>
            <p:cNvPr id="55" name="Picture 54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56" name="TextBox 55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77800" y="1764889"/>
            <a:ext cx="795683" cy="1075247"/>
            <a:chOff x="6168931" y="3915823"/>
            <a:chExt cx="795683" cy="1075247"/>
          </a:xfrm>
        </p:grpSpPr>
        <p:pic>
          <p:nvPicPr>
            <p:cNvPr id="59" name="Picture 58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60" name="TextBox 59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882024" y="1754125"/>
            <a:ext cx="795683" cy="1075247"/>
            <a:chOff x="6168931" y="3915823"/>
            <a:chExt cx="795683" cy="1075247"/>
          </a:xfrm>
        </p:grpSpPr>
        <p:pic>
          <p:nvPicPr>
            <p:cNvPr id="62" name="Picture 61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63" name="TextBox 62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69" name="Picture 6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5" name="Picture 74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6" name="Picture 75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78" name="Group 77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2" name="Picture 81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3" name="Picture 82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1" name="TextBox 80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79" name="Rounded Rectangle 78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85" name="Straight Connector 84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3" name="Picture 92" descr="running_man_Exit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4" name="Picture 93" descr="relay-onio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1" name="Picture 90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2" name="Picture 91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0" name="TextBox 89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96" name="Group 95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0" name="Picture 99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9" name="TextBox 98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97" name="Rounded Rectangle 96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103" name="Group 102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7" name="Picture 106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8" name="Picture 107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06" name="TextBox 105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104" name="Rounded Rectangle 103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31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Configuration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168931" y="3915823"/>
            <a:ext cx="795683" cy="1075247"/>
            <a:chOff x="6168931" y="3915823"/>
            <a:chExt cx="795683" cy="1075247"/>
          </a:xfrm>
        </p:grpSpPr>
        <p:pic>
          <p:nvPicPr>
            <p:cNvPr id="50" name="Picture 49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249339" y="3506198"/>
            <a:ext cx="3991438" cy="2026104"/>
          </a:xfrm>
          <a:prstGeom prst="wedgeRectCallout">
            <a:avLst>
              <a:gd name="adj1" fmla="val 55584"/>
              <a:gd name="adj2" fmla="val 1064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0917F2"/>
                </a:solidFill>
              </a:rPr>
              <a:t>Create </a:t>
            </a:r>
            <a:r>
              <a:rPr lang="en-US" dirty="0" smtClean="0">
                <a:solidFill>
                  <a:srgbClr val="0917F2"/>
                </a:solidFill>
              </a:rPr>
              <a:t>configuration document</a:t>
            </a:r>
            <a:endParaRPr lang="en-US" dirty="0">
              <a:solidFill>
                <a:srgbClr val="0917F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Collection start and end times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Statistics to collect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Estimated value for each statistic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maximize relative per-statistic accuracy while </a:t>
            </a:r>
            <a:r>
              <a:rPr lang="en-US" dirty="0" smtClean="0">
                <a:solidFill>
                  <a:srgbClr val="000000"/>
                </a:solidFill>
              </a:rPr>
              <a:t>providing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)-differential privacy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lvl="1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52" name="Picture 5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59" name="Picture 58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0" name="Picture 59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62" name="Group 61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66" name="Picture 65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7" name="Picture 66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65" name="TextBox 64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69" name="Straight Connector 68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77" name="Picture 76" descr="running_man_Exit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78" name="Picture 77" descr="relay-onio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5" name="Picture 74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6" name="Picture 75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72" name="Rounded Rectangle 71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80" name="Group 79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4" name="Picture 83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5" name="Picture 84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3" name="TextBox 82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81" name="Rounded Rectangle 80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87" name="Group 86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1" name="Picture 90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2" name="Picture 91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0" name="TextBox 89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84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338960" y="1341971"/>
            <a:ext cx="8943219" cy="2925907"/>
            <a:chOff x="338960" y="1341971"/>
            <a:chExt cx="8943219" cy="292590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8" name="Cloud 7"/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or_project_logo_hq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  <p:sp>
        <p:nvSpPr>
          <p:cNvPr id="90" name="Content Placeholder 33"/>
          <p:cNvSpPr txBox="1">
            <a:spLocks/>
          </p:cNvSpPr>
          <p:nvPr/>
        </p:nvSpPr>
        <p:spPr>
          <a:xfrm>
            <a:off x="457200" y="4714540"/>
            <a:ext cx="9121140" cy="2588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Tor: an anonymous communication, censorship resistant, privacy-enhancing communication system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How is Tor being used? being misused? performing?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>
                <a:solidFill>
                  <a:srgbClr val="0A3AFF"/>
                </a:solidFill>
              </a:rPr>
              <a:t>Objective</a:t>
            </a:r>
            <a:r>
              <a:rPr lang="en-US" dirty="0" smtClean="0"/>
              <a:t>: </a:t>
            </a:r>
            <a:r>
              <a:rPr lang="en-US" dirty="0"/>
              <a:t>To </a:t>
            </a:r>
            <a:r>
              <a:rPr lang="en-US" dirty="0" smtClean="0"/>
              <a:t>safely gather </a:t>
            </a:r>
            <a:r>
              <a:rPr lang="en-US" dirty="0"/>
              <a:t>Tor network usage </a:t>
            </a:r>
            <a:r>
              <a:rPr lang="en-US" dirty="0" smtClean="0"/>
              <a:t>statistics</a:t>
            </a: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 smtClean="0">
                <a:solidFill>
                  <a:srgbClr val="0A3AFF"/>
                </a:solidFill>
              </a:rPr>
              <a:t>Approach</a:t>
            </a:r>
            <a:r>
              <a:rPr lang="en-US" dirty="0" smtClean="0"/>
              <a:t>: </a:t>
            </a:r>
            <a:r>
              <a:rPr lang="en-US" dirty="0"/>
              <a:t>Use distributed measurement, secure multiparty computation, and differential privacy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3086854" y="4050972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 ~1.75 M. Users/Day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metrics.torproject.org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6405725" y="5863968"/>
            <a:ext cx="795683" cy="1075247"/>
            <a:chOff x="6168931" y="3915823"/>
            <a:chExt cx="795683" cy="1075247"/>
          </a:xfrm>
        </p:grpSpPr>
        <p:pic>
          <p:nvPicPr>
            <p:cNvPr id="69" name="Picture 68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70" name="TextBox 69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26017" y="5853206"/>
            <a:ext cx="795683" cy="1075247"/>
            <a:chOff x="6168931" y="3915823"/>
            <a:chExt cx="795683" cy="1075247"/>
          </a:xfrm>
        </p:grpSpPr>
        <p:pic>
          <p:nvPicPr>
            <p:cNvPr id="72" name="Picture 71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73" name="TextBox 72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880312" y="1752414"/>
            <a:ext cx="795683" cy="1075247"/>
            <a:chOff x="6168931" y="3915823"/>
            <a:chExt cx="795683" cy="1075247"/>
          </a:xfrm>
        </p:grpSpPr>
        <p:pic>
          <p:nvPicPr>
            <p:cNvPr id="75" name="Picture 74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76" name="TextBox 75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76088" y="1752412"/>
            <a:ext cx="795683" cy="1075247"/>
            <a:chOff x="6168931" y="3915823"/>
            <a:chExt cx="795683" cy="1075247"/>
          </a:xfrm>
        </p:grpSpPr>
        <p:pic>
          <p:nvPicPr>
            <p:cNvPr id="78" name="Picture 77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79" name="TextBox 78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</a:t>
            </a:r>
            <a:r>
              <a:rPr lang="en-US" dirty="0"/>
              <a:t>Configuration</a:t>
            </a:r>
          </a:p>
        </p:txBody>
      </p:sp>
      <p:sp>
        <p:nvSpPr>
          <p:cNvPr id="58" name="Rectangular Callout 57"/>
          <p:cNvSpPr/>
          <p:nvPr/>
        </p:nvSpPr>
        <p:spPr>
          <a:xfrm>
            <a:off x="699620" y="3767132"/>
            <a:ext cx="3519629" cy="1173191"/>
          </a:xfrm>
          <a:prstGeom prst="wedgeRectCallout">
            <a:avLst>
              <a:gd name="adj1" fmla="val 55584"/>
              <a:gd name="adj2" fmla="val 1064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Send to all DCs and SKs</a:t>
            </a:r>
            <a:endParaRPr lang="en-US" dirty="0">
              <a:solidFill>
                <a:srgbClr val="0917F2"/>
              </a:solidFill>
            </a:endParaRPr>
          </a:p>
          <a:p>
            <a:pPr marL="461963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DCs and SKs </a:t>
            </a:r>
            <a:r>
              <a:rPr lang="en-US" dirty="0" smtClean="0">
                <a:solidFill>
                  <a:srgbClr val="000000"/>
                </a:solidFill>
              </a:rPr>
              <a:t>check for consistency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90" name="Group 89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4" name="Picture 93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5" name="Picture 94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3" name="TextBox 92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91" name="Rounded Rectangle 90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7" name="Straight Connector 96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105" name="Picture 104" descr="running_man_Exit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106" name="Picture 105" descr="relay-onio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3" name="Picture 102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02" name="TextBox 10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00" name="Rounded Rectangle 99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108" name="Group 10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12" name="Picture 111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13" name="Picture 112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1" name="TextBox 110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109" name="Rounded Rectangle 10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115" name="Group 11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19" name="Picture 118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8" name="TextBox 117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116" name="Rounded Rectangle 11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30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193742" y="3767132"/>
            <a:ext cx="4025508" cy="1173191"/>
          </a:xfrm>
          <a:prstGeom prst="wedgeRectCallout">
            <a:avLst>
              <a:gd name="adj1" fmla="val 32870"/>
              <a:gd name="adj2" fmla="val -9669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Generate noise for each counter</a:t>
            </a:r>
            <a:endParaRPr lang="en-US" dirty="0">
              <a:solidFill>
                <a:srgbClr val="0917F2"/>
              </a:solidFill>
            </a:endParaRPr>
          </a:p>
          <a:p>
            <a:pPr marL="461963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 ~ Normal(0,ωσ) mod </a:t>
            </a:r>
            <a:r>
              <a:rPr lang="en-US" dirty="0" smtClean="0">
                <a:solidFill>
                  <a:srgbClr val="000000"/>
                </a:solidFill>
              </a:rPr>
              <a:t>q</a:t>
            </a:r>
            <a:endParaRPr lang="en-US" dirty="0">
              <a:solidFill>
                <a:srgbClr val="000000"/>
              </a:solidFill>
            </a:endParaRPr>
          </a:p>
          <a:p>
            <a:pPr marL="461963" lvl="1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Contributes to differential privacy of the outputs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0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193742" y="3767132"/>
            <a:ext cx="4025508" cy="1173191"/>
          </a:xfrm>
          <a:prstGeom prst="wedgeRectCallout">
            <a:avLst>
              <a:gd name="adj1" fmla="val 32870"/>
              <a:gd name="adj2" fmla="val -9669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0917F2"/>
                </a:solidFill>
              </a:rPr>
              <a:t>Generate random share for each SK</a:t>
            </a:r>
          </a:p>
          <a:p>
            <a:pPr marL="461963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 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461963" lvl="1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“Blinds” </a:t>
            </a:r>
            <a:r>
              <a:rPr lang="en-US" dirty="0">
                <a:solidFill>
                  <a:srgbClr val="000000"/>
                </a:solidFill>
              </a:rPr>
              <a:t>the actual </a:t>
            </a:r>
            <a:r>
              <a:rPr lang="en-US" dirty="0" smtClean="0">
                <a:solidFill>
                  <a:srgbClr val="000000"/>
                </a:solidFill>
              </a:rPr>
              <a:t>counts for forward privacy at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DCs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8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602750" y="4111555"/>
            <a:ext cx="2884592" cy="484345"/>
          </a:xfrm>
          <a:prstGeom prst="wedgeRectCallout">
            <a:avLst>
              <a:gd name="adj1" fmla="val 42945"/>
              <a:gd name="adj2" fmla="val -22335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DCs send shares to SKs</a:t>
            </a:r>
            <a:endParaRPr lang="en-US" dirty="0">
              <a:solidFill>
                <a:srgbClr val="0917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0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Collection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602750" y="4111555"/>
            <a:ext cx="2884592" cy="688847"/>
          </a:xfrm>
          <a:prstGeom prst="wedgeRectCallout">
            <a:avLst>
              <a:gd name="adj1" fmla="val 33990"/>
              <a:gd name="adj2" fmla="val -16867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DCs collect events and increment counters</a:t>
            </a:r>
            <a:endParaRPr lang="en-US" dirty="0">
              <a:solidFill>
                <a:srgbClr val="0917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Collection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1187662" y="4295369"/>
            <a:ext cx="2739605" cy="500501"/>
          </a:xfrm>
          <a:prstGeom prst="wedgeRectCallout">
            <a:avLst>
              <a:gd name="adj1" fmla="val 69329"/>
              <a:gd name="adj2" fmla="val -18789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Send Counters </a:t>
            </a:r>
            <a:r>
              <a:rPr lang="en-US" dirty="0">
                <a:solidFill>
                  <a:srgbClr val="0917F2"/>
                </a:solidFill>
              </a:rPr>
              <a:t>to </a:t>
            </a:r>
            <a:r>
              <a:rPr lang="en-US" dirty="0" smtClean="0">
                <a:solidFill>
                  <a:srgbClr val="0917F2"/>
                </a:solidFill>
              </a:rPr>
              <a:t>TS</a:t>
            </a: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Aggregation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591987" y="4014686"/>
            <a:ext cx="3153677" cy="1194719"/>
          </a:xfrm>
          <a:prstGeom prst="wedgeRectCallout">
            <a:avLst>
              <a:gd name="adj1" fmla="val 70243"/>
              <a:gd name="adj2" fmla="val -2648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TS combines all counter values from DCs and SKs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Subtracts SK-held values from DC-held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9418" y="407926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180186" y="4759742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8187889" y="365827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404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Aggregation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9418" y="407926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68" name="Rectangular Callout 67"/>
          <p:cNvSpPr/>
          <p:nvPr/>
        </p:nvSpPr>
        <p:spPr>
          <a:xfrm>
            <a:off x="591987" y="4014686"/>
            <a:ext cx="3153677" cy="1194719"/>
          </a:xfrm>
          <a:prstGeom prst="wedgeRectCallout">
            <a:avLst>
              <a:gd name="adj1" fmla="val 70243"/>
              <a:gd name="adj2" fmla="val -2648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TS combines all counter values from DCs and SKs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Subtracts SK-held values from DC-held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80186" y="4759742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70" name="TextBox 69"/>
          <p:cNvSpPr txBox="1"/>
          <p:nvPr/>
        </p:nvSpPr>
        <p:spPr>
          <a:xfrm>
            <a:off x="8187889" y="365827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123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Aggregation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591987" y="4014687"/>
            <a:ext cx="3153677" cy="699610"/>
          </a:xfrm>
          <a:prstGeom prst="wedgeRectCallout">
            <a:avLst>
              <a:gd name="adj1" fmla="val 70243"/>
              <a:gd name="adj2" fmla="val -2648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Results are differentially private and safe to publish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4071" y="500490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6685782" y="5307989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89207" y="355358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89206" y="4285482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3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Security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Recall: Security Properties</a:t>
            </a: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/>
              <a:t>Forward privacy 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/>
              <a:t>The adversary cannot learn the state of the measurement before time of compromise</a:t>
            </a:r>
          </a:p>
          <a:p>
            <a:pPr marL="1150938" lvl="3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Differential privacy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/>
              <a:t>Prevents confirmation of the actions of a specific user given the output</a:t>
            </a:r>
          </a:p>
          <a:p>
            <a:pPr marL="1150938" lvl="3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/>
              <a:t>Secure aggregation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/>
              <a:t>Securely aggregates safe statistics across all measurement nodes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/>
              <a:t>Only the safe, aggregated measurement results are released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572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Tor works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Why measurements are needed and what to measure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Measurement challenges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8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Security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59418" y="407926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180186" y="4759742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187889" y="365827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078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Security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ular Callout 68"/>
          <p:cNvSpPr/>
          <p:nvPr/>
        </p:nvSpPr>
        <p:spPr>
          <a:xfrm>
            <a:off x="320643" y="4314088"/>
            <a:ext cx="3539777" cy="1233747"/>
          </a:xfrm>
          <a:prstGeom prst="wedgeRectCallout">
            <a:avLst>
              <a:gd name="adj1" fmla="val 20088"/>
              <a:gd name="adj2" fmla="val 76532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Forward Privacy</a:t>
            </a:r>
            <a:endParaRPr lang="en-US" dirty="0">
              <a:solidFill>
                <a:srgbClr val="0917F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Nothing learned from counter before time of compromise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as long as </a:t>
            </a:r>
            <a:r>
              <a:rPr lang="en-US" i="1" dirty="0" smtClean="0">
                <a:solidFill>
                  <a:schemeClr val="tx1"/>
                </a:solidFill>
              </a:rPr>
              <a:t>1 SK is honest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917F2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59418" y="407926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180186" y="4759742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187889" y="365827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249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Security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Rectangular Callout 68"/>
          <p:cNvSpPr/>
          <p:nvPr/>
        </p:nvSpPr>
        <p:spPr>
          <a:xfrm>
            <a:off x="320644" y="3511991"/>
            <a:ext cx="3472930" cy="1250457"/>
          </a:xfrm>
          <a:prstGeom prst="wedgeRectCallout">
            <a:avLst>
              <a:gd name="adj1" fmla="val -16265"/>
              <a:gd name="adj2" fmla="val -8185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0917F2"/>
                </a:solidFill>
              </a:rPr>
              <a:t>Differential Privacy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Enough noise is added as long </a:t>
            </a:r>
            <a:r>
              <a:rPr lang="en-US" dirty="0" smtClean="0">
                <a:solidFill>
                  <a:schemeClr val="tx1"/>
                </a:solidFill>
              </a:rPr>
              <a:t>as a </a:t>
            </a:r>
            <a:r>
              <a:rPr lang="en-US" i="1" dirty="0" smtClean="0">
                <a:solidFill>
                  <a:schemeClr val="tx1"/>
                </a:solidFill>
              </a:rPr>
              <a:t>tunable subset of </a:t>
            </a:r>
            <a:r>
              <a:rPr lang="en-US" i="1" dirty="0" smtClean="0">
                <a:solidFill>
                  <a:schemeClr val="tx1"/>
                </a:solidFill>
              </a:rPr>
              <a:t>DCs </a:t>
            </a:r>
            <a:r>
              <a:rPr lang="en-US" i="1" dirty="0" smtClean="0">
                <a:solidFill>
                  <a:schemeClr val="tx1"/>
                </a:solidFill>
              </a:rPr>
              <a:t>are</a:t>
            </a:r>
            <a:r>
              <a:rPr lang="en-US" i="1" dirty="0" smtClean="0">
                <a:solidFill>
                  <a:schemeClr val="tx1"/>
                </a:solidFill>
              </a:rPr>
              <a:t> honest</a:t>
            </a:r>
            <a:endParaRPr lang="en-US" dirty="0" smtClean="0">
              <a:solidFill>
                <a:srgbClr val="0917F2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59418" y="407926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180186" y="4759742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187889" y="365827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754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Security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404203" y="3846197"/>
            <a:ext cx="3606623" cy="1250459"/>
          </a:xfrm>
          <a:prstGeom prst="wedgeRectCallout">
            <a:avLst>
              <a:gd name="adj1" fmla="val 61877"/>
              <a:gd name="adj2" fmla="val -17502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Secure Aggregation</a:t>
            </a:r>
            <a:endParaRPr lang="en-US" dirty="0">
              <a:solidFill>
                <a:srgbClr val="0917F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Count+</a:t>
            </a:r>
            <a:r>
              <a:rPr lang="en-US" dirty="0" err="1" smtClean="0">
                <a:solidFill>
                  <a:schemeClr val="tx1"/>
                </a:solidFill>
              </a:rPr>
              <a:t>noise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added </a:t>
            </a:r>
            <a:r>
              <a:rPr lang="en-US" dirty="0" smtClean="0">
                <a:solidFill>
                  <a:schemeClr val="tx1"/>
                </a:solidFill>
              </a:rPr>
              <a:t>securely – the TS only </a:t>
            </a:r>
            <a:r>
              <a:rPr lang="en-US" dirty="0" smtClean="0">
                <a:solidFill>
                  <a:schemeClr val="tx1"/>
                </a:solidFill>
              </a:rPr>
              <a:t>learns the aggregated </a:t>
            </a:r>
            <a:r>
              <a:rPr lang="en-US" dirty="0" smtClean="0">
                <a:solidFill>
                  <a:schemeClr val="tx1"/>
                </a:solidFill>
              </a:rPr>
              <a:t>sum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917F2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59418" y="407926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180186" y="4759742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187889" y="365827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5145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Security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568200" y="4043904"/>
            <a:ext cx="3342355" cy="835518"/>
          </a:xfrm>
          <a:prstGeom prst="wedgeRectCallout">
            <a:avLst>
              <a:gd name="adj1" fmla="val 48377"/>
              <a:gd name="adj2" fmla="val -17502"/>
            </a:avLst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See paper for more details and for </a:t>
            </a:r>
            <a:r>
              <a:rPr lang="en-US" dirty="0">
                <a:solidFill>
                  <a:srgbClr val="0917F2"/>
                </a:solidFill>
              </a:rPr>
              <a:t>s</a:t>
            </a:r>
            <a:r>
              <a:rPr lang="en-US" dirty="0" smtClean="0">
                <a:solidFill>
                  <a:srgbClr val="0917F2"/>
                </a:solidFill>
              </a:rPr>
              <a:t>ecurity and privacy proofs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917F2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59418" y="4079267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+</a:t>
            </a:r>
            <a:endParaRPr lang="en-US" sz="2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8180186" y="4759742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8187889" y="3658270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44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Measurement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4204161"/>
            <a:ext cx="9121140" cy="292032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Configuring and running Tor </a:t>
            </a:r>
            <a:r>
              <a:rPr lang="en-US" dirty="0" smtClean="0"/>
              <a:t>relays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“Exploratory” measurements using various exit policies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“In-depth” measurements of most popular usage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Network-wide measurement inference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>
            <a:stCxn id="35" idx="0"/>
            <a:endCxn id="28" idx="2"/>
          </p:cNvCxnSpPr>
          <p:nvPr/>
        </p:nvCxnSpPr>
        <p:spPr>
          <a:xfrm flipV="1">
            <a:off x="2535614" y="5935534"/>
            <a:ext cx="2215458" cy="625921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0"/>
          </p:cNvCxnSpPr>
          <p:nvPr/>
        </p:nvCxnSpPr>
        <p:spPr>
          <a:xfrm flipV="1">
            <a:off x="3453327" y="5948883"/>
            <a:ext cx="1242682" cy="612572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79" idx="2"/>
            <a:endCxn id="28" idx="0"/>
          </p:cNvCxnSpPr>
          <p:nvPr/>
        </p:nvCxnSpPr>
        <p:spPr>
          <a:xfrm>
            <a:off x="3925114" y="4618675"/>
            <a:ext cx="825958" cy="57590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endCxn id="28" idx="0"/>
          </p:cNvCxnSpPr>
          <p:nvPr/>
        </p:nvCxnSpPr>
        <p:spPr>
          <a:xfrm>
            <a:off x="3125102" y="4628766"/>
            <a:ext cx="1625970" cy="565809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0" idx="2"/>
            <a:endCxn id="28" idx="0"/>
          </p:cNvCxnSpPr>
          <p:nvPr/>
        </p:nvCxnSpPr>
        <p:spPr>
          <a:xfrm>
            <a:off x="2329511" y="4418152"/>
            <a:ext cx="2421561" cy="776423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99" idx="2"/>
            <a:endCxn id="28" idx="0"/>
          </p:cNvCxnSpPr>
          <p:nvPr/>
        </p:nvCxnSpPr>
        <p:spPr>
          <a:xfrm flipH="1">
            <a:off x="4751072" y="4699455"/>
            <a:ext cx="364571" cy="49512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88" idx="2"/>
            <a:endCxn id="28" idx="0"/>
          </p:cNvCxnSpPr>
          <p:nvPr/>
        </p:nvCxnSpPr>
        <p:spPr>
          <a:xfrm flipH="1">
            <a:off x="4751072" y="4666035"/>
            <a:ext cx="1154017" cy="52854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63" idx="2"/>
          </p:cNvCxnSpPr>
          <p:nvPr/>
        </p:nvCxnSpPr>
        <p:spPr>
          <a:xfrm flipH="1">
            <a:off x="4769777" y="4515642"/>
            <a:ext cx="1924758" cy="680943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110" idx="2"/>
          </p:cNvCxnSpPr>
          <p:nvPr/>
        </p:nvCxnSpPr>
        <p:spPr>
          <a:xfrm flipH="1">
            <a:off x="4753067" y="4432089"/>
            <a:ext cx="2747624" cy="764493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119" idx="0"/>
          </p:cNvCxnSpPr>
          <p:nvPr/>
        </p:nvCxnSpPr>
        <p:spPr>
          <a:xfrm flipV="1">
            <a:off x="4371040" y="5956957"/>
            <a:ext cx="408367" cy="604498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26" idx="0"/>
          </p:cNvCxnSpPr>
          <p:nvPr/>
        </p:nvCxnSpPr>
        <p:spPr>
          <a:xfrm flipH="1" flipV="1">
            <a:off x="4712721" y="5948883"/>
            <a:ext cx="576032" cy="612572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33" idx="0"/>
          </p:cNvCxnSpPr>
          <p:nvPr/>
        </p:nvCxnSpPr>
        <p:spPr>
          <a:xfrm flipH="1" flipV="1">
            <a:off x="4629162" y="5932173"/>
            <a:ext cx="1577304" cy="629282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174" idx="0"/>
            <a:endCxn id="28" idx="2"/>
          </p:cNvCxnSpPr>
          <p:nvPr/>
        </p:nvCxnSpPr>
        <p:spPr>
          <a:xfrm flipH="1" flipV="1">
            <a:off x="4751072" y="5935534"/>
            <a:ext cx="2373107" cy="625920"/>
          </a:xfrm>
          <a:prstGeom prst="line">
            <a:avLst/>
          </a:prstGeom>
          <a:ln w="38100" cmpd="sng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Cloud 139"/>
          <p:cNvSpPr/>
          <p:nvPr/>
        </p:nvSpPr>
        <p:spPr>
          <a:xfrm>
            <a:off x="1035256" y="1153336"/>
            <a:ext cx="8055950" cy="2823727"/>
          </a:xfrm>
          <a:prstGeom prst="cloud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</a:t>
            </a:r>
            <a:r>
              <a:rPr lang="en-US" dirty="0" err="1" smtClean="0"/>
              <a:t>PrivCount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1935741" y="2707952"/>
            <a:ext cx="837364" cy="1751424"/>
            <a:chOff x="1964937" y="2075865"/>
            <a:chExt cx="1205599" cy="2521621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265874" cy="841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39429" y="5194575"/>
            <a:ext cx="849128" cy="740959"/>
            <a:chOff x="6400802" y="3894668"/>
            <a:chExt cx="1222537" cy="1066800"/>
          </a:xfrm>
        </p:grpSpPr>
        <p:grpSp>
          <p:nvGrpSpPr>
            <p:cNvPr id="29" name="Group 28"/>
            <p:cNvGrpSpPr/>
            <p:nvPr/>
          </p:nvGrpSpPr>
          <p:grpSpPr>
            <a:xfrm>
              <a:off x="6451599" y="3968284"/>
              <a:ext cx="1171740" cy="993182"/>
              <a:chOff x="6908800" y="3443351"/>
              <a:chExt cx="1171739" cy="993183"/>
            </a:xfrm>
          </p:grpSpPr>
          <p:pic>
            <p:nvPicPr>
              <p:cNvPr id="31" name="Picture 30" descr="python2-300px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32" name="Picture 31" descr="privcount-bars-0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23970" y="6561455"/>
            <a:ext cx="837367" cy="740960"/>
            <a:chOff x="5689602" y="5503335"/>
            <a:chExt cx="1205603" cy="1066800"/>
          </a:xfrm>
        </p:grpSpPr>
        <p:grpSp>
          <p:nvGrpSpPr>
            <p:cNvPr id="36" name="Group 35"/>
            <p:cNvGrpSpPr/>
            <p:nvPr/>
          </p:nvGrpSpPr>
          <p:grpSpPr>
            <a:xfrm>
              <a:off x="5723466" y="5576950"/>
              <a:ext cx="1171739" cy="993183"/>
              <a:chOff x="6908800" y="3443351"/>
              <a:chExt cx="1171739" cy="993183"/>
            </a:xfrm>
          </p:grpSpPr>
          <p:pic>
            <p:nvPicPr>
              <p:cNvPr id="38" name="Picture 37" descr="python2-300px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39" name="Picture 38" descr="privcount-bars-0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041683" y="6561455"/>
            <a:ext cx="837367" cy="740960"/>
            <a:chOff x="5689602" y="5503335"/>
            <a:chExt cx="1205603" cy="1066800"/>
          </a:xfrm>
        </p:grpSpPr>
        <p:grpSp>
          <p:nvGrpSpPr>
            <p:cNvPr id="43" name="Group 42"/>
            <p:cNvGrpSpPr/>
            <p:nvPr/>
          </p:nvGrpSpPr>
          <p:grpSpPr>
            <a:xfrm>
              <a:off x="5723466" y="5576950"/>
              <a:ext cx="1171739" cy="993183"/>
              <a:chOff x="6908800" y="3443351"/>
              <a:chExt cx="1171739" cy="993183"/>
            </a:xfrm>
          </p:grpSpPr>
          <p:pic>
            <p:nvPicPr>
              <p:cNvPr id="45" name="Picture 44" descr="python2-300px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46" name="Picture 45" descr="privcount-bars-0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300765" y="2815343"/>
            <a:ext cx="837364" cy="1741523"/>
            <a:chOff x="3217982" y="2090124"/>
            <a:chExt cx="1205599" cy="2507365"/>
          </a:xfrm>
        </p:grpSpPr>
        <p:grpSp>
          <p:nvGrpSpPr>
            <p:cNvPr id="17" name="Group 16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60" name="Picture 59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1" name="Picture 60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9" name="TextBox 58"/>
              <p:cNvSpPr txBox="1"/>
              <p:nvPr/>
            </p:nvSpPr>
            <p:spPr>
              <a:xfrm>
                <a:off x="7010403" y="1422407"/>
                <a:ext cx="265874" cy="84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endParaRPr lang="en-US" sz="3200" b="1" dirty="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741898" y="2908476"/>
            <a:ext cx="837364" cy="1751424"/>
            <a:chOff x="1964937" y="2075865"/>
            <a:chExt cx="1205599" cy="2521621"/>
          </a:xfrm>
        </p:grpSpPr>
        <p:pic>
          <p:nvPicPr>
            <p:cNvPr id="67" name="Picture 6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3" name="Picture 7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4" name="Picture 7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>
                <a:off x="7010403" y="1422407"/>
                <a:ext cx="265874" cy="841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endParaRPr lang="en-US" sz="3200" b="1" dirty="0"/>
              </a:p>
            </p:txBody>
          </p:sp>
        </p:grpSp>
        <p:cxnSp>
          <p:nvCxnSpPr>
            <p:cNvPr id="69" name="Straight Connector 68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531344" y="2908475"/>
            <a:ext cx="837364" cy="1751424"/>
            <a:chOff x="1964937" y="2075865"/>
            <a:chExt cx="1205599" cy="2521621"/>
          </a:xfrm>
        </p:grpSpPr>
        <p:pic>
          <p:nvPicPr>
            <p:cNvPr id="76" name="Picture 7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2" name="Picture 8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3" name="Picture 8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1" name="TextBox 80"/>
              <p:cNvSpPr txBox="1"/>
              <p:nvPr/>
            </p:nvSpPr>
            <p:spPr>
              <a:xfrm>
                <a:off x="7010403" y="1422407"/>
                <a:ext cx="265874" cy="841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endParaRPr lang="en-US" sz="3200" b="1" dirty="0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511319" y="2965736"/>
            <a:ext cx="837364" cy="1741523"/>
            <a:chOff x="3217982" y="2090124"/>
            <a:chExt cx="1205599" cy="2507365"/>
          </a:xfrm>
        </p:grpSpPr>
        <p:grpSp>
          <p:nvGrpSpPr>
            <p:cNvPr id="85" name="Group 84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93" name="Picture 92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4" name="Picture 93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1" name="Picture 9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2" name="Picture 9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0" name="TextBox 89"/>
              <p:cNvSpPr txBox="1"/>
              <p:nvPr/>
            </p:nvSpPr>
            <p:spPr>
              <a:xfrm>
                <a:off x="7010403" y="1422407"/>
                <a:ext cx="265874" cy="84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endParaRPr lang="en-US" sz="3200" b="1" dirty="0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721873" y="2999156"/>
            <a:ext cx="837364" cy="1741523"/>
            <a:chOff x="3217982" y="2090124"/>
            <a:chExt cx="1205599" cy="2507365"/>
          </a:xfrm>
        </p:grpSpPr>
        <p:grpSp>
          <p:nvGrpSpPr>
            <p:cNvPr id="96" name="Group 95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104" name="Picture 10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105" name="Picture 10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2" name="Picture 10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01" name="TextBox 100"/>
              <p:cNvSpPr txBox="1"/>
              <p:nvPr/>
            </p:nvSpPr>
            <p:spPr>
              <a:xfrm>
                <a:off x="7010403" y="1422407"/>
                <a:ext cx="265874" cy="84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endParaRPr lang="en-US" sz="3200" b="1" dirty="0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98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106921" y="2731790"/>
            <a:ext cx="837364" cy="1741523"/>
            <a:chOff x="3217982" y="2090124"/>
            <a:chExt cx="1205599" cy="2507365"/>
          </a:xfrm>
        </p:grpSpPr>
        <p:grpSp>
          <p:nvGrpSpPr>
            <p:cNvPr id="107" name="Group 106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115" name="Picture 114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116" name="Picture 115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13" name="Picture 1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14" name="Picture 1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2" name="TextBox 111"/>
              <p:cNvSpPr txBox="1"/>
              <p:nvPr/>
            </p:nvSpPr>
            <p:spPr>
              <a:xfrm>
                <a:off x="7010403" y="1422407"/>
                <a:ext cx="265874" cy="84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endParaRPr lang="en-US" sz="3200" b="1" dirty="0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ed Rectangle 109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959396" y="6561455"/>
            <a:ext cx="837367" cy="740960"/>
            <a:chOff x="5689602" y="5503335"/>
            <a:chExt cx="1205603" cy="1066800"/>
          </a:xfrm>
        </p:grpSpPr>
        <p:grpSp>
          <p:nvGrpSpPr>
            <p:cNvPr id="120" name="Group 119"/>
            <p:cNvGrpSpPr/>
            <p:nvPr/>
          </p:nvGrpSpPr>
          <p:grpSpPr>
            <a:xfrm>
              <a:off x="5723466" y="5576950"/>
              <a:ext cx="1171739" cy="993183"/>
              <a:chOff x="6908800" y="3443351"/>
              <a:chExt cx="1171739" cy="993183"/>
            </a:xfrm>
          </p:grpSpPr>
          <p:pic>
            <p:nvPicPr>
              <p:cNvPr id="122" name="Picture 121" descr="python2-300px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123" name="Picture 122" descr="privcount-bars-0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119" name="Rounded Rectangle 11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877109" y="6561455"/>
            <a:ext cx="837367" cy="740960"/>
            <a:chOff x="5689602" y="5503335"/>
            <a:chExt cx="1205603" cy="1066800"/>
          </a:xfrm>
        </p:grpSpPr>
        <p:grpSp>
          <p:nvGrpSpPr>
            <p:cNvPr id="127" name="Group 126"/>
            <p:cNvGrpSpPr/>
            <p:nvPr/>
          </p:nvGrpSpPr>
          <p:grpSpPr>
            <a:xfrm>
              <a:off x="5723466" y="5576950"/>
              <a:ext cx="1171739" cy="993183"/>
              <a:chOff x="6908800" y="3443351"/>
              <a:chExt cx="1171739" cy="993183"/>
            </a:xfrm>
          </p:grpSpPr>
          <p:pic>
            <p:nvPicPr>
              <p:cNvPr id="129" name="Picture 128" descr="python2-300px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130" name="Picture 129" descr="privcount-bars-0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126" name="Rounded Rectangle 12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5794822" y="6561455"/>
            <a:ext cx="837367" cy="740960"/>
            <a:chOff x="5689602" y="5503335"/>
            <a:chExt cx="1205603" cy="1066800"/>
          </a:xfrm>
        </p:grpSpPr>
        <p:grpSp>
          <p:nvGrpSpPr>
            <p:cNvPr id="134" name="Group 133"/>
            <p:cNvGrpSpPr/>
            <p:nvPr/>
          </p:nvGrpSpPr>
          <p:grpSpPr>
            <a:xfrm>
              <a:off x="5723466" y="5576950"/>
              <a:ext cx="1171739" cy="993183"/>
              <a:chOff x="6908800" y="3443351"/>
              <a:chExt cx="1171739" cy="993183"/>
            </a:xfrm>
          </p:grpSpPr>
          <p:pic>
            <p:nvPicPr>
              <p:cNvPr id="136" name="Picture 135" descr="python2-300px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137" name="Picture 136" descr="privcount-bars-0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133" name="Rounded Rectangle 132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712535" y="6526174"/>
            <a:ext cx="837367" cy="776240"/>
            <a:chOff x="5689602" y="5452540"/>
            <a:chExt cx="1205603" cy="1117595"/>
          </a:xfrm>
        </p:grpSpPr>
        <p:grpSp>
          <p:nvGrpSpPr>
            <p:cNvPr id="173" name="Group 172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77" name="Picture 176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78" name="Picture 177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76" name="TextBox 175"/>
              <p:cNvSpPr txBox="1"/>
              <p:nvPr/>
            </p:nvSpPr>
            <p:spPr>
              <a:xfrm>
                <a:off x="7010403" y="1422407"/>
                <a:ext cx="265874" cy="841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endParaRPr lang="en-US" sz="3200" b="1" dirty="0"/>
              </a:p>
            </p:txBody>
          </p:sp>
        </p:grpSp>
        <p:sp>
          <p:nvSpPr>
            <p:cNvPr id="174" name="Rounded Rectangle 173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relay-on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33" y="1944217"/>
            <a:ext cx="550535" cy="691895"/>
          </a:xfrm>
          <a:prstGeom prst="rect">
            <a:avLst/>
          </a:prstGeom>
        </p:spPr>
      </p:pic>
      <p:pic>
        <p:nvPicPr>
          <p:cNvPr id="142" name="Picture 141"/>
          <p:cNvPicPr/>
          <p:nvPr/>
        </p:nvPicPr>
        <p:blipFill>
          <a:blip r:embed="rId2"/>
          <a:stretch>
            <a:fillRect/>
          </a:stretch>
        </p:blipFill>
        <p:spPr>
          <a:xfrm>
            <a:off x="2465953" y="1554063"/>
            <a:ext cx="550534" cy="688377"/>
          </a:xfrm>
          <a:prstGeom prst="rect">
            <a:avLst/>
          </a:prstGeom>
        </p:spPr>
      </p:pic>
      <p:pic>
        <p:nvPicPr>
          <p:cNvPr id="146" name="Picture 145"/>
          <p:cNvPicPr/>
          <p:nvPr/>
        </p:nvPicPr>
        <p:blipFill>
          <a:blip r:embed="rId2"/>
          <a:stretch>
            <a:fillRect/>
          </a:stretch>
        </p:blipFill>
        <p:spPr>
          <a:xfrm>
            <a:off x="5392508" y="1305414"/>
            <a:ext cx="550534" cy="688377"/>
          </a:xfrm>
          <a:prstGeom prst="rect">
            <a:avLst/>
          </a:prstGeom>
        </p:spPr>
      </p:pic>
      <p:pic>
        <p:nvPicPr>
          <p:cNvPr id="147" name="Picture 146"/>
          <p:cNvPicPr/>
          <p:nvPr/>
        </p:nvPicPr>
        <p:blipFill>
          <a:blip r:embed="rId2"/>
          <a:stretch>
            <a:fillRect/>
          </a:stretch>
        </p:blipFill>
        <p:spPr>
          <a:xfrm>
            <a:off x="7498191" y="1739884"/>
            <a:ext cx="550534" cy="688377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6367552" y="1977638"/>
            <a:ext cx="638300" cy="691895"/>
            <a:chOff x="5486400" y="1426946"/>
            <a:chExt cx="882556" cy="928524"/>
          </a:xfrm>
        </p:grpSpPr>
        <p:pic>
          <p:nvPicPr>
            <p:cNvPr id="150" name="Picture 149" descr="relay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51" name="Picture 150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53" name="Group 152"/>
          <p:cNvGrpSpPr/>
          <p:nvPr/>
        </p:nvGrpSpPr>
        <p:grpSpPr>
          <a:xfrm>
            <a:off x="3545256" y="1478335"/>
            <a:ext cx="638300" cy="691895"/>
            <a:chOff x="5486400" y="1426946"/>
            <a:chExt cx="882556" cy="928524"/>
          </a:xfrm>
        </p:grpSpPr>
        <p:pic>
          <p:nvPicPr>
            <p:cNvPr id="154" name="Picture 153" descr="relay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55" name="Picture 154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156" name="Group 155"/>
          <p:cNvGrpSpPr/>
          <p:nvPr/>
        </p:nvGrpSpPr>
        <p:grpSpPr>
          <a:xfrm>
            <a:off x="6670358" y="1210969"/>
            <a:ext cx="638300" cy="691895"/>
            <a:chOff x="5486400" y="1426946"/>
            <a:chExt cx="882556" cy="928524"/>
          </a:xfrm>
        </p:grpSpPr>
        <p:pic>
          <p:nvPicPr>
            <p:cNvPr id="157" name="Picture 156" descr="relay-onion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159" name="Picture 158" descr="running_man_Exi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161" name="Picture 160" descr="relay-on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67" y="2013065"/>
            <a:ext cx="550535" cy="691895"/>
          </a:xfrm>
          <a:prstGeom prst="rect">
            <a:avLst/>
          </a:prstGeom>
        </p:spPr>
      </p:pic>
      <p:pic>
        <p:nvPicPr>
          <p:cNvPr id="162" name="Picture 161" descr="relay-oni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93" y="2044479"/>
            <a:ext cx="550535" cy="691895"/>
          </a:xfrm>
          <a:prstGeom prst="rect">
            <a:avLst/>
          </a:prstGeom>
        </p:spPr>
      </p:pic>
      <p:pic>
        <p:nvPicPr>
          <p:cNvPr id="164" name="Picture 163" descr="Tor_project_logo_hq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555" y="1929452"/>
            <a:ext cx="1384054" cy="877930"/>
          </a:xfrm>
          <a:prstGeom prst="rect">
            <a:avLst/>
          </a:prstGeom>
        </p:spPr>
      </p:pic>
      <p:sp>
        <p:nvSpPr>
          <p:cNvPr id="165" name="Rectangular Callout 164"/>
          <p:cNvSpPr/>
          <p:nvPr/>
        </p:nvSpPr>
        <p:spPr>
          <a:xfrm>
            <a:off x="387491" y="4765266"/>
            <a:ext cx="3305811" cy="682307"/>
          </a:xfrm>
          <a:prstGeom prst="wedgeRectCallout">
            <a:avLst>
              <a:gd name="adj1" fmla="val 18532"/>
              <a:gd name="adj2" fmla="val -11592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00000"/>
                </a:solidFill>
              </a:rPr>
              <a:t>3 entry relay data collectors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0.16% </a:t>
            </a:r>
            <a:r>
              <a:rPr lang="en-US" dirty="0" smtClean="0">
                <a:solidFill>
                  <a:srgbClr val="000000"/>
                </a:solidFill>
              </a:rPr>
              <a:t>entry bandwidth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7" name="Rectangular Callout 166"/>
          <p:cNvSpPr/>
          <p:nvPr/>
        </p:nvSpPr>
        <p:spPr>
          <a:xfrm>
            <a:off x="6439148" y="4783983"/>
            <a:ext cx="3305811" cy="682307"/>
          </a:xfrm>
          <a:prstGeom prst="wedgeRectCallout">
            <a:avLst>
              <a:gd name="adj1" fmla="val -28482"/>
              <a:gd name="adj2" fmla="val -10613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 exit relay data collectors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1.10% exit bandwidth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8" name="Rectangular Callout 197"/>
          <p:cNvSpPr/>
          <p:nvPr/>
        </p:nvSpPr>
        <p:spPr>
          <a:xfrm>
            <a:off x="341344" y="5621507"/>
            <a:ext cx="3305811" cy="682307"/>
          </a:xfrm>
          <a:prstGeom prst="wedgeRectCallout">
            <a:avLst>
              <a:gd name="adj1" fmla="val 17015"/>
              <a:gd name="adj2" fmla="val 87347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00000"/>
                </a:solidFill>
              </a:rPr>
              <a:t>1 TS and 6 SKs from 6 operators and 4 countries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87957" y="3876800"/>
            <a:ext cx="633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63939" y="5380732"/>
            <a:ext cx="47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37011" y="6734269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Phases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Exploratory phases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Explore various exit policies (strict, default, open)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Explore various applications (web, interactive, other)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Gather only totals (circuits, streams, bytes)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Use Tor metrics to estimate input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Run for 1 day, iterate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lvl="1"/>
            <a:r>
              <a:rPr lang="en-US" dirty="0" smtClean="0"/>
              <a:t>In-depth phases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Focus on most popular exit policy and applications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Gather totals and histograms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Use exploratory results to estimate input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Run for 4 days for client stats, 21 days for exit 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2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Exit Policies</a:t>
            </a:r>
            <a:endParaRPr lang="en-US" dirty="0"/>
          </a:p>
        </p:txBody>
      </p:sp>
      <p:pic>
        <p:nvPicPr>
          <p:cNvPr id="6" name="Content Placeholder 5" descr="explore.policies.pdf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44" b="-7644"/>
          <a:stretch>
            <a:fillRect/>
          </a:stretch>
        </p:blipFill>
        <p:spPr>
          <a:xfrm>
            <a:off x="457200" y="1232709"/>
            <a:ext cx="9121140" cy="5257800"/>
          </a:xfrm>
        </p:spPr>
      </p:pic>
      <p:sp>
        <p:nvSpPr>
          <p:cNvPr id="7" name="Rectangular Callout 6"/>
          <p:cNvSpPr/>
          <p:nvPr/>
        </p:nvSpPr>
        <p:spPr>
          <a:xfrm>
            <a:off x="2990390" y="6293177"/>
            <a:ext cx="3392323" cy="1222018"/>
          </a:xfrm>
          <a:prstGeom prst="wedgeRectCallout">
            <a:avLst>
              <a:gd name="adj1" fmla="val 92353"/>
              <a:gd name="adj2" fmla="val -7145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Open file sharing ports reduce web data transferred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6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Amount and Types of Traffic</a:t>
            </a:r>
            <a:endParaRPr lang="en-US" dirty="0"/>
          </a:p>
        </p:txBody>
      </p:sp>
      <p:pic>
        <p:nvPicPr>
          <p:cNvPr id="6" name="Content Placeholder 5" descr="explore.years.pdf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4" r="-15054"/>
          <a:stretch>
            <a:fillRect/>
          </a:stretch>
        </p:blipFill>
        <p:spPr>
          <a:xfrm>
            <a:off x="-461729" y="1763184"/>
            <a:ext cx="9121140" cy="5257800"/>
          </a:xfrm>
        </p:spPr>
      </p:pic>
      <p:sp>
        <p:nvSpPr>
          <p:cNvPr id="7" name="Rectangular Callout 6"/>
          <p:cNvSpPr/>
          <p:nvPr/>
        </p:nvSpPr>
        <p:spPr>
          <a:xfrm>
            <a:off x="7653993" y="1838139"/>
            <a:ext cx="2283720" cy="1786619"/>
          </a:xfrm>
          <a:prstGeom prst="wedgeRectCallout">
            <a:avLst>
              <a:gd name="adj1" fmla="val -79107"/>
              <a:gd name="adj2" fmla="val 2121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Increase in web traffic –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42% in 2010 to 91% in 2016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2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6" name="Picture 1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1" y="313034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3"/>
            <a:endCxn id="9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4" name="Picture 23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26" name="Picture 2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3220699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32" name="Pictur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38472" y="5808212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4307" y="6155921"/>
            <a:ext cx="1103744" cy="15119"/>
            <a:chOff x="544307" y="6409916"/>
            <a:chExt cx="1103744" cy="1511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681576" y="5050037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Users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8001" y="5050037"/>
            <a:ext cx="2724146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Destinations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35528" y="5050037"/>
            <a:ext cx="4192473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Relays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7237" y="5870623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Circuit</a:t>
            </a:r>
            <a:endParaRPr lang="en-US" sz="2800" dirty="0">
              <a:solidFill>
                <a:srgbClr val="0B3A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5241221" y="1800432"/>
            <a:ext cx="4003263" cy="1326211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710k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550k (77%)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8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ular Callout 12"/>
          <p:cNvSpPr/>
          <p:nvPr/>
        </p:nvSpPr>
        <p:spPr>
          <a:xfrm>
            <a:off x="4839251" y="3482706"/>
            <a:ext cx="4486253" cy="2146978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~800k – ~1.6m average </a:t>
            </a:r>
            <a:r>
              <a:rPr lang="en-US" sz="2400" i="1" dirty="0" smtClean="0">
                <a:solidFill>
                  <a:srgbClr val="000000"/>
                </a:solidFill>
              </a:rPr>
              <a:t>concurrent</a:t>
            </a:r>
            <a:r>
              <a:rPr lang="en-US" sz="2400" dirty="0" smtClean="0">
                <a:solidFill>
                  <a:srgbClr val="000000"/>
                </a:solidFill>
              </a:rPr>
              <a:t> users</a:t>
            </a:r>
          </a:p>
          <a:p>
            <a:pPr marL="0" lvl="1" algn="ctr"/>
            <a:r>
              <a:rPr lang="en-US" sz="2000" dirty="0" smtClean="0">
                <a:solidFill>
                  <a:srgbClr val="000000"/>
                </a:solidFill>
              </a:rPr>
              <a:t>(Tor </a:t>
            </a:r>
            <a:r>
              <a:rPr lang="en-US" sz="2000" dirty="0">
                <a:solidFill>
                  <a:srgbClr val="000000"/>
                </a:solidFill>
              </a:rPr>
              <a:t>Browser update pings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https</a:t>
            </a:r>
            <a:r>
              <a:rPr lang="en-US" sz="2000" dirty="0">
                <a:solidFill>
                  <a:srgbClr val="000000"/>
                </a:solidFill>
              </a:rPr>
              <a:t>://tor-</a:t>
            </a:r>
            <a:r>
              <a:rPr lang="en-US" sz="2000" dirty="0" err="1">
                <a:solidFill>
                  <a:srgbClr val="000000"/>
                </a:solidFill>
              </a:rPr>
              <a:t>metrics.shinyapps.io</a:t>
            </a:r>
            <a:r>
              <a:rPr lang="en-US" sz="2000" dirty="0">
                <a:solidFill>
                  <a:srgbClr val="000000"/>
                </a:solidFill>
              </a:rPr>
              <a:t>/webstats2</a:t>
            </a:r>
            <a:r>
              <a:rPr lang="en-US" sz="2000" dirty="0" smtClean="0">
                <a:solidFill>
                  <a:srgbClr val="000000"/>
                </a:solidFill>
              </a:rPr>
              <a:t>/)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241221" y="1800432"/>
            <a:ext cx="4003263" cy="1326211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710k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550k (77%)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ular Callout 12"/>
          <p:cNvSpPr/>
          <p:nvPr/>
        </p:nvSpPr>
        <p:spPr>
          <a:xfrm>
            <a:off x="4839251" y="3482706"/>
            <a:ext cx="4486253" cy="2146978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~800k – ~1.6m average </a:t>
            </a:r>
            <a:r>
              <a:rPr lang="en-US" sz="2400" i="1" dirty="0" smtClean="0">
                <a:solidFill>
                  <a:srgbClr val="000000"/>
                </a:solidFill>
              </a:rPr>
              <a:t>concurrent</a:t>
            </a:r>
            <a:r>
              <a:rPr lang="en-US" sz="2400" dirty="0" smtClean="0">
                <a:solidFill>
                  <a:srgbClr val="000000"/>
                </a:solidFill>
              </a:rPr>
              <a:t> users</a:t>
            </a:r>
          </a:p>
          <a:p>
            <a:pPr marL="0" lvl="1" algn="ctr"/>
            <a:r>
              <a:rPr lang="en-US" sz="2000" dirty="0" smtClean="0">
                <a:solidFill>
                  <a:srgbClr val="000000"/>
                </a:solidFill>
              </a:rPr>
              <a:t>(Tor </a:t>
            </a:r>
            <a:r>
              <a:rPr lang="en-US" sz="2000" dirty="0">
                <a:solidFill>
                  <a:srgbClr val="000000"/>
                </a:solidFill>
              </a:rPr>
              <a:t>Browser update pings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https</a:t>
            </a:r>
            <a:r>
              <a:rPr lang="en-US" sz="2000" dirty="0">
                <a:solidFill>
                  <a:srgbClr val="000000"/>
                </a:solidFill>
              </a:rPr>
              <a:t>://tor-</a:t>
            </a:r>
            <a:r>
              <a:rPr lang="en-US" sz="2000" dirty="0" err="1">
                <a:solidFill>
                  <a:srgbClr val="000000"/>
                </a:solidFill>
              </a:rPr>
              <a:t>metrics.shinyapps.io</a:t>
            </a:r>
            <a:r>
              <a:rPr lang="en-US" sz="2000" dirty="0">
                <a:solidFill>
                  <a:srgbClr val="000000"/>
                </a:solidFill>
              </a:rPr>
              <a:t>/webstats2</a:t>
            </a:r>
            <a:r>
              <a:rPr lang="en-US" sz="2000" dirty="0" smtClean="0">
                <a:solidFill>
                  <a:srgbClr val="000000"/>
                </a:solidFill>
              </a:rPr>
              <a:t>/)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813532" y="5913905"/>
            <a:ext cx="4486253" cy="1319416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~1.75m </a:t>
            </a:r>
            <a:r>
              <a:rPr lang="en-US" sz="2400" i="1" dirty="0" smtClean="0">
                <a:solidFill>
                  <a:srgbClr val="000000"/>
                </a:solidFill>
              </a:rPr>
              <a:t>daily</a:t>
            </a:r>
            <a:r>
              <a:rPr lang="en-US" sz="2400" dirty="0" smtClean="0">
                <a:solidFill>
                  <a:srgbClr val="000000"/>
                </a:solidFill>
              </a:rPr>
              <a:t> users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(Consensus downloads –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https://</a:t>
            </a:r>
            <a:r>
              <a:rPr lang="en-US" sz="2000" dirty="0" err="1">
                <a:solidFill>
                  <a:srgbClr val="000000"/>
                </a:solidFill>
              </a:rPr>
              <a:t>metrics.torproject.org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5241221" y="1800432"/>
            <a:ext cx="4003263" cy="1326211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710k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550k (77%)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Traffic Modeling Statistics</a:t>
            </a:r>
            <a:endParaRPr lang="en-US" dirty="0"/>
          </a:p>
        </p:txBody>
      </p:sp>
      <p:pic>
        <p:nvPicPr>
          <p:cNvPr id="6" name="Content Placeholder 5" descr="Screen Shot 2016-10-04 at 12.52.21 AM.pn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82" b="-34682"/>
          <a:stretch>
            <a:fillRect/>
          </a:stretch>
        </p:blipFill>
        <p:spPr>
          <a:xfrm>
            <a:off x="192928" y="1611386"/>
            <a:ext cx="9810259" cy="5654643"/>
          </a:xfr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1763184"/>
            <a:ext cx="9121140" cy="5257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More results in the paper!</a:t>
            </a:r>
          </a:p>
          <a:p>
            <a:pPr marL="919163" lvl="2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07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PrivCount</a:t>
            </a: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Distributed measurement system using secret sharing</a:t>
            </a: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Safer Tor measurement study</a:t>
            </a: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Open source: </a:t>
            </a:r>
            <a:r>
              <a:rPr lang="en-US" dirty="0" smtClean="0">
                <a:hlinkClick r:id="rId2"/>
              </a:rPr>
              <a:t>https://github.com/privcount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Future measurement plans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Network traffic to create realistic traffic models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Onion services to improve reliability and scalability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Better techniques for cardinality (e.g., # unique users)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Detecting denial of service attacks and other misbehavior</a:t>
            </a:r>
            <a:endParaRPr lang="en-US" dirty="0"/>
          </a:p>
          <a:p>
            <a:pPr lvl="1"/>
            <a:r>
              <a:rPr lang="en-US" dirty="0" smtClean="0"/>
              <a:t>Contact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>
                <a:hlinkClick r:id="rId3"/>
              </a:rPr>
              <a:t>rob.g.jansen@nrl.navy.mil</a:t>
            </a:r>
            <a:r>
              <a:rPr lang="en-US" dirty="0" smtClean="0"/>
              <a:t>, </a:t>
            </a:r>
            <a:r>
              <a:rPr lang="en-US" dirty="0" err="1" smtClean="0"/>
              <a:t>robgjansen.com</a:t>
            </a:r>
            <a:r>
              <a:rPr lang="en-US" dirty="0" smtClean="0"/>
              <a:t>, @</a:t>
            </a:r>
            <a:r>
              <a:rPr lang="en-US" dirty="0" err="1" smtClean="0"/>
              <a:t>robgjansen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82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PrivEx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How does </a:t>
            </a:r>
            <a:r>
              <a:rPr lang="en-US" dirty="0" err="1" smtClean="0"/>
              <a:t>PrivCount</a:t>
            </a:r>
            <a:r>
              <a:rPr lang="en-US" dirty="0" smtClean="0"/>
              <a:t> enhance </a:t>
            </a:r>
            <a:r>
              <a:rPr lang="en-US" dirty="0" err="1" smtClean="0"/>
              <a:t>PrivEx</a:t>
            </a: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Multi-phase iterative measurement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xpanded </a:t>
            </a:r>
            <a:r>
              <a:rPr lang="en-US" dirty="0"/>
              <a:t>privacy notion that </a:t>
            </a:r>
            <a:r>
              <a:rPr lang="en-US" dirty="0" smtClean="0"/>
              <a:t>simultaneously </a:t>
            </a:r>
            <a:r>
              <a:rPr lang="en-US" dirty="0"/>
              <a:t>handles multiple types of measurements 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Optimal allocation of the </a:t>
            </a:r>
            <a:r>
              <a:rPr lang="en-US" dirty="0" err="1" smtClean="0"/>
              <a:t>ε</a:t>
            </a:r>
            <a:r>
              <a:rPr lang="en-US" dirty="0" smtClean="0"/>
              <a:t> privacy budget across multiple statistics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err="1"/>
              <a:t>C</a:t>
            </a:r>
            <a:r>
              <a:rPr lang="en-US" dirty="0" err="1" smtClean="0"/>
              <a:t>omposable</a:t>
            </a:r>
            <a:r>
              <a:rPr lang="en-US" dirty="0" smtClean="0"/>
              <a:t> </a:t>
            </a:r>
            <a:r>
              <a:rPr lang="en-US" dirty="0"/>
              <a:t>security definition and proof 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More capable and reliable tool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Supports over 30 different types of Tor statistics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Resilience to node failures and reboots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Simpler configuration and setup</a:t>
            </a:r>
          </a:p>
        </p:txBody>
      </p:sp>
    </p:spTree>
    <p:extLst>
      <p:ext uri="{BB962C8B-B14F-4D97-AF65-F5344CB8AC3E}">
        <p14:creationId xmlns:p14="http://schemas.microsoft.com/office/powerpoint/2010/main" val="2229225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Parameters for </a:t>
            </a:r>
            <a:r>
              <a:rPr lang="en-US" dirty="0"/>
              <a:t>(</a:t>
            </a:r>
            <a:r>
              <a:rPr lang="en-US" dirty="0" err="1"/>
              <a:t>ε</a:t>
            </a:r>
            <a:r>
              <a:rPr lang="en-US" dirty="0"/>
              <a:t>, </a:t>
            </a:r>
            <a:r>
              <a:rPr lang="en-US" dirty="0" err="1"/>
              <a:t>δ</a:t>
            </a:r>
            <a:r>
              <a:rPr lang="en-US" dirty="0"/>
              <a:t>)-differential privacy</a:t>
            </a: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err="1" smtClean="0"/>
              <a:t>ε</a:t>
            </a:r>
            <a:r>
              <a:rPr lang="en-US" dirty="0" smtClean="0"/>
              <a:t> = 0.3 : same as used by Tor onion service stats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err="1" smtClean="0"/>
              <a:t>δ</a:t>
            </a:r>
            <a:r>
              <a:rPr lang="en-US" dirty="0" smtClean="0"/>
              <a:t> = 10</a:t>
            </a:r>
            <a:r>
              <a:rPr lang="en-US" baseline="30000" dirty="0" smtClean="0"/>
              <a:t>-3 </a:t>
            </a:r>
            <a:r>
              <a:rPr lang="en-US" dirty="0" smtClean="0"/>
              <a:t>: upper bound on prob. of choosing noise value that violates </a:t>
            </a:r>
            <a:r>
              <a:rPr lang="en-US" dirty="0" err="1" smtClean="0"/>
              <a:t>ε</a:t>
            </a:r>
            <a:r>
              <a:rPr lang="en-US" dirty="0" smtClean="0"/>
              <a:t>-differential privacy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DCs on 3 machines, add 3x noise</a:t>
            </a:r>
          </a:p>
          <a:p>
            <a:pPr lvl="1"/>
            <a:r>
              <a:rPr lang="en-US" dirty="0" smtClean="0"/>
              <a:t>User action bounds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04283"/>
              </p:ext>
            </p:extLst>
          </p:nvPr>
        </p:nvGraphicFramePr>
        <p:xfrm>
          <a:off x="1636038" y="4412925"/>
          <a:ext cx="6167430" cy="281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424"/>
                <a:gridCol w="1410006"/>
              </a:tblGrid>
              <a:tr h="2367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Bound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Simultaneous</a:t>
                      </a:r>
                      <a:r>
                        <a:rPr lang="en-US" baseline="0" dirty="0" smtClean="0"/>
                        <a:t> open entry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r>
                        <a:rPr lang="en-US" baseline="0" dirty="0" smtClean="0"/>
                        <a:t> connection open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hours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New entry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New circuits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New 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30,000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Data sent or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MiB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9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6" name="Picture 1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1" y="313034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3"/>
            <a:endCxn id="9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4" name="Picture 23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26" name="Picture 2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3220699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6371054" y="2991156"/>
            <a:ext cx="1598254" cy="6697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3"/>
          </p:cNvCxnSpPr>
          <p:nvPr/>
        </p:nvCxnSpPr>
        <p:spPr>
          <a:xfrm flipV="1">
            <a:off x="5320745" y="3522430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</p:cNvCxnSpPr>
          <p:nvPr/>
        </p:nvCxnSpPr>
        <p:spPr>
          <a:xfrm>
            <a:off x="3375363" y="4072576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0536" y="2736308"/>
            <a:ext cx="1738769" cy="15571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38472" y="5808212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4307" y="6155921"/>
            <a:ext cx="1103744" cy="15119"/>
            <a:chOff x="544307" y="6409916"/>
            <a:chExt cx="1103744" cy="1511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574550" y="683621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1576" y="5050037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Users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8001" y="5050037"/>
            <a:ext cx="2724146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Destinations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35528" y="5050037"/>
            <a:ext cx="4192473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Relays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7237" y="5870623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Circuit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77237" y="6535802"/>
            <a:ext cx="1615421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Stream</a:t>
            </a:r>
            <a:endParaRPr lang="en-US" sz="2800" dirty="0">
              <a:solidFill>
                <a:srgbClr val="0B3A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96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pic>
        <p:nvPicPr>
          <p:cNvPr id="89" name="Picture 8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90" name="Picture 8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91" name="Picture 9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93" name="Picture 9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94" name="Picture 9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95" name="Picture 9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667069"/>
            <a:ext cx="837327" cy="1052327"/>
          </a:xfrm>
          <a:prstGeom prst="rect">
            <a:avLst/>
          </a:prstGeom>
        </p:spPr>
      </p:pic>
      <p:pic>
        <p:nvPicPr>
          <p:cNvPr id="96" name="Picture 9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97" name="Picture 9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98" name="Picture 9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67069"/>
            <a:ext cx="837327" cy="1052327"/>
          </a:xfrm>
          <a:prstGeom prst="rect">
            <a:avLst/>
          </a:prstGeom>
        </p:spPr>
      </p:pic>
      <p:pic>
        <p:nvPicPr>
          <p:cNvPr id="99" name="Picture 9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35" y="1591160"/>
            <a:ext cx="837327" cy="1052327"/>
          </a:xfrm>
          <a:prstGeom prst="rect">
            <a:avLst/>
          </a:prstGeom>
        </p:spPr>
      </p:pic>
      <p:pic>
        <p:nvPicPr>
          <p:cNvPr id="100" name="Picture 9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56303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  <a:endParaRPr lang="en-US" dirty="0" smtClean="0"/>
          </a:p>
        </p:txBody>
      </p:sp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77" name="Picture 7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78" name="Picture 7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81" name="Picture 8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82" name="Picture 8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667069"/>
            <a:ext cx="837327" cy="1052327"/>
          </a:xfrm>
          <a:prstGeom prst="rect">
            <a:avLst/>
          </a:prstGeom>
        </p:spPr>
      </p:pic>
      <p:pic>
        <p:nvPicPr>
          <p:cNvPr id="83" name="Picture 8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85" name="Picture 8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86" name="Picture 8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1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  <a:endParaRPr lang="en-US" dirty="0" smtClean="0"/>
          </a:p>
        </p:txBody>
      </p: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60" name="Picture 5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63" name="Picture 6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71" name="Picture 70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2" name="Picture 7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74" name="Picture 7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5" name="Picture 7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6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bs_NRL_branded_slides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Robs_NRL_branded_slides.potx</Template>
  <TotalTime>12649</TotalTime>
  <Words>2900</Words>
  <Application>Microsoft Macintosh PowerPoint</Application>
  <PresentationFormat>Custom</PresentationFormat>
  <Paragraphs>786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Robs_NRL_branded_slides</vt:lpstr>
      <vt:lpstr>Safely Measuring Tor</vt:lpstr>
      <vt:lpstr>Talk Overview</vt:lpstr>
      <vt:lpstr>Talk Overview</vt:lpstr>
      <vt:lpstr>Background and Motivation</vt:lpstr>
      <vt:lpstr>Background: Onion Routing</vt:lpstr>
      <vt:lpstr>Background: Onion Routing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Directory Authorities</vt:lpstr>
      <vt:lpstr>Motivation: Why Measure Tor?</vt:lpstr>
      <vt:lpstr>Motivation: Why Measure Tor?</vt:lpstr>
      <vt:lpstr>Motivation: Previous Measurement Studies</vt:lpstr>
      <vt:lpstr>Motivation: Measurement Challenges</vt:lpstr>
      <vt:lpstr>Motivation: Measurement Challenges</vt:lpstr>
      <vt:lpstr>Motivation: Measurement Challenges</vt:lpstr>
      <vt:lpstr>Motivation: Missing Measurements</vt:lpstr>
      <vt:lpstr>The PrivCount Measurement System</vt:lpstr>
      <vt:lpstr>PrivCount: Overview</vt:lpstr>
      <vt:lpstr>PrivCount: Overview</vt:lpstr>
      <vt:lpstr>PrivCount: Architecture</vt:lpstr>
      <vt:lpstr>PrivCount: Architecture</vt:lpstr>
      <vt:lpstr>PrivCount: Architecture</vt:lpstr>
      <vt:lpstr>PrivCount: Initialization</vt:lpstr>
      <vt:lpstr>PrivCount: Initialization</vt:lpstr>
      <vt:lpstr>PrivCount: Configuration</vt:lpstr>
      <vt:lpstr>PrivCount: Configuration</vt:lpstr>
      <vt:lpstr>PrivCount: Execution - Setup</vt:lpstr>
      <vt:lpstr>PrivCount: Execution - Setup</vt:lpstr>
      <vt:lpstr>PrivCount: Execution - Setup</vt:lpstr>
      <vt:lpstr>PrivCount: Collection</vt:lpstr>
      <vt:lpstr>PrivCount: Collection</vt:lpstr>
      <vt:lpstr>PrivCount: Aggregation</vt:lpstr>
      <vt:lpstr>PrivCount: Aggregation</vt:lpstr>
      <vt:lpstr>PrivCount: Aggregation</vt:lpstr>
      <vt:lpstr>PrivCount: Security</vt:lpstr>
      <vt:lpstr>PrivCount: Security</vt:lpstr>
      <vt:lpstr>PrivCount: Security</vt:lpstr>
      <vt:lpstr>PrivCount: Security</vt:lpstr>
      <vt:lpstr>PrivCount: Security</vt:lpstr>
      <vt:lpstr>PrivCount: Security</vt:lpstr>
      <vt:lpstr>Deployment and Measurement Results</vt:lpstr>
      <vt:lpstr>Deploying PrivCount</vt:lpstr>
      <vt:lpstr>Collection Phases</vt:lpstr>
      <vt:lpstr>Results: Exit Policies</vt:lpstr>
      <vt:lpstr>Results: Amount and Types of Traffic</vt:lpstr>
      <vt:lpstr>Results: Number of Unique Users</vt:lpstr>
      <vt:lpstr>Results: Number of Unique Users</vt:lpstr>
      <vt:lpstr>Results: Number of Unique Users</vt:lpstr>
      <vt:lpstr>Results: Traffic Modeling Statistics</vt:lpstr>
      <vt:lpstr>Conclusion</vt:lpstr>
      <vt:lpstr>Questions</vt:lpstr>
      <vt:lpstr>PrivCount vs PrivEx</vt:lpstr>
      <vt:lpstr>Privacy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Rob Jansen</cp:lastModifiedBy>
  <cp:revision>273</cp:revision>
  <cp:lastPrinted>2015-08-19T18:26:03Z</cp:lastPrinted>
  <dcterms:created xsi:type="dcterms:W3CDTF">2015-08-18T16:34:21Z</dcterms:created>
  <dcterms:modified xsi:type="dcterms:W3CDTF">2016-10-27T14:31:54Z</dcterms:modified>
</cp:coreProperties>
</file>