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35" r:id="rId2"/>
    <p:sldId id="760" r:id="rId3"/>
    <p:sldId id="758" r:id="rId4"/>
    <p:sldId id="782" r:id="rId5"/>
    <p:sldId id="759" r:id="rId6"/>
    <p:sldId id="844" r:id="rId7"/>
    <p:sldId id="676" r:id="rId8"/>
    <p:sldId id="683" r:id="rId9"/>
    <p:sldId id="686" r:id="rId10"/>
    <p:sldId id="696" r:id="rId11"/>
    <p:sldId id="762" r:id="rId12"/>
    <p:sldId id="767" r:id="rId13"/>
    <p:sldId id="770" r:id="rId14"/>
    <p:sldId id="771" r:id="rId15"/>
    <p:sldId id="829" r:id="rId16"/>
    <p:sldId id="800" r:id="rId17"/>
    <p:sldId id="801" r:id="rId18"/>
    <p:sldId id="823" r:id="rId19"/>
    <p:sldId id="834" r:id="rId20"/>
    <p:sldId id="803" r:id="rId21"/>
    <p:sldId id="806" r:id="rId22"/>
    <p:sldId id="805" r:id="rId23"/>
    <p:sldId id="790" r:id="rId24"/>
    <p:sldId id="791" r:id="rId25"/>
    <p:sldId id="830" r:id="rId26"/>
    <p:sldId id="832" r:id="rId27"/>
    <p:sldId id="833" r:id="rId28"/>
    <p:sldId id="719" r:id="rId29"/>
    <p:sldId id="813" r:id="rId30"/>
    <p:sldId id="814" r:id="rId31"/>
    <p:sldId id="815" r:id="rId32"/>
    <p:sldId id="816" r:id="rId33"/>
    <p:sldId id="835" r:id="rId34"/>
    <p:sldId id="726" r:id="rId35"/>
    <p:sldId id="825" r:id="rId36"/>
    <p:sldId id="842" r:id="rId37"/>
    <p:sldId id="843" r:id="rId38"/>
    <p:sldId id="817" r:id="rId39"/>
    <p:sldId id="818" r:id="rId40"/>
    <p:sldId id="819" r:id="rId41"/>
    <p:sldId id="820" r:id="rId42"/>
    <p:sldId id="851" r:id="rId43"/>
    <p:sldId id="838" r:id="rId44"/>
    <p:sldId id="846" r:id="rId45"/>
    <p:sldId id="839" r:id="rId46"/>
    <p:sldId id="840" r:id="rId47"/>
    <p:sldId id="827" r:id="rId48"/>
    <p:sldId id="836" r:id="rId49"/>
    <p:sldId id="837" r:id="rId50"/>
    <p:sldId id="848" r:id="rId51"/>
    <p:sldId id="849" r:id="rId52"/>
    <p:sldId id="828" r:id="rId53"/>
    <p:sldId id="841" r:id="rId54"/>
    <p:sldId id="550" r:id="rId55"/>
    <p:sldId id="852" r:id="rId56"/>
    <p:sldId id="853" r:id="rId57"/>
    <p:sldId id="854" r:id="rId58"/>
    <p:sldId id="855" r:id="rId59"/>
    <p:sldId id="856" r:id="rId60"/>
    <p:sldId id="857" r:id="rId61"/>
    <p:sldId id="858" r:id="rId62"/>
    <p:sldId id="859" r:id="rId63"/>
    <p:sldId id="860" r:id="rId64"/>
    <p:sldId id="861" r:id="rId65"/>
    <p:sldId id="850" r:id="rId66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08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16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254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33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5423" algn="l" defTabSz="457085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2507" algn="l" defTabSz="457085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199593" algn="l" defTabSz="457085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6676" algn="l" defTabSz="457085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9794" autoAdjust="0"/>
  </p:normalViewPr>
  <p:slideViewPr>
    <p:cSldViewPr>
      <p:cViewPr varScale="1">
        <p:scale>
          <a:sx n="79" d="100"/>
          <a:sy n="79" d="100"/>
        </p:scale>
        <p:origin x="-107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8"/>
    </p:cViewPr>
  </p:sorterViewPr>
  <p:notesViewPr>
    <p:cSldViewPr>
      <p:cViewPr varScale="1">
        <p:scale>
          <a:sx n="62" d="100"/>
          <a:sy n="62" d="100"/>
        </p:scale>
        <p:origin x="-27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9088" y="1006475"/>
            <a:ext cx="45926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08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22149" indent="-37465064" algn="l" defTabSz="45708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2711" indent="-228542" algn="l" defTabSz="45708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9795" indent="-228542" algn="l" defTabSz="45708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6879" indent="-228542" algn="l" defTabSz="45708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542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6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9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5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8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7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2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2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2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1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1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7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3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8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08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3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99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75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2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30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84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2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16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06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06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28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8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2"/>
            <a:ext cx="8564563" cy="1620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2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085" indent="0" algn="ctr">
              <a:buNone/>
              <a:defRPr/>
            </a:lvl2pPr>
            <a:lvl3pPr marL="914169" indent="0" algn="ctr">
              <a:buNone/>
              <a:defRPr/>
            </a:lvl3pPr>
            <a:lvl4pPr marL="1371254" indent="0" algn="ctr">
              <a:buNone/>
              <a:defRPr/>
            </a:lvl4pPr>
            <a:lvl5pPr marL="1828338" indent="0" algn="ctr">
              <a:buNone/>
              <a:defRPr/>
            </a:lvl5pPr>
            <a:lvl6pPr marL="2285423" indent="0" algn="ctr">
              <a:buNone/>
              <a:defRPr/>
            </a:lvl6pPr>
            <a:lvl7pPr marL="2742507" indent="0" algn="ctr">
              <a:buNone/>
              <a:defRPr/>
            </a:lvl7pPr>
            <a:lvl8pPr marL="3199593" indent="0" algn="ctr">
              <a:buNone/>
              <a:defRPr/>
            </a:lvl8pPr>
            <a:lvl9pPr marL="36566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859341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5" indent="0">
              <a:buNone/>
              <a:defRPr sz="1800"/>
            </a:lvl2pPr>
            <a:lvl3pPr marL="914169" indent="0">
              <a:buNone/>
              <a:defRPr sz="1700"/>
            </a:lvl3pPr>
            <a:lvl4pPr marL="1371254" indent="0">
              <a:buNone/>
              <a:defRPr sz="1400"/>
            </a:lvl4pPr>
            <a:lvl5pPr marL="1828338" indent="0">
              <a:buNone/>
              <a:defRPr sz="1400"/>
            </a:lvl5pPr>
            <a:lvl6pPr marL="2285423" indent="0">
              <a:buNone/>
              <a:defRPr sz="1400"/>
            </a:lvl6pPr>
            <a:lvl7pPr marL="2742507" indent="0">
              <a:buNone/>
              <a:defRPr sz="1400"/>
            </a:lvl7pPr>
            <a:lvl8pPr marL="3199593" indent="0">
              <a:buNone/>
              <a:defRPr sz="1400"/>
            </a:lvl8pPr>
            <a:lvl9pPr marL="365667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7" y="2101853"/>
            <a:ext cx="4221163" cy="475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40" y="2101853"/>
            <a:ext cx="4221162" cy="475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6"/>
            <a:ext cx="445293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700" b="1"/>
            </a:lvl4pPr>
            <a:lvl5pPr marL="1828338" indent="0">
              <a:buNone/>
              <a:defRPr sz="1700" b="1"/>
            </a:lvl5pPr>
            <a:lvl6pPr marL="2285423" indent="0">
              <a:buNone/>
              <a:defRPr sz="1700" b="1"/>
            </a:lvl6pPr>
            <a:lvl7pPr marL="2742507" indent="0">
              <a:buNone/>
              <a:defRPr sz="1700" b="1"/>
            </a:lvl7pPr>
            <a:lvl8pPr marL="3199593" indent="0">
              <a:buNone/>
              <a:defRPr sz="1700" b="1"/>
            </a:lvl8pPr>
            <a:lvl9pPr marL="365667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6"/>
            <a:ext cx="445293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6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700" b="1"/>
            </a:lvl4pPr>
            <a:lvl5pPr marL="1828338" indent="0">
              <a:buNone/>
              <a:defRPr sz="1700" b="1"/>
            </a:lvl5pPr>
            <a:lvl6pPr marL="2285423" indent="0">
              <a:buNone/>
              <a:defRPr sz="1700" b="1"/>
            </a:lvl6pPr>
            <a:lvl7pPr marL="2742507" indent="0">
              <a:buNone/>
              <a:defRPr sz="1700" b="1"/>
            </a:lvl7pPr>
            <a:lvl8pPr marL="3199593" indent="0">
              <a:buNone/>
              <a:defRPr sz="1700" b="1"/>
            </a:lvl8pPr>
            <a:lvl9pPr marL="365667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6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8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8" y="301627"/>
            <a:ext cx="5632450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8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3" indent="0">
              <a:buNone/>
              <a:defRPr sz="900"/>
            </a:lvl8pPr>
            <a:lvl9pPr marL="36566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6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69" indent="0">
              <a:buNone/>
              <a:defRPr sz="2400"/>
            </a:lvl3pPr>
            <a:lvl4pPr marL="1371254" indent="0">
              <a:buNone/>
              <a:defRPr sz="2000"/>
            </a:lvl4pPr>
            <a:lvl5pPr marL="1828338" indent="0">
              <a:buNone/>
              <a:defRPr sz="2000"/>
            </a:lvl5pPr>
            <a:lvl6pPr marL="2285423" indent="0">
              <a:buNone/>
              <a:defRPr sz="2000"/>
            </a:lvl6pPr>
            <a:lvl7pPr marL="2742507" indent="0">
              <a:buNone/>
              <a:defRPr sz="2000"/>
            </a:lvl7pPr>
            <a:lvl8pPr marL="3199593" indent="0">
              <a:buNone/>
              <a:defRPr sz="2000"/>
            </a:lvl8pPr>
            <a:lvl9pPr marL="365667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8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3" indent="0">
              <a:buNone/>
              <a:defRPr sz="900"/>
            </a:lvl8pPr>
            <a:lvl9pPr marL="36566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8" y="627066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8" y="2101853"/>
            <a:ext cx="8594725" cy="47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08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08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08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08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08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085" algn="l" defTabSz="457085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169" algn="l" defTabSz="457085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254" algn="l" defTabSz="457085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338" algn="l" defTabSz="457085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168" indent="-317420" algn="l" defTabSz="457085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3860" indent="-284091" algn="l" defTabSz="457085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551" indent="-212671" algn="l" defTabSz="457085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242" indent="-206323" algn="l" defTabSz="457085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8933" indent="-207910" algn="l" defTabSz="457085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017" indent="-207910" algn="l" defTabSz="457085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101" indent="-207910" algn="l" defTabSz="457085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0185" indent="-207910" algn="l" defTabSz="457085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7270" indent="-207910" algn="l" defTabSz="457085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8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6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333" y="657224"/>
            <a:ext cx="9220200" cy="1620839"/>
          </a:xfrm>
        </p:spPr>
        <p:txBody>
          <a:bodyPr/>
          <a:lstStyle/>
          <a:p>
            <a:r>
              <a:rPr lang="en-US" dirty="0" smtClean="0"/>
              <a:t>Never Been KIST: Tor’s Congestion Management Blossoms with Kernel-Informed Socket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3095625"/>
            <a:ext cx="7053263" cy="137160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23</a:t>
            </a:r>
            <a:r>
              <a:rPr lang="en-US" i="1" baseline="30000" dirty="0" smtClean="0">
                <a:solidFill>
                  <a:srgbClr val="FFFF00"/>
                </a:solidFill>
              </a:rPr>
              <a:t>rd</a:t>
            </a:r>
            <a:r>
              <a:rPr lang="en-US" i="1" dirty="0" smtClean="0">
                <a:solidFill>
                  <a:srgbClr val="FFFF00"/>
                </a:solidFill>
              </a:rPr>
              <a:t> USENIX Security Symposium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August 20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531" y="4658878"/>
            <a:ext cx="8305800" cy="2246747"/>
          </a:xfrm>
          <a:prstGeom prst="rect">
            <a:avLst/>
          </a:prstGeom>
        </p:spPr>
        <p:txBody>
          <a:bodyPr wrap="square" lIns="91416" tIns="45709" rIns="91416" bIns="45709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Rob 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Jansen</a:t>
            </a:r>
            <a:r>
              <a:rPr lang="en-US" sz="2800" dirty="0" smtClean="0">
                <a:latin typeface="+mn-lt"/>
              </a:rPr>
              <a:t>	US Naval Research Laboratory</a:t>
            </a:r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John Geddes	University of Minnesota</a:t>
            </a:r>
          </a:p>
          <a:p>
            <a:r>
              <a:rPr lang="en-US" sz="2800" dirty="0" smtClean="0">
                <a:latin typeface="+mn-lt"/>
              </a:rPr>
              <a:t>Chris </a:t>
            </a:r>
            <a:r>
              <a:rPr lang="en-US" sz="2800" dirty="0" err="1" smtClean="0">
                <a:latin typeface="+mn-lt"/>
              </a:rPr>
              <a:t>Wacek</a:t>
            </a:r>
            <a:r>
              <a:rPr lang="en-US" sz="2800" dirty="0" smtClean="0">
                <a:latin typeface="+mn-lt"/>
              </a:rPr>
              <a:t>	Georgetown University</a:t>
            </a:r>
          </a:p>
          <a:p>
            <a:r>
              <a:rPr lang="en-US" sz="2800" dirty="0" smtClean="0">
                <a:latin typeface="+mn-lt"/>
              </a:rPr>
              <a:t>Micah </a:t>
            </a:r>
            <a:r>
              <a:rPr lang="en-US" sz="2800" dirty="0" err="1" smtClean="0">
                <a:latin typeface="+mn-lt"/>
              </a:rPr>
              <a:t>Sherr</a:t>
            </a:r>
            <a:r>
              <a:rPr lang="en-US" sz="2800" dirty="0" smtClean="0">
                <a:latin typeface="+mn-lt"/>
              </a:rPr>
              <a:t>	Georgetown University</a:t>
            </a:r>
          </a:p>
          <a:p>
            <a:r>
              <a:rPr lang="en-US" sz="2800" dirty="0" smtClean="0">
                <a:latin typeface="+mn-lt"/>
              </a:rPr>
              <a:t>Paul </a:t>
            </a:r>
            <a:r>
              <a:rPr lang="en-US" sz="2800" dirty="0" err="1" smtClean="0">
                <a:latin typeface="+mn-lt"/>
              </a:rPr>
              <a:t>Syverson</a:t>
            </a:r>
            <a:r>
              <a:rPr lang="en-US" sz="2800" dirty="0" smtClean="0">
                <a:latin typeface="+mn-lt"/>
              </a:rPr>
              <a:t>	US Naval Research Laboratory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5-Point Star 61"/>
          <p:cNvSpPr/>
          <p:nvPr/>
        </p:nvSpPr>
        <p:spPr bwMode="auto">
          <a:xfrm>
            <a:off x="2904331" y="6067425"/>
            <a:ext cx="1371600" cy="1219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60" name="Rectangular Callout 59"/>
          <p:cNvSpPr/>
          <p:nvPr/>
        </p:nvSpPr>
        <p:spPr bwMode="auto">
          <a:xfrm>
            <a:off x="4656931" y="6067425"/>
            <a:ext cx="2209800" cy="1295400"/>
          </a:xfrm>
          <a:prstGeom prst="wedgeRectCallout">
            <a:avLst>
              <a:gd name="adj1" fmla="val -79857"/>
              <a:gd name="adj2" fmla="val 946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Opportunities for </a:t>
            </a:r>
            <a:r>
              <a:rPr lang="en-US" i="1" dirty="0"/>
              <a:t>traffic</a:t>
            </a:r>
            <a:r>
              <a:rPr lang="en-US" dirty="0"/>
              <a:t> </a:t>
            </a:r>
            <a:r>
              <a:rPr lang="en-US" i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0569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Design and evaluate KIST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Performance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2460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Tor Congestion - </a:t>
            </a:r>
            <a:r>
              <a:rPr lang="en-US" dirty="0" err="1" smtClean="0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908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Tor Congestion -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7"/>
            <a:ext cx="838200" cy="742793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7171531" y="5991227"/>
            <a:ext cx="838200" cy="742793"/>
          </a:xfrm>
          <a:prstGeom prst="wedgeRectCallout">
            <a:avLst>
              <a:gd name="adj1" fmla="val -21454"/>
              <a:gd name="adj2" fmla="val -14679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8619333" y="5991225"/>
            <a:ext cx="1219200" cy="762000"/>
          </a:xfrm>
          <a:prstGeom prst="wedgeRectCallout">
            <a:avLst>
              <a:gd name="adj1" fmla="val 27344"/>
              <a:gd name="adj2" fmla="val -2624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81225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Tor Congestion -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7"/>
            <a:ext cx="838200" cy="742793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7171531" y="5991227"/>
            <a:ext cx="838200" cy="742793"/>
          </a:xfrm>
          <a:prstGeom prst="wedgeRectCallout">
            <a:avLst>
              <a:gd name="adj1" fmla="val -21454"/>
              <a:gd name="adj2" fmla="val -14679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8619333" y="5991225"/>
            <a:ext cx="1219200" cy="762000"/>
          </a:xfrm>
          <a:prstGeom prst="wedgeRectCallout">
            <a:avLst>
              <a:gd name="adj1" fmla="val 27344"/>
              <a:gd name="adj2" fmla="val -2624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2" name="Rectangular Callout 61"/>
          <p:cNvSpPr/>
          <p:nvPr/>
        </p:nvSpPr>
        <p:spPr bwMode="auto">
          <a:xfrm>
            <a:off x="3742531" y="6448424"/>
            <a:ext cx="2286000" cy="762000"/>
          </a:xfrm>
          <a:prstGeom prst="wedgeRectCallout">
            <a:avLst>
              <a:gd name="adj1" fmla="val -57534"/>
              <a:gd name="adj2" fmla="val -20484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track cells</a:t>
            </a:r>
          </a:p>
        </p:txBody>
      </p:sp>
    </p:spTree>
    <p:extLst>
      <p:ext uri="{BB962C8B-B14F-4D97-AF65-F5344CB8AC3E}">
        <p14:creationId xmlns:p14="http://schemas.microsoft.com/office/powerpoint/2010/main" val="5962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Network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Enhanced Shadow</a:t>
            </a:r>
            <a:r>
              <a:rPr lang="en-US" dirty="0" smtClean="0"/>
              <a:t> with several missing TCP algorithms</a:t>
            </a:r>
          </a:p>
          <a:p>
            <a:pPr lvl="1"/>
            <a:r>
              <a:rPr lang="en-US" dirty="0" smtClean="0"/>
              <a:t>CUBIC congestion control</a:t>
            </a:r>
          </a:p>
          <a:p>
            <a:pPr lvl="1"/>
            <a:r>
              <a:rPr lang="en-US" dirty="0" smtClean="0"/>
              <a:t>Retransmission timers</a:t>
            </a:r>
          </a:p>
          <a:p>
            <a:pPr lvl="1"/>
            <a:r>
              <a:rPr lang="en-US" dirty="0" smtClean="0"/>
              <a:t>Selective acknowledgements (SACK)</a:t>
            </a:r>
          </a:p>
          <a:p>
            <a:pPr lvl="1"/>
            <a:r>
              <a:rPr lang="en-US" dirty="0" smtClean="0"/>
              <a:t>Forward acknowledgements (FACK)</a:t>
            </a:r>
          </a:p>
          <a:p>
            <a:pPr lvl="1"/>
            <a:r>
              <a:rPr lang="en-US" dirty="0" smtClean="0"/>
              <a:t>Fast retransmit/recovery</a:t>
            </a:r>
          </a:p>
          <a:p>
            <a:r>
              <a:rPr lang="en-US" dirty="0" smtClean="0"/>
              <a:t>Designed </a:t>
            </a:r>
            <a:r>
              <a:rPr lang="en-US" dirty="0" smtClean="0">
                <a:solidFill>
                  <a:srgbClr val="FFFF00"/>
                </a:solidFill>
              </a:rPr>
              <a:t>largest known private Tor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3600 relays and 12000 simultaneously active clients</a:t>
            </a:r>
          </a:p>
          <a:p>
            <a:pPr lvl="1"/>
            <a:r>
              <a:rPr lang="en-US" dirty="0" smtClean="0"/>
              <a:t>Internet topology graph: ~700k nodes and 1.3m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0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/>
          <p:cNvSpPr/>
          <p:nvPr/>
        </p:nvSpPr>
        <p:spPr bwMode="auto">
          <a:xfrm>
            <a:off x="1151732" y="1724025"/>
            <a:ext cx="64008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8793955" cy="1252537"/>
          </a:xfrm>
        </p:spPr>
        <p:txBody>
          <a:bodyPr/>
          <a:lstStyle/>
          <a:p>
            <a:r>
              <a:rPr lang="en-US" dirty="0" smtClean="0"/>
              <a:t>Shadow-Tor Congestion – UIDs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7628731" y="1876425"/>
            <a:ext cx="1447800" cy="381000"/>
          </a:xfrm>
          <a:prstGeom prst="wedgeRectCallout">
            <a:avLst>
              <a:gd name="adj1" fmla="val -101840"/>
              <a:gd name="adj2" fmla="val 2950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65931" y="3933826"/>
            <a:ext cx="1447800" cy="381000"/>
          </a:xfrm>
          <a:prstGeom prst="wedgeRectCallout">
            <a:avLst>
              <a:gd name="adj1" fmla="val -19583"/>
              <a:gd name="adj2" fmla="val -1913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21" name="Left Arrow 20"/>
          <p:cNvSpPr/>
          <p:nvPr/>
        </p:nvSpPr>
        <p:spPr bwMode="auto">
          <a:xfrm flipH="1">
            <a:off x="1989933" y="3781425"/>
            <a:ext cx="47244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</p:spTree>
    <p:extLst>
      <p:ext uri="{BB962C8B-B14F-4D97-AF65-F5344CB8AC3E}">
        <p14:creationId xmlns:p14="http://schemas.microsoft.com/office/powerpoint/2010/main" val="29791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/>
          <p:cNvSpPr/>
          <p:nvPr/>
        </p:nvSpPr>
        <p:spPr bwMode="auto">
          <a:xfrm>
            <a:off x="1151732" y="1724025"/>
            <a:ext cx="64008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8793955" cy="1252537"/>
          </a:xfrm>
        </p:spPr>
        <p:txBody>
          <a:bodyPr/>
          <a:lstStyle/>
          <a:p>
            <a:r>
              <a:rPr lang="en-US" dirty="0" smtClean="0"/>
              <a:t>Shadow-Tor Congestion – UIDs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7628731" y="1876425"/>
            <a:ext cx="1447800" cy="381000"/>
          </a:xfrm>
          <a:prstGeom prst="wedgeRectCallout">
            <a:avLst>
              <a:gd name="adj1" fmla="val -101840"/>
              <a:gd name="adj2" fmla="val 2950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65931" y="3933826"/>
            <a:ext cx="1447800" cy="381000"/>
          </a:xfrm>
          <a:prstGeom prst="wedgeRectCallout">
            <a:avLst>
              <a:gd name="adj1" fmla="val -19583"/>
              <a:gd name="adj2" fmla="val -1913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>
                <a:solidFill>
                  <a:srgbClr val="FFFF00"/>
                </a:solidFill>
              </a:rPr>
              <a:t>UID</a:t>
            </a:r>
          </a:p>
        </p:txBody>
      </p:sp>
      <p:sp>
        <p:nvSpPr>
          <p:cNvPr id="21" name="Left Arrow 20"/>
          <p:cNvSpPr/>
          <p:nvPr/>
        </p:nvSpPr>
        <p:spPr bwMode="auto">
          <a:xfrm flipH="1">
            <a:off x="1989933" y="3781425"/>
            <a:ext cx="4724400" cy="685800"/>
          </a:xfrm>
          <a:prstGeom prst="leftArrow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UID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751934" y="5000627"/>
            <a:ext cx="4571999" cy="2057398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9" y="5153027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38756" y="51530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80531" y="5076825"/>
            <a:ext cx="9906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22" name="Delay 21"/>
          <p:cNvSpPr/>
          <p:nvPr/>
        </p:nvSpPr>
        <p:spPr bwMode="auto">
          <a:xfrm>
            <a:off x="16951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3" name="Delay 22"/>
          <p:cNvSpPr/>
          <p:nvPr/>
        </p:nvSpPr>
        <p:spPr bwMode="auto">
          <a:xfrm>
            <a:off x="2980532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4" name="Delay 23"/>
          <p:cNvSpPr/>
          <p:nvPr/>
        </p:nvSpPr>
        <p:spPr bwMode="auto">
          <a:xfrm>
            <a:off x="4961731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5" name="Delay 24"/>
          <p:cNvSpPr/>
          <p:nvPr/>
        </p:nvSpPr>
        <p:spPr bwMode="auto">
          <a:xfrm>
            <a:off x="4961731" y="66008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6" name="Delay 25"/>
          <p:cNvSpPr/>
          <p:nvPr/>
        </p:nvSpPr>
        <p:spPr bwMode="auto">
          <a:xfrm>
            <a:off x="64195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7" name="Delay 26"/>
          <p:cNvSpPr/>
          <p:nvPr/>
        </p:nvSpPr>
        <p:spPr bwMode="auto">
          <a:xfrm>
            <a:off x="76387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Summing Junction 27"/>
          <p:cNvSpPr/>
          <p:nvPr/>
        </p:nvSpPr>
        <p:spPr bwMode="auto">
          <a:xfrm>
            <a:off x="6038556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Or 28"/>
          <p:cNvSpPr/>
          <p:nvPr/>
        </p:nvSpPr>
        <p:spPr bwMode="auto">
          <a:xfrm>
            <a:off x="4123534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Or 29"/>
          <p:cNvSpPr/>
          <p:nvPr/>
        </p:nvSpPr>
        <p:spPr bwMode="auto">
          <a:xfrm>
            <a:off x="999331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1" name="Summing Junction 30"/>
          <p:cNvSpPr/>
          <p:nvPr/>
        </p:nvSpPr>
        <p:spPr bwMode="auto">
          <a:xfrm>
            <a:off x="8847931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2" name="Decision 31"/>
          <p:cNvSpPr/>
          <p:nvPr/>
        </p:nvSpPr>
        <p:spPr bwMode="auto">
          <a:xfrm>
            <a:off x="3666332" y="6067424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04731" y="5084036"/>
            <a:ext cx="11430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99731" y="50768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35" name="Delay 34"/>
          <p:cNvSpPr/>
          <p:nvPr/>
        </p:nvSpPr>
        <p:spPr bwMode="auto">
          <a:xfrm>
            <a:off x="4961731" y="5534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6" name="5-Point Star 35"/>
          <p:cNvSpPr/>
          <p:nvPr/>
        </p:nvSpPr>
        <p:spPr bwMode="auto">
          <a:xfrm>
            <a:off x="8314531" y="59912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5-Point Star 36"/>
          <p:cNvSpPr/>
          <p:nvPr/>
        </p:nvSpPr>
        <p:spPr bwMode="auto">
          <a:xfrm>
            <a:off x="7095331" y="5991224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5-Point Star 37"/>
          <p:cNvSpPr/>
          <p:nvPr/>
        </p:nvSpPr>
        <p:spPr bwMode="auto">
          <a:xfrm>
            <a:off x="5647531" y="5991224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5-Point Star 38"/>
          <p:cNvSpPr/>
          <p:nvPr/>
        </p:nvSpPr>
        <p:spPr bwMode="auto">
          <a:xfrm>
            <a:off x="2523332" y="5991224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40" name="Straight Arrow Connector 39"/>
          <p:cNvCxnSpPr>
            <a:stCxn id="30" idx="6"/>
            <a:endCxn id="22" idx="1"/>
          </p:cNvCxnSpPr>
          <p:nvPr/>
        </p:nvCxnSpPr>
        <p:spPr bwMode="auto">
          <a:xfrm>
            <a:off x="1380333" y="6257924"/>
            <a:ext cx="31482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22" idx="3"/>
            <a:endCxn id="23" idx="1"/>
          </p:cNvCxnSpPr>
          <p:nvPr/>
        </p:nvCxnSpPr>
        <p:spPr bwMode="auto">
          <a:xfrm>
            <a:off x="2380960" y="6257924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6" idx="3"/>
            <a:endCxn id="27" idx="1"/>
          </p:cNvCxnSpPr>
          <p:nvPr/>
        </p:nvCxnSpPr>
        <p:spPr bwMode="auto">
          <a:xfrm>
            <a:off x="7105356" y="6257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7" idx="3"/>
            <a:endCxn id="31" idx="2"/>
          </p:cNvCxnSpPr>
          <p:nvPr/>
        </p:nvCxnSpPr>
        <p:spPr bwMode="auto">
          <a:xfrm>
            <a:off x="8324558" y="6257924"/>
            <a:ext cx="52337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5" idx="3"/>
            <a:endCxn id="28" idx="3"/>
          </p:cNvCxnSpPr>
          <p:nvPr/>
        </p:nvCxnSpPr>
        <p:spPr bwMode="auto">
          <a:xfrm flipV="1">
            <a:off x="5647534" y="6392627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24" idx="3"/>
            <a:endCxn id="28" idx="2"/>
          </p:cNvCxnSpPr>
          <p:nvPr/>
        </p:nvCxnSpPr>
        <p:spPr bwMode="auto">
          <a:xfrm>
            <a:off x="5647534" y="6257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5" idx="3"/>
            <a:endCxn id="28" idx="1"/>
          </p:cNvCxnSpPr>
          <p:nvPr/>
        </p:nvCxnSpPr>
        <p:spPr bwMode="auto">
          <a:xfrm>
            <a:off x="5647534" y="5724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9" idx="5"/>
            <a:endCxn id="25" idx="1"/>
          </p:cNvCxnSpPr>
          <p:nvPr/>
        </p:nvCxnSpPr>
        <p:spPr bwMode="auto">
          <a:xfrm>
            <a:off x="4448738" y="6392627"/>
            <a:ext cx="512995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29" idx="7"/>
            <a:endCxn id="35" idx="1"/>
          </p:cNvCxnSpPr>
          <p:nvPr/>
        </p:nvCxnSpPr>
        <p:spPr bwMode="auto">
          <a:xfrm flipV="1">
            <a:off x="4448735" y="5724524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5931" y="62198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9" idx="6"/>
            <a:endCxn id="24" idx="1"/>
          </p:cNvCxnSpPr>
          <p:nvPr/>
        </p:nvCxnSpPr>
        <p:spPr bwMode="auto">
          <a:xfrm>
            <a:off x="4504534" y="6257924"/>
            <a:ext cx="4571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843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and Shadow-Tor Congestion</a:t>
            </a:r>
            <a:endParaRPr lang="en-US" dirty="0"/>
          </a:p>
        </p:txBody>
      </p:sp>
      <p:pic>
        <p:nvPicPr>
          <p:cNvPr id="8" name="Content Placeholder 3" descr="shadow-all.qtime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4194809" y="2409827"/>
            <a:ext cx="6481924" cy="3584574"/>
          </a:xfrm>
        </p:spPr>
      </p:pic>
      <p:pic>
        <p:nvPicPr>
          <p:cNvPr id="9" name="Content Placeholder 4" descr="tor-all.qtime.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 bwMode="auto">
          <a:xfrm>
            <a:off x="-600867" y="2409378"/>
            <a:ext cx="6477000" cy="35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1227931" y="6143625"/>
            <a:ext cx="7924800" cy="1066800"/>
          </a:xfrm>
          <a:prstGeom prst="wedgeRectCallout">
            <a:avLst>
              <a:gd name="adj1" fmla="val -19583"/>
              <a:gd name="adj2" fmla="val -4423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200" dirty="0"/>
              <a:t>Congestion occurs almost exclusively in </a:t>
            </a:r>
            <a:r>
              <a:rPr lang="en-US" sz="3200" dirty="0">
                <a:solidFill>
                  <a:srgbClr val="FFFF00"/>
                </a:solidFill>
              </a:rPr>
              <a:t>outbound kernel buffers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731" y="19526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Shadow-Tor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85131" y="19526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Live-Tor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6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Design and evaluate KIST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Performance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430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9174955" cy="1252537"/>
          </a:xfrm>
        </p:spPr>
        <p:txBody>
          <a:bodyPr/>
          <a:lstStyle/>
          <a:p>
            <a:r>
              <a:rPr lang="en-US" dirty="0" smtClean="0"/>
              <a:t>Anonymous Communication: Tor</a:t>
            </a:r>
            <a:endParaRPr lang="en-US" dirty="0"/>
          </a:p>
        </p:txBody>
      </p:sp>
      <p:pic>
        <p:nvPicPr>
          <p:cNvPr id="12" name="Content Placeholder 11" descr="tor_network_overview_black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949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smtClean="0"/>
              <a:t>Causes of Congestion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6333331" y="6372225"/>
            <a:ext cx="2743200" cy="990601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Queuing delays in kernel output buffer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80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Causes of Congestion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4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4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7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8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5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6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8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8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6333331" y="6372225"/>
            <a:ext cx="2743200" cy="990601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8" name="Rectangular Callout 37"/>
          <p:cNvSpPr/>
          <p:nvPr/>
        </p:nvSpPr>
        <p:spPr bwMode="auto">
          <a:xfrm>
            <a:off x="618331" y="3019427"/>
            <a:ext cx="2743200" cy="1295399"/>
          </a:xfrm>
          <a:prstGeom prst="wedgeRectCallout">
            <a:avLst>
              <a:gd name="adj1" fmla="val 83041"/>
              <a:gd name="adj2" fmla="val 156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Problem 1:</a:t>
            </a:r>
          </a:p>
          <a:p>
            <a:pPr algn="ctr" defTabSz="914169"/>
            <a:r>
              <a:rPr lang="en-US" dirty="0" smtClean="0"/>
              <a:t>Circuit scheduling</a:t>
            </a:r>
            <a:endParaRPr lang="en-US" i="1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618331" y="4695828"/>
            <a:ext cx="2743200" cy="1295399"/>
          </a:xfrm>
          <a:prstGeom prst="wedgeRectCallout">
            <a:avLst>
              <a:gd name="adj1" fmla="val 83041"/>
              <a:gd name="adj2" fmla="val 156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Problem 2:</a:t>
            </a:r>
          </a:p>
          <a:p>
            <a:pPr algn="ctr" defTabSz="914169"/>
            <a:r>
              <a:rPr lang="en-US" dirty="0" smtClean="0"/>
              <a:t>Flushing to Sockets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536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3722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44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3722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531" y="30956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Tor only considers a subset of writable circuits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9331" y="3019427"/>
            <a:ext cx="36576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3910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5528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5229228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3722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531" y="30956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Tor only considers a subset of writable circuits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9331" y="3019427"/>
            <a:ext cx="36576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Rectangular Callout 44"/>
          <p:cNvSpPr/>
          <p:nvPr/>
        </p:nvSpPr>
        <p:spPr bwMode="auto">
          <a:xfrm>
            <a:off x="313531" y="50768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Circuits from </a:t>
            </a:r>
            <a:r>
              <a:rPr lang="en-US" dirty="0" smtClean="0"/>
              <a:t>different connections </a:t>
            </a:r>
            <a:r>
              <a:rPr lang="en-US" dirty="0"/>
              <a:t>are not prioritized correctly</a:t>
            </a:r>
          </a:p>
        </p:txBody>
      </p:sp>
    </p:spTree>
    <p:extLst>
      <p:ext uri="{BB962C8B-B14F-4D97-AF65-F5344CB8AC3E}">
        <p14:creationId xmlns:p14="http://schemas.microsoft.com/office/powerpoint/2010/main" val="162807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pic>
        <p:nvPicPr>
          <p:cNvPr id="3" name="Picture 2" descr="socket-sharing-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2028826"/>
            <a:ext cx="4441677" cy="1600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socket-sharing-unshar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1952627"/>
            <a:ext cx="4381500" cy="175555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4448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pic>
        <p:nvPicPr>
          <p:cNvPr id="3" name="Picture 2" descr="socket-sharing-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2028826"/>
            <a:ext cx="4441677" cy="1600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socket-sharing-unshar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1952627"/>
            <a:ext cx="4381500" cy="17555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unshared.tput.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31" y="3781425"/>
            <a:ext cx="4470399" cy="3352800"/>
          </a:xfrm>
          <a:prstGeom prst="rect">
            <a:avLst/>
          </a:prstGeom>
        </p:spPr>
      </p:pic>
      <p:pic>
        <p:nvPicPr>
          <p:cNvPr id="7" name="Picture 6" descr="shared.tput.cdf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3781425"/>
            <a:ext cx="4419600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1333" y="3700771"/>
            <a:ext cx="3276600" cy="461657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Correctly differentiated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331" y="3700771"/>
            <a:ext cx="3276600" cy="461657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differentiation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0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smtClean="0"/>
              <a:t>Circuit Scheduling</a:t>
            </a:r>
            <a:endParaRPr lang="en-US" dirty="0"/>
          </a:p>
        </p:txBody>
      </p:sp>
      <p:pic>
        <p:nvPicPr>
          <p:cNvPr id="3" name="Picture 2" descr="socket-sharing-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2028826"/>
            <a:ext cx="4441677" cy="1600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socket-sharing-unshar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1952627"/>
            <a:ext cx="4381500" cy="17555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unshared.tput.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31" y="3781425"/>
            <a:ext cx="4470399" cy="3352800"/>
          </a:xfrm>
          <a:prstGeom prst="rect">
            <a:avLst/>
          </a:prstGeom>
        </p:spPr>
      </p:pic>
      <p:pic>
        <p:nvPicPr>
          <p:cNvPr id="7" name="Picture 6" descr="shared.tput.cdf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3781425"/>
            <a:ext cx="4419600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1333" y="3700769"/>
            <a:ext cx="3276600" cy="46164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Correctly differentiated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331" y="3700771"/>
            <a:ext cx="3276600" cy="461657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differentiation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580733" y="4543427"/>
            <a:ext cx="4182269" cy="1447799"/>
          </a:xfrm>
          <a:prstGeom prst="wedgeRectCallout">
            <a:avLst>
              <a:gd name="adj1" fmla="val 16669"/>
              <a:gd name="adj2" fmla="val -104819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3600" dirty="0">
                <a:solidFill>
                  <a:srgbClr val="FFFF00"/>
                </a:solidFill>
              </a:rPr>
              <a:t>99.775% </a:t>
            </a:r>
            <a:r>
              <a:rPr lang="en-US" sz="3600" dirty="0"/>
              <a:t>of any two circuits are </a:t>
            </a:r>
            <a:r>
              <a:rPr lang="en-US" sz="3600" dirty="0">
                <a:solidFill>
                  <a:srgbClr val="FFFF00"/>
                </a:solidFill>
              </a:rPr>
              <a:t>unshared</a:t>
            </a:r>
            <a:endParaRPr lang="en-US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6104731" y="6219827"/>
            <a:ext cx="3124200" cy="1066800"/>
          </a:xfrm>
          <a:prstGeom prst="wedgeRectCallout">
            <a:avLst>
              <a:gd name="adj1" fmla="val 16167"/>
              <a:gd name="adj2" fmla="val -10041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4" name="Rectangular Callout 33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2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Slow!!! Research*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700" dirty="0"/>
              <a:t>PCTCP: Per-Circuit TCP-over-</a:t>
            </a:r>
            <a:r>
              <a:rPr lang="en-US" sz="1700" dirty="0" err="1"/>
              <a:t>IPsec</a:t>
            </a:r>
            <a:r>
              <a:rPr lang="en-US" sz="1700" dirty="0"/>
              <a:t> Transport for Anonymous Communication Overlay Networks (CCS ‘13)</a:t>
            </a:r>
          </a:p>
          <a:p>
            <a:r>
              <a:rPr lang="en-US" sz="1700" dirty="0"/>
              <a:t>Reducing Latency in Tor Circuits with Unordered Delivery (FOCI ‘13)</a:t>
            </a:r>
          </a:p>
          <a:p>
            <a:r>
              <a:rPr lang="en-US" sz="1700" dirty="0"/>
              <a:t>How Low Can You Go: Balancing Performance with Anonymity in Tor (PETS ‘13)</a:t>
            </a:r>
          </a:p>
          <a:p>
            <a:r>
              <a:rPr lang="en-US" sz="1700" dirty="0"/>
              <a:t>The Path Less Travelled: Overcoming Tor's Bottlenecks with Traffic Splitting (PETS </a:t>
            </a:r>
            <a:r>
              <a:rPr lang="fr-FR" sz="1700" dirty="0"/>
              <a:t>’</a:t>
            </a:r>
            <a:r>
              <a:rPr lang="en-US" sz="1700" dirty="0"/>
              <a:t>13)</a:t>
            </a:r>
          </a:p>
          <a:p>
            <a:r>
              <a:rPr lang="en-US" sz="1700" dirty="0"/>
              <a:t>An Empirical Evaluation of Relay Selection in Tor (NDSS ‘13)</a:t>
            </a:r>
          </a:p>
          <a:p>
            <a:r>
              <a:rPr lang="en-US" sz="1700" dirty="0"/>
              <a:t>LIRA: Lightweight Incentivized Routing for Anonymity (NDSS ‘13)</a:t>
            </a:r>
          </a:p>
          <a:p>
            <a:r>
              <a:rPr lang="en-US" sz="1700" dirty="0"/>
              <a:t>Improving Performance and Anonymity in the Tor Network (IPCCC ‘12)</a:t>
            </a:r>
          </a:p>
          <a:p>
            <a:r>
              <a:rPr lang="en-US" sz="1700" dirty="0"/>
              <a:t>Enhancing Tor's Performance using Real-time Traffic Classification (CCS </a:t>
            </a:r>
            <a:r>
              <a:rPr lang="fr-FR" sz="1700" dirty="0"/>
              <a:t>’</a:t>
            </a:r>
            <a:r>
              <a:rPr lang="en-US" sz="1700" dirty="0"/>
              <a:t>12)</a:t>
            </a:r>
          </a:p>
          <a:p>
            <a:r>
              <a:rPr lang="en-US" sz="1700" dirty="0" err="1"/>
              <a:t>Torchestra</a:t>
            </a:r>
            <a:r>
              <a:rPr lang="en-US" sz="1700" dirty="0"/>
              <a:t>: Reducing interactive traffic delays over Tor (WPES ‘12)</a:t>
            </a:r>
          </a:p>
          <a:p>
            <a:r>
              <a:rPr lang="en-US" sz="1700" dirty="0"/>
              <a:t>Throttling Tor Bandwidth Parasites (USENIX Sec ‘12)</a:t>
            </a:r>
          </a:p>
          <a:p>
            <a:r>
              <a:rPr lang="en-US" sz="1700" dirty="0" err="1"/>
              <a:t>LASTor</a:t>
            </a:r>
            <a:r>
              <a:rPr lang="en-US" sz="1700" dirty="0"/>
              <a:t>: A Low-Latency AS-Aware Tor Client (Oakland ‘12)</a:t>
            </a:r>
          </a:p>
          <a:p>
            <a:r>
              <a:rPr lang="en-US" sz="1700" dirty="0"/>
              <a:t>Congestion-aware Path Selection for Tor (FC ‘12)</a:t>
            </a:r>
          </a:p>
          <a:p>
            <a:endParaRPr lang="en-US" sz="1400" dirty="0"/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8263" y="6905625"/>
            <a:ext cx="3657600" cy="46166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en-US" dirty="0" smtClean="0"/>
              <a:t>*Not a comprehensive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133" y="5990228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618333" y="6296027"/>
            <a:ext cx="3124200" cy="838200"/>
          </a:xfrm>
          <a:prstGeom prst="wedgeRectCallout">
            <a:avLst>
              <a:gd name="adj1" fmla="val 17672"/>
              <a:gd name="adj2" fmla="val -7515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Better priority traffic</a:t>
            </a:r>
          </a:p>
          <a:p>
            <a:pPr algn="ctr" defTabSz="914169"/>
            <a:r>
              <a:rPr lang="en-US" dirty="0" smtClean="0"/>
              <a:t>(low throughput flows)</a:t>
            </a:r>
            <a:endParaRPr lang="en-US" dirty="0"/>
          </a:p>
        </p:txBody>
      </p:sp>
      <p:sp>
        <p:nvSpPr>
          <p:cNvPr id="46" name="Delay 45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0" name="Delay 49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Delay 51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Rectangular Callout 52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Rectangular Callout 54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9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133" y="5990228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618333" y="6296027"/>
            <a:ext cx="3124200" cy="838200"/>
          </a:xfrm>
          <a:prstGeom prst="wedgeRectCallout">
            <a:avLst>
              <a:gd name="adj1" fmla="val 17672"/>
              <a:gd name="adj2" fmla="val -7515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Better priority traffic</a:t>
            </a:r>
          </a:p>
          <a:p>
            <a:pPr algn="ctr" defTabSz="914169"/>
            <a:r>
              <a:rPr lang="en-US" dirty="0" smtClean="0"/>
              <a:t>(low throughput flows)</a:t>
            </a:r>
            <a:endParaRPr lang="en-US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5799931" y="6143627"/>
            <a:ext cx="3733800" cy="1266825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Must wait for kernel to flush socket to network (blocked on TCP </a:t>
            </a:r>
            <a:r>
              <a:rPr lang="en-US" dirty="0" err="1" smtClean="0"/>
              <a:t>cwnd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" name="Delay 49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Delay 51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Delay 52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Rectangular Callout 53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6" name="Rectangular Callout 55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1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952628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Flushing to Sockets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2105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6290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6290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467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7720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53054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838825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5305428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5305428"/>
            <a:ext cx="685800" cy="381000"/>
          </a:xfrm>
          <a:prstGeom prst="flowChartDela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53054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486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3095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391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333956" y="3819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495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792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29" idx="1"/>
          </p:cNvCxnSpPr>
          <p:nvPr/>
        </p:nvCxnSpPr>
        <p:spPr bwMode="auto">
          <a:xfrm>
            <a:off x="8553159" y="3819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695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9" y="5630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10" y="5495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9" y="4962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4" idx="3"/>
          </p:cNvCxnSpPr>
          <p:nvPr/>
        </p:nvCxnSpPr>
        <p:spPr bwMode="auto">
          <a:xfrm flipV="1">
            <a:off x="5876134" y="3954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4" y="3819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4" y="3286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5-Point Star 35"/>
          <p:cNvSpPr/>
          <p:nvPr/>
        </p:nvSpPr>
        <p:spPr bwMode="auto">
          <a:xfrm>
            <a:off x="6257131" y="4162428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828133" y="49244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133" y="5990228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ular Callout 44"/>
          <p:cNvSpPr/>
          <p:nvPr/>
        </p:nvSpPr>
        <p:spPr bwMode="auto">
          <a:xfrm>
            <a:off x="618333" y="6296027"/>
            <a:ext cx="3124200" cy="838200"/>
          </a:xfrm>
          <a:prstGeom prst="wedgeRectCallout">
            <a:avLst>
              <a:gd name="adj1" fmla="val 17672"/>
              <a:gd name="adj2" fmla="val -7515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Better priority traffic</a:t>
            </a:r>
          </a:p>
          <a:p>
            <a:pPr algn="ctr" defTabSz="914169"/>
            <a:r>
              <a:rPr lang="en-US" dirty="0" smtClean="0"/>
              <a:t>(low throughput flows)</a:t>
            </a:r>
            <a:endParaRPr lang="en-US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4809331" y="6296027"/>
            <a:ext cx="3200400" cy="1038224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Reduces effectiveness of circuit priority</a:t>
            </a:r>
            <a:endParaRPr lang="en-US" dirty="0"/>
          </a:p>
        </p:txBody>
      </p:sp>
      <p:sp>
        <p:nvSpPr>
          <p:cNvPr id="50" name="Delay 49"/>
          <p:cNvSpPr/>
          <p:nvPr/>
        </p:nvSpPr>
        <p:spPr bwMode="auto">
          <a:xfrm>
            <a:off x="5190331" y="41624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Delay 51"/>
          <p:cNvSpPr/>
          <p:nvPr/>
        </p:nvSpPr>
        <p:spPr bwMode="auto">
          <a:xfrm>
            <a:off x="66481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Delay 52"/>
          <p:cNvSpPr/>
          <p:nvPr/>
        </p:nvSpPr>
        <p:spPr bwMode="auto">
          <a:xfrm>
            <a:off x="7867356" y="3629027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Rectangular Callout 53"/>
          <p:cNvSpPr/>
          <p:nvPr/>
        </p:nvSpPr>
        <p:spPr bwMode="auto">
          <a:xfrm>
            <a:off x="618333" y="3171825"/>
            <a:ext cx="3124200" cy="838200"/>
          </a:xfrm>
          <a:prstGeom prst="wedgeRectCallout">
            <a:avLst>
              <a:gd name="adj1" fmla="val 15665"/>
              <a:gd name="adj2" fmla="val 9505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Worse priority traffic (high throughput flows)</a:t>
            </a:r>
            <a:endParaRPr lang="en-US" i="1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828131" y="4314825"/>
            <a:ext cx="2362200" cy="9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Rectangular Callout 56"/>
          <p:cNvSpPr/>
          <p:nvPr/>
        </p:nvSpPr>
        <p:spPr bwMode="auto">
          <a:xfrm>
            <a:off x="9000331" y="3476625"/>
            <a:ext cx="914400" cy="609600"/>
          </a:xfrm>
          <a:prstGeom prst="wedgeRectCallout">
            <a:avLst>
              <a:gd name="adj1" fmla="val -66139"/>
              <a:gd name="adj2" fmla="val 1292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FIFO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1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Design and evaluate KIST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the kernel, stupid!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1"/>
            <a:ext cx="8870156" cy="6889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Utilize </a:t>
            </a:r>
            <a:r>
              <a:rPr lang="en-US" dirty="0" err="1" smtClean="0">
                <a:solidFill>
                  <a:schemeClr val="bg1"/>
                </a:solidFill>
              </a:rPr>
              <a:t>getsockopt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ioctl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syscalls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80331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4532" y="3026630"/>
            <a:ext cx="3432968" cy="830997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lvl="1" algn="ctr"/>
            <a:r>
              <a:rPr lang="en-US" dirty="0" err="1">
                <a:solidFill>
                  <a:srgbClr val="FFFF00"/>
                </a:solidFill>
              </a:rPr>
              <a:t>socket_space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endParaRPr lang="en-US" dirty="0" smtClean="0"/>
          </a:p>
          <a:p>
            <a:pPr lvl="1" algn="ctr"/>
            <a:r>
              <a:rPr lang="en-US" dirty="0" err="1" smtClean="0"/>
              <a:t>sndbufcap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sndbuflen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0331" y="3019427"/>
            <a:ext cx="3740150" cy="830997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lvl="1" algn="ctr"/>
            <a:r>
              <a:rPr lang="en-US" dirty="0" err="1">
                <a:solidFill>
                  <a:srgbClr val="FFFF00"/>
                </a:solidFill>
              </a:rPr>
              <a:t>tcp_space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= </a:t>
            </a:r>
            <a:endParaRPr lang="en-US" dirty="0" smtClean="0">
              <a:solidFill>
                <a:srgbClr val="FFFFFF"/>
              </a:solidFill>
            </a:endParaRPr>
          </a:p>
          <a:p>
            <a:pPr lvl="1"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cwnd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unacked</a:t>
            </a:r>
            <a:r>
              <a:rPr lang="en-US" dirty="0">
                <a:solidFill>
                  <a:srgbClr val="FFFFFF"/>
                </a:solidFill>
              </a:rPr>
              <a:t>) * </a:t>
            </a:r>
            <a:r>
              <a:rPr lang="en-US" dirty="0" err="1">
                <a:solidFill>
                  <a:srgbClr val="FFFFFF"/>
                </a:solidFill>
              </a:rPr>
              <a:t>mss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583" y="6600825"/>
            <a:ext cx="1402948" cy="461665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/>
              <a:t>sndbuflen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37531" y="4238625"/>
            <a:ext cx="1454244" cy="461665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/>
              <a:t>sndbufcap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85133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989933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294731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599533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2904333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3209131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3513933" y="5381625"/>
            <a:ext cx="304800" cy="685800"/>
          </a:xfrm>
          <a:prstGeom prst="rect">
            <a:avLst/>
          </a:prstGeom>
          <a:solidFill>
            <a:srgbClr val="FF0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70733" y="5686425"/>
            <a:ext cx="53340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Left Brace 10"/>
          <p:cNvSpPr/>
          <p:nvPr/>
        </p:nvSpPr>
        <p:spPr bwMode="auto">
          <a:xfrm rot="16200000">
            <a:off x="2790031" y="5648327"/>
            <a:ext cx="533400" cy="15240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971133" y="5686425"/>
            <a:ext cx="53340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Left Brace 24"/>
          <p:cNvSpPr/>
          <p:nvPr/>
        </p:nvSpPr>
        <p:spPr bwMode="auto">
          <a:xfrm rot="5400000" flipV="1">
            <a:off x="2332831" y="3819525"/>
            <a:ext cx="533400" cy="24384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15881" y="6600825"/>
            <a:ext cx="1210588" cy="461665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 smtClean="0"/>
              <a:t>unacked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568281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6873081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7177883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7482681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7787481" y="5381625"/>
            <a:ext cx="304800" cy="685800"/>
          </a:xfrm>
          <a:prstGeom prst="rect">
            <a:avLst/>
          </a:prstGeom>
          <a:solidFill>
            <a:schemeClr val="tx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2" name="Left Brace 31"/>
          <p:cNvSpPr/>
          <p:nvPr/>
        </p:nvSpPr>
        <p:spPr bwMode="auto">
          <a:xfrm rot="16200000">
            <a:off x="6758783" y="5648327"/>
            <a:ext cx="533400" cy="15240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168483" y="5153025"/>
            <a:ext cx="106680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Left Brace 33"/>
          <p:cNvSpPr/>
          <p:nvPr/>
        </p:nvSpPr>
        <p:spPr bwMode="auto">
          <a:xfrm rot="5400000" flipV="1">
            <a:off x="6911181" y="4124325"/>
            <a:ext cx="533400" cy="1828800"/>
          </a:xfrm>
          <a:prstGeom prst="leftBrac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73083" y="4238627"/>
            <a:ext cx="862885" cy="465723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r>
              <a:rPr lang="en-US" dirty="0" err="1"/>
              <a:t>cwnd</a:t>
            </a:r>
            <a:r>
              <a:rPr lang="en-US" dirty="0"/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263483" y="5381625"/>
            <a:ext cx="304800" cy="685800"/>
          </a:xfrm>
          <a:prstGeom prst="rect">
            <a:avLst/>
          </a:prstGeom>
          <a:solidFill>
            <a:srgbClr val="008000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3"/>
            <a:ext cx="8870156" cy="4752976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write </a:t>
            </a:r>
            <a:r>
              <a:rPr lang="en-US" dirty="0" smtClean="0"/>
              <a:t>it if the </a:t>
            </a:r>
            <a:r>
              <a:rPr lang="en-US" dirty="0"/>
              <a:t>kernel can’t </a:t>
            </a:r>
            <a:r>
              <a:rPr lang="en-US" dirty="0" smtClean="0"/>
              <a:t>send it;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bound kernel writes </a:t>
            </a:r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Socket: min(</a:t>
            </a:r>
            <a:r>
              <a:rPr lang="en-US" dirty="0" err="1" smtClean="0"/>
              <a:t>socket_space</a:t>
            </a:r>
            <a:r>
              <a:rPr lang="en-US" dirty="0" smtClean="0"/>
              <a:t>, </a:t>
            </a:r>
            <a:r>
              <a:rPr lang="en-US" dirty="0" err="1" smtClean="0"/>
              <a:t>tcp_space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Global: upstream bandwidth capacity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 bwMode="auto">
          <a:xfrm>
            <a:off x="1685131" y="4695827"/>
            <a:ext cx="3200400" cy="1038224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Solution to Problem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2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3"/>
            <a:ext cx="8870156" cy="4752976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write </a:t>
            </a:r>
            <a:r>
              <a:rPr lang="en-US" dirty="0" smtClean="0"/>
              <a:t>it if the </a:t>
            </a:r>
            <a:r>
              <a:rPr lang="en-US" dirty="0"/>
              <a:t>kernel can’t </a:t>
            </a:r>
            <a:r>
              <a:rPr lang="en-US" dirty="0" smtClean="0"/>
              <a:t>send it;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bound kernel writes </a:t>
            </a:r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Socket: min(</a:t>
            </a:r>
            <a:r>
              <a:rPr lang="en-US" dirty="0" err="1" smtClean="0"/>
              <a:t>socket_space</a:t>
            </a:r>
            <a:r>
              <a:rPr lang="en-US" dirty="0" smtClean="0"/>
              <a:t>, </a:t>
            </a:r>
            <a:r>
              <a:rPr lang="en-US" dirty="0" err="1" smtClean="0"/>
              <a:t>tcp_space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Global: upstream bandwidth capacity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Choose globally from </a:t>
            </a:r>
            <a:r>
              <a:rPr lang="en-US" dirty="0">
                <a:solidFill>
                  <a:srgbClr val="FFFF00"/>
                </a:solidFill>
              </a:rPr>
              <a:t>all writable circuits</a:t>
            </a:r>
          </a:p>
          <a:p>
            <a:endParaRPr lang="en-US" dirty="0" smtClean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4580731" y="5838826"/>
            <a:ext cx="3200400" cy="1038224"/>
          </a:xfrm>
          <a:prstGeom prst="wedgeRectCallout">
            <a:avLst>
              <a:gd name="adj1" fmla="val 16167"/>
              <a:gd name="adj2" fmla="val -8679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Solution to Problem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39776" y="2101853"/>
            <a:ext cx="8870156" cy="4752976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write </a:t>
            </a:r>
            <a:r>
              <a:rPr lang="en-US" dirty="0" smtClean="0"/>
              <a:t>it if the </a:t>
            </a:r>
            <a:r>
              <a:rPr lang="en-US" dirty="0"/>
              <a:t>kernel can’t </a:t>
            </a:r>
            <a:r>
              <a:rPr lang="en-US" dirty="0" smtClean="0"/>
              <a:t>send it;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bound kernel writes </a:t>
            </a:r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Socket: min(</a:t>
            </a:r>
            <a:r>
              <a:rPr lang="en-US" dirty="0" err="1" smtClean="0"/>
              <a:t>socket_space</a:t>
            </a:r>
            <a:r>
              <a:rPr lang="en-US" dirty="0" smtClean="0"/>
              <a:t>, </a:t>
            </a:r>
            <a:r>
              <a:rPr lang="en-US" dirty="0" err="1" smtClean="0"/>
              <a:t>tcp_space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Global: upstream bandwidth capacity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Choose globally from </a:t>
            </a:r>
            <a:r>
              <a:rPr lang="en-US" dirty="0">
                <a:solidFill>
                  <a:srgbClr val="FFFF00"/>
                </a:solidFill>
              </a:rPr>
              <a:t>all writable </a:t>
            </a:r>
            <a:r>
              <a:rPr lang="en-US" dirty="0" smtClean="0">
                <a:solidFill>
                  <a:srgbClr val="FFFF00"/>
                </a:solidFill>
              </a:rPr>
              <a:t>circuits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Try to write </a:t>
            </a:r>
            <a:r>
              <a:rPr lang="en-US" dirty="0"/>
              <a:t>again </a:t>
            </a:r>
            <a:r>
              <a:rPr lang="en-US" dirty="0">
                <a:solidFill>
                  <a:srgbClr val="FFFF00"/>
                </a:solidFill>
              </a:rPr>
              <a:t>before kernel starvation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48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Reduces Kernel Congestion</a:t>
            </a:r>
            <a:endParaRPr lang="en-US" dirty="0"/>
          </a:p>
        </p:txBody>
      </p:sp>
      <p:pic>
        <p:nvPicPr>
          <p:cNvPr id="4" name="Content Placeholder 3" descr="kist-congestion-kout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964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Increases Tor Congestion</a:t>
            </a:r>
            <a:endParaRPr lang="en-US" dirty="0"/>
          </a:p>
        </p:txBody>
      </p:sp>
      <p:pic>
        <p:nvPicPr>
          <p:cNvPr id="4" name="Content Placeholder 3" descr="kist-congestion-tor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757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Slow!!! Research*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PCTCP: Per-Circuit TCP-over-</a:t>
            </a:r>
            <a:r>
              <a:rPr lang="en-US" sz="1700" dirty="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IPsec</a:t>
            </a:r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 Transport for Anonymous Communication Overlay Networks (CCS ‘13)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Reducing Latency in Tor Circuits with Unordered Delivery (FOCI ‘13)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How Low Can You Go: Balancing Performance with Anonymity in Tor (PETS ‘13)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The Path Less Travelled: Overcoming Tor's Bottlenecks with Traffic Splitting (PETS </a:t>
            </a:r>
            <a:r>
              <a:rPr lang="fr-FR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’</a:t>
            </a:r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13)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An Empirical Evaluation of Relay Selection in Tor (NDSS ‘13)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LIRA: Lightweight Incentivized Routing for Anonymity (NDSS ‘13)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Improving Performance and Anonymity in the Tor Network (IPCCC ‘12)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Enhancing Tor's Performance using Real-time Traffic Classification (CCS </a:t>
            </a:r>
            <a:r>
              <a:rPr lang="fr-FR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’</a:t>
            </a:r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12)</a:t>
            </a:r>
          </a:p>
          <a:p>
            <a:r>
              <a:rPr lang="en-US" sz="1700" dirty="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Torchestra</a:t>
            </a:r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: Reducing interactive traffic delays over Tor (WPES ‘12)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Throttling Tor Bandwidth Parasites (USENIX Sec ‘12)</a:t>
            </a:r>
          </a:p>
          <a:p>
            <a:r>
              <a:rPr lang="en-US" sz="1700" dirty="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LASTor</a:t>
            </a:r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: A Low-Latency AS-Aware Tor Client (Oakland ‘12)</a:t>
            </a:r>
          </a:p>
          <a:p>
            <a:r>
              <a:rPr lang="en-US" sz="17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D0D0D"/>
                </a:solidFill>
              </a:rPr>
              <a:t>Congestion-aware Path Selection for Tor (FC ‘12)</a:t>
            </a:r>
          </a:p>
          <a:p>
            <a:endParaRPr lang="en-U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D0D0D"/>
              </a:solidFill>
            </a:endParaRPr>
          </a:p>
          <a:p>
            <a:endParaRPr lang="en-US" sz="14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D0D0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8263" y="6905625"/>
            <a:ext cx="3657600" cy="46166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en-US" dirty="0" smtClean="0"/>
              <a:t>*Not a comprehensive list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3339" y="3171827"/>
            <a:ext cx="6163992" cy="240065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24" tIns="45713" rIns="91424" bIns="45713" anchor="ctr" anchorCtr="0">
            <a:spAutoFit/>
          </a:bodyPr>
          <a:lstStyle/>
          <a:p>
            <a:r>
              <a:rPr lang="en-US" sz="15000" dirty="0">
                <a:solidFill>
                  <a:srgbClr val="FFFF00"/>
                </a:solidFill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269767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Reduces Circuit Congestion</a:t>
            </a:r>
            <a:endParaRPr lang="en-US" dirty="0"/>
          </a:p>
        </p:txBody>
      </p:sp>
      <p:pic>
        <p:nvPicPr>
          <p:cNvPr id="4" name="Content Placeholder 3" descr="kist-congestion-total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859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Improves Network Latency</a:t>
            </a:r>
            <a:endParaRPr lang="en-US" dirty="0"/>
          </a:p>
        </p:txBody>
      </p:sp>
      <p:pic>
        <p:nvPicPr>
          <p:cNvPr id="4" name="Content Placeholder 3" descr="kist-performance-ttfb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914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/>
                </a:solidFill>
              </a:rPr>
              <a:t>Background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strike="sngStrike" dirty="0" smtClean="0">
                <a:solidFill>
                  <a:schemeClr val="bg2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Design and evaluate KIST</a:t>
            </a:r>
          </a:p>
          <a:p>
            <a:pPr lvl="1"/>
            <a:r>
              <a:rPr lang="en-US" strike="sngStrike" dirty="0" smtClean="0">
                <a:solidFill>
                  <a:srgbClr val="808080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6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190331" y="5076825"/>
            <a:ext cx="3581400" cy="1524000"/>
          </a:xfrm>
          <a:prstGeom prst="wedgeRectCallout">
            <a:avLst>
              <a:gd name="adj1" fmla="val -20608"/>
              <a:gd name="adj2" fmla="val -860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Goal: narrow down potential locations of the client on a target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1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18533" y="3248025"/>
            <a:ext cx="53340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0" name="Snip Single Corner Rectangle 9"/>
          <p:cNvSpPr/>
          <p:nvPr/>
        </p:nvSpPr>
        <p:spPr bwMode="auto">
          <a:xfrm>
            <a:off x="7171531" y="2867025"/>
            <a:ext cx="609600" cy="685800"/>
          </a:xfrm>
          <a:prstGeom prst="snip1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t" anchorCtr="0" compatLnSpc="1">
            <a:prstTxWarp prst="textNoShape">
              <a:avLst/>
            </a:prstTxWarp>
          </a:bodyPr>
          <a:lstStyle/>
          <a:p>
            <a:pPr defTabSz="914246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876131" y="1800227"/>
            <a:ext cx="3581400" cy="1038224"/>
          </a:xfrm>
          <a:prstGeom prst="wedgeRectCallout">
            <a:avLst>
              <a:gd name="adj1" fmla="val -29364"/>
              <a:gd name="adj2" fmla="val 7931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-Inject redirect or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defTabSz="914169"/>
            <a:r>
              <a:rPr lang="en-US" dirty="0" smtClean="0"/>
              <a:t>-Start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933" y="4619627"/>
            <a:ext cx="1524000" cy="64633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sz="3600" dirty="0"/>
              <a:t>GET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18533" y="4924425"/>
            <a:ext cx="53340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75531" y="5610226"/>
            <a:ext cx="3200400" cy="1038224"/>
          </a:xfrm>
          <a:prstGeom prst="wedgeRectCallout">
            <a:avLst>
              <a:gd name="adj1" fmla="val -35764"/>
              <a:gd name="adj2" fmla="val -8226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Request redirected page or embedded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0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5133" y="4543427"/>
            <a:ext cx="1524000" cy="64633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sz="3600" dirty="0"/>
              <a:t>GET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638131" y="4924425"/>
            <a:ext cx="9144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5266531" y="5762628"/>
            <a:ext cx="2362200" cy="1038224"/>
          </a:xfrm>
          <a:prstGeom prst="wedgeRectCallout">
            <a:avLst>
              <a:gd name="adj1" fmla="val -20340"/>
              <a:gd name="adj2" fmla="val -10642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 smtClean="0"/>
              <a:t>-Stop timer</a:t>
            </a:r>
          </a:p>
          <a:p>
            <a:pPr defTabSz="914169"/>
            <a:r>
              <a:rPr lang="en-US" dirty="0" smtClean="0"/>
              <a:t>-Estimate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3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Attack</a:t>
            </a:r>
            <a:br>
              <a:rPr lang="en-US" dirty="0" smtClean="0"/>
            </a:br>
            <a:r>
              <a:rPr lang="en-US" dirty="0" smtClean="0"/>
              <a:t>| estimate – actual |</a:t>
            </a:r>
            <a:endParaRPr lang="en-US" dirty="0"/>
          </a:p>
        </p:txBody>
      </p:sp>
      <p:pic>
        <p:nvPicPr>
          <p:cNvPr id="4" name="Content Placeholder 3" descr="latency-results-estimate-differenc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08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Attack</a:t>
            </a:r>
            <a:br>
              <a:rPr lang="en-US" dirty="0" smtClean="0"/>
            </a:br>
            <a:r>
              <a:rPr lang="en-US" dirty="0" err="1" smtClean="0"/>
              <a:t>num</a:t>
            </a:r>
            <a:r>
              <a:rPr lang="en-US" dirty="0" smtClean="0"/>
              <a:t> pings until best estimate</a:t>
            </a:r>
            <a:endParaRPr lang="en-US" dirty="0"/>
          </a:p>
        </p:txBody>
      </p:sp>
      <p:pic>
        <p:nvPicPr>
          <p:cNvPr id="4" name="Content Placeholder 3" descr="latency-results-numping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59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799931" y="4924425"/>
            <a:ext cx="3581400" cy="1524000"/>
          </a:xfrm>
          <a:prstGeom prst="wedgeRectCallout">
            <a:avLst>
              <a:gd name="adj1" fmla="val -30240"/>
              <a:gd name="adj2" fmla="val -860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Goal: find guard relay of the client on a target circuit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4467225"/>
            <a:ext cx="768555" cy="93841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5534025"/>
            <a:ext cx="768555" cy="93841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2105025"/>
            <a:ext cx="768555" cy="9384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1419225"/>
            <a:ext cx="768555" cy="9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8" y="2101853"/>
            <a:ext cx="9336085" cy="475297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is Tor slow?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Measure public Tor and private Shadow-Tor networks</a:t>
            </a:r>
            <a:endParaRPr lang="en-US" dirty="0"/>
          </a:p>
          <a:p>
            <a:pPr lvl="1"/>
            <a:r>
              <a:rPr lang="en-US" dirty="0" smtClean="0"/>
              <a:t>Identify circuit scheduling and socket flushing problems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Design KIST</a:t>
            </a:r>
            <a:r>
              <a:rPr lang="en-US" dirty="0" smtClean="0"/>
              <a:t>: Kernel-Informed Socket Transport</a:t>
            </a:r>
          </a:p>
          <a:p>
            <a:pPr lvl="1"/>
            <a:r>
              <a:rPr lang="en-US" dirty="0" smtClean="0"/>
              <a:t>Use TCP </a:t>
            </a:r>
            <a:r>
              <a:rPr lang="en-US" dirty="0" err="1" smtClean="0"/>
              <a:t>snd_cwnd</a:t>
            </a:r>
            <a:r>
              <a:rPr lang="en-US" dirty="0" smtClean="0"/>
              <a:t> to limit socket writes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Evaluate KIST </a:t>
            </a:r>
            <a:r>
              <a:rPr lang="en-US" dirty="0" smtClean="0"/>
              <a:t>Performance and Security</a:t>
            </a:r>
          </a:p>
          <a:p>
            <a:pPr lvl="1"/>
            <a:r>
              <a:rPr lang="en-US" dirty="0" smtClean="0"/>
              <a:t>Reduces kernel and end-to-end circuit congestion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hroughput attacks </a:t>
            </a:r>
            <a:r>
              <a:rPr lang="en-US" dirty="0"/>
              <a:t>unaffected, </a:t>
            </a:r>
            <a:r>
              <a:rPr lang="en-US" dirty="0" smtClean="0"/>
              <a:t>speeds </a:t>
            </a:r>
            <a:r>
              <a:rPr lang="en-US" dirty="0"/>
              <a:t>up latency </a:t>
            </a:r>
            <a:r>
              <a:rPr lang="en-US" dirty="0" smtClean="0"/>
              <a:t>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266531" y="4543425"/>
            <a:ext cx="2667000" cy="1066800"/>
          </a:xfrm>
          <a:prstGeom prst="wedgeRectCallout">
            <a:avLst>
              <a:gd name="adj1" fmla="val -99386"/>
              <a:gd name="adj2" fmla="val 3152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Probe throughput of </a:t>
            </a:r>
            <a:r>
              <a:rPr lang="en-US" i="1" dirty="0" smtClean="0"/>
              <a:t>all</a:t>
            </a:r>
            <a:r>
              <a:rPr lang="en-US" dirty="0" smtClean="0"/>
              <a:t> guard relays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4467225"/>
            <a:ext cx="768555" cy="93841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5534025"/>
            <a:ext cx="768555" cy="9384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1419225"/>
            <a:ext cx="768555" cy="938410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4162425"/>
            <a:ext cx="812226" cy="1368700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5457825"/>
            <a:ext cx="507426" cy="855075"/>
          </a:xfrm>
          <a:prstGeom prst="rect">
            <a:avLst/>
          </a:prstGeom>
        </p:spPr>
      </p:pic>
      <p:pic>
        <p:nvPicPr>
          <p:cNvPr id="20" name="Picture 1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6219825"/>
            <a:ext cx="507426" cy="855075"/>
          </a:xfrm>
          <a:prstGeom prst="rect">
            <a:avLst/>
          </a:prstGeom>
        </p:spPr>
      </p:pic>
      <p:pic>
        <p:nvPicPr>
          <p:cNvPr id="26" name="Picture 2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1952625"/>
            <a:ext cx="507426" cy="855075"/>
          </a:xfrm>
          <a:prstGeom prst="rect">
            <a:avLst/>
          </a:prstGeom>
        </p:spPr>
      </p:pic>
      <p:pic>
        <p:nvPicPr>
          <p:cNvPr id="27" name="Picture 26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1495425"/>
            <a:ext cx="507426" cy="85507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2105025"/>
            <a:ext cx="768555" cy="938410"/>
          </a:xfrm>
          <a:prstGeom prst="rect">
            <a:avLst/>
          </a:prstGeom>
        </p:spPr>
      </p:pic>
      <p:pic>
        <p:nvPicPr>
          <p:cNvPr id="4" name="Picture 3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6" y="4314825"/>
            <a:ext cx="741405" cy="685800"/>
          </a:xfrm>
          <a:prstGeom prst="rect">
            <a:avLst/>
          </a:prstGeom>
        </p:spPr>
      </p:pic>
      <p:pic>
        <p:nvPicPr>
          <p:cNvPr id="30" name="Picture 29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1" y="6296025"/>
            <a:ext cx="494270" cy="457200"/>
          </a:xfrm>
          <a:prstGeom prst="rect">
            <a:avLst/>
          </a:prstGeom>
        </p:spPr>
      </p:pic>
      <p:pic>
        <p:nvPicPr>
          <p:cNvPr id="31" name="Picture 30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1" y="5381625"/>
            <a:ext cx="494270" cy="457200"/>
          </a:xfrm>
          <a:prstGeom prst="rect">
            <a:avLst/>
          </a:prstGeom>
        </p:spPr>
      </p:pic>
      <p:pic>
        <p:nvPicPr>
          <p:cNvPr id="32" name="Picture 31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2486025"/>
            <a:ext cx="494270" cy="457200"/>
          </a:xfrm>
          <a:prstGeom prst="rect">
            <a:avLst/>
          </a:prstGeom>
        </p:spPr>
      </p:pic>
      <p:pic>
        <p:nvPicPr>
          <p:cNvPr id="33" name="Picture 32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1876425"/>
            <a:ext cx="4942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3" y="2867027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3" y="3370097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2" y="2919217"/>
            <a:ext cx="1143000" cy="1395610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7"/>
            <a:ext cx="1143000" cy="1446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933" y="6905625"/>
            <a:ext cx="3124200" cy="46166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571331" y="4848225"/>
            <a:ext cx="2667000" cy="1295400"/>
          </a:xfrm>
          <a:prstGeom prst="wedgeRectCallout">
            <a:avLst>
              <a:gd name="adj1" fmla="val 1733"/>
              <a:gd name="adj2" fmla="val -9193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Correlate throughput between exit and probes</a:t>
            </a:r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4467225"/>
            <a:ext cx="768555" cy="93841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5534025"/>
            <a:ext cx="768555" cy="9384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8331" y="1419225"/>
            <a:ext cx="768555" cy="938410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4162425"/>
            <a:ext cx="812226" cy="1368700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5457825"/>
            <a:ext cx="507426" cy="855075"/>
          </a:xfrm>
          <a:prstGeom prst="rect">
            <a:avLst/>
          </a:prstGeom>
        </p:spPr>
      </p:pic>
      <p:pic>
        <p:nvPicPr>
          <p:cNvPr id="20" name="Picture 1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6219825"/>
            <a:ext cx="507426" cy="855075"/>
          </a:xfrm>
          <a:prstGeom prst="rect">
            <a:avLst/>
          </a:prstGeom>
        </p:spPr>
      </p:pic>
      <p:pic>
        <p:nvPicPr>
          <p:cNvPr id="26" name="Picture 2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1952625"/>
            <a:ext cx="507426" cy="855075"/>
          </a:xfrm>
          <a:prstGeom prst="rect">
            <a:avLst/>
          </a:prstGeom>
        </p:spPr>
      </p:pic>
      <p:pic>
        <p:nvPicPr>
          <p:cNvPr id="27" name="Picture 26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1495425"/>
            <a:ext cx="507426" cy="85507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3285331" y="2105025"/>
            <a:ext cx="768555" cy="938410"/>
          </a:xfrm>
          <a:prstGeom prst="rect">
            <a:avLst/>
          </a:prstGeom>
        </p:spPr>
      </p:pic>
      <p:pic>
        <p:nvPicPr>
          <p:cNvPr id="4" name="Picture 3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6" y="4314825"/>
            <a:ext cx="741405" cy="685800"/>
          </a:xfrm>
          <a:prstGeom prst="rect">
            <a:avLst/>
          </a:prstGeom>
        </p:spPr>
      </p:pic>
      <p:pic>
        <p:nvPicPr>
          <p:cNvPr id="30" name="Picture 29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1" y="6296025"/>
            <a:ext cx="494270" cy="457200"/>
          </a:xfrm>
          <a:prstGeom prst="rect">
            <a:avLst/>
          </a:prstGeom>
        </p:spPr>
      </p:pic>
      <p:pic>
        <p:nvPicPr>
          <p:cNvPr id="31" name="Picture 30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1" y="5381625"/>
            <a:ext cx="494270" cy="457200"/>
          </a:xfrm>
          <a:prstGeom prst="rect">
            <a:avLst/>
          </a:prstGeom>
        </p:spPr>
      </p:pic>
      <p:pic>
        <p:nvPicPr>
          <p:cNvPr id="32" name="Picture 31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31" y="2486025"/>
            <a:ext cx="494270" cy="457200"/>
          </a:xfrm>
          <a:prstGeom prst="rect">
            <a:avLst/>
          </a:prstGeom>
        </p:spPr>
      </p:pic>
      <p:pic>
        <p:nvPicPr>
          <p:cNvPr id="33" name="Picture 32" descr="recycle-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1876425"/>
            <a:ext cx="494270" cy="457200"/>
          </a:xfrm>
          <a:prstGeom prst="rect">
            <a:avLst/>
          </a:prstGeom>
        </p:spPr>
      </p:pic>
      <p:pic>
        <p:nvPicPr>
          <p:cNvPr id="28" name="Content Placeholder 6" descr="heartb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6485731" y="2714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Content Placeholder 6" descr="heartb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24052" y="51530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00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Attack Results</a:t>
            </a:r>
            <a:endParaRPr lang="en-US" dirty="0"/>
          </a:p>
        </p:txBody>
      </p:sp>
      <p:pic>
        <p:nvPicPr>
          <p:cNvPr id="4" name="Content Placeholder 3" descr="throughput-attack-correlation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47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8" y="2101853"/>
            <a:ext cx="8870153" cy="4752976"/>
          </a:xfrm>
        </p:spPr>
        <p:txBody>
          <a:bodyPr/>
          <a:lstStyle/>
          <a:p>
            <a:r>
              <a:rPr lang="en-US" dirty="0" smtClean="0"/>
              <a:t>Where is Tor slow?</a:t>
            </a:r>
          </a:p>
          <a:p>
            <a:endParaRPr lang="en-US" dirty="0" smtClean="0"/>
          </a:p>
          <a:p>
            <a:r>
              <a:rPr lang="en-US" dirty="0" smtClean="0"/>
              <a:t>KIST complements other performance enhancements, e.g. circuit priority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Currently exploring various algorithmic optimizations</a:t>
            </a:r>
          </a:p>
          <a:p>
            <a:pPr lvl="1"/>
            <a:r>
              <a:rPr lang="en-US" dirty="0" smtClean="0"/>
              <a:t>Test KIST in the wild and deploy in 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114425"/>
            <a:ext cx="8564563" cy="162083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89868" y="2992439"/>
            <a:ext cx="7053263" cy="1931988"/>
          </a:xfrm>
        </p:spPr>
        <p:txBody>
          <a:bodyPr/>
          <a:lstStyle/>
          <a:p>
            <a:r>
              <a:rPr lang="en-US" dirty="0" smtClean="0"/>
              <a:t>rob.g.jansen@nrl.navy.mil</a:t>
            </a:r>
          </a:p>
          <a:p>
            <a:r>
              <a:rPr lang="en-US" dirty="0" err="1" smtClean="0"/>
              <a:t>robgjansen.com</a:t>
            </a:r>
            <a:endParaRPr lang="en-US" dirty="0" smtClean="0"/>
          </a:p>
          <a:p>
            <a:r>
              <a:rPr lang="en-US" dirty="0" err="1" smtClean="0"/>
              <a:t>github.com</a:t>
            </a:r>
            <a:r>
              <a:rPr lang="en-US" dirty="0"/>
              <a:t>/robgjansen/</a:t>
            </a:r>
            <a:r>
              <a:rPr lang="en-US" dirty="0" smtClean="0"/>
              <a:t>libkqtime</a:t>
            </a:r>
          </a:p>
          <a:p>
            <a:r>
              <a:rPr lang="en-US" dirty="0" err="1" smtClean="0"/>
              <a:t>github.com</a:t>
            </a:r>
            <a:r>
              <a:rPr lang="en-US" dirty="0" smtClean="0"/>
              <a:t>/shadow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4" y="4848225"/>
            <a:ext cx="2961604" cy="3660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931" y="6962715"/>
            <a:ext cx="4572000" cy="400110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sz="2000" i="1" dirty="0">
                <a:latin typeface="+mn-lt"/>
              </a:rPr>
              <a:t>think like an adversary</a:t>
            </a:r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</a:t>
            </a:r>
            <a:r>
              <a:rPr lang="en-US" dirty="0" smtClean="0"/>
              <a:t>Internals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694531" y="6143625"/>
            <a:ext cx="2133600" cy="990600"/>
          </a:xfrm>
          <a:prstGeom prst="wedgeRectCallout">
            <a:avLst>
              <a:gd name="adj1" fmla="val -32926"/>
              <a:gd name="adj2" fmla="val -16835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Network Input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794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1075534" y="6143625"/>
            <a:ext cx="2133600" cy="990600"/>
          </a:xfrm>
          <a:prstGeom prst="wedgeRectCallout">
            <a:avLst>
              <a:gd name="adj1" fmla="val -22638"/>
              <a:gd name="adj2" fmla="val -9713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Split data into socket buffers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536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2370934" y="6143625"/>
            <a:ext cx="2133600" cy="990600"/>
          </a:xfrm>
          <a:prstGeom prst="wedgeRectCallout">
            <a:avLst>
              <a:gd name="adj1" fmla="val -27047"/>
              <a:gd name="adj2" fmla="val -8763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Read data from sockets into 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607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3361534" y="6143625"/>
            <a:ext cx="2438400" cy="990600"/>
          </a:xfrm>
          <a:prstGeom prst="wedgeRectCallout">
            <a:avLst>
              <a:gd name="adj1" fmla="val -27047"/>
              <a:gd name="adj2" fmla="val -8763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Process data (encrypt/decrypt)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542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4275934" y="6143625"/>
            <a:ext cx="2133600" cy="990600"/>
          </a:xfrm>
          <a:prstGeom prst="wedgeRectCallout">
            <a:avLst>
              <a:gd name="adj1" fmla="val -27047"/>
              <a:gd name="adj2" fmla="val -8763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Split cells </a:t>
            </a:r>
            <a:r>
              <a:rPr lang="en-US" dirty="0"/>
              <a:t>into circuit queues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24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Instrument Tor, measure congestion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Analyze causes of congestion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Design and evaluate KIST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83035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4809331" y="2638425"/>
            <a:ext cx="23622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4809331" y="4314827"/>
            <a:ext cx="23622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62" name="Rectangular Callout 61"/>
          <p:cNvSpPr/>
          <p:nvPr/>
        </p:nvSpPr>
        <p:spPr bwMode="auto">
          <a:xfrm>
            <a:off x="5799931" y="6143625"/>
            <a:ext cx="2133600" cy="1219200"/>
          </a:xfrm>
          <a:prstGeom prst="wedgeRectCallout">
            <a:avLst>
              <a:gd name="adj1" fmla="val -18964"/>
              <a:gd name="adj2" fmla="val -679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Circuits linked to outgoing connection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250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5342731" y="6219825"/>
            <a:ext cx="2514600" cy="914400"/>
          </a:xfrm>
          <a:prstGeom prst="wedgeRectCallout">
            <a:avLst>
              <a:gd name="adj1" fmla="val -25040"/>
              <a:gd name="adj2" fmla="val -6706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Schedule cells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534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6028531" y="6143625"/>
            <a:ext cx="3124200" cy="1219200"/>
          </a:xfrm>
          <a:prstGeom prst="wedgeRectCallout">
            <a:avLst>
              <a:gd name="adj1" fmla="val -25040"/>
              <a:gd name="adj2" fmla="val -6706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Write data </a:t>
            </a:r>
            <a:r>
              <a:rPr lang="en-US" dirty="0"/>
              <a:t>from Tor into sockets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219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7857331" y="6143625"/>
            <a:ext cx="2133600" cy="990600"/>
          </a:xfrm>
          <a:prstGeom prst="wedgeRectCallout">
            <a:avLst>
              <a:gd name="adj1" fmla="val 5287"/>
              <a:gd name="adj2" fmla="val -12245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Schedule data for sending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4388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8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9" y="1724025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4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8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8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7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7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9" y="4924427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7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8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8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8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60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5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9" y="3438528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4" y="4314827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9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10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9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4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4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4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2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8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5-Point Star 61"/>
          <p:cNvSpPr/>
          <p:nvPr/>
        </p:nvSpPr>
        <p:spPr bwMode="auto">
          <a:xfrm>
            <a:off x="2904331" y="6067425"/>
            <a:ext cx="1371600" cy="1219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60" name="Rectangular Callout 59"/>
          <p:cNvSpPr/>
          <p:nvPr/>
        </p:nvSpPr>
        <p:spPr bwMode="auto">
          <a:xfrm>
            <a:off x="4656931" y="6067425"/>
            <a:ext cx="2209800" cy="1295400"/>
          </a:xfrm>
          <a:prstGeom prst="wedgeRectCallout">
            <a:avLst>
              <a:gd name="adj1" fmla="val -79857"/>
              <a:gd name="adj2" fmla="val 946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/>
              <a:t>Opportunities for </a:t>
            </a:r>
            <a:r>
              <a:rPr lang="en-US" i="1" dirty="0"/>
              <a:t>traffic</a:t>
            </a:r>
            <a:r>
              <a:rPr lang="en-US" dirty="0"/>
              <a:t> </a:t>
            </a:r>
            <a:r>
              <a:rPr lang="en-US" i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11406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Improves Network Throughput</a:t>
            </a:r>
            <a:endParaRPr lang="en-US" dirty="0"/>
          </a:p>
        </p:txBody>
      </p:sp>
      <p:pic>
        <p:nvPicPr>
          <p:cNvPr id="4" name="Content Placeholder 3" descr="kist-throughput-tx.cd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165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675731" y="2105027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Overview</a:t>
            </a:r>
            <a:endParaRPr lang="en-US" dirty="0"/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2675731" y="2105027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33334" y="2768944"/>
            <a:ext cx="1676400" cy="1317283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333331" y="1800225"/>
            <a:ext cx="1143000" cy="17744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94531" y="6067425"/>
            <a:ext cx="762000" cy="533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2131" y="6600828"/>
            <a:ext cx="838200" cy="381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8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7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4" y="5605988"/>
            <a:ext cx="990600" cy="151346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7857331" y="1800227"/>
            <a:ext cx="1600200" cy="1327830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4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4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99931" y="32480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4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4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pic>
        <p:nvPicPr>
          <p:cNvPr id="24" name="Picture 23" descr="bittor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3" y="6448428"/>
            <a:ext cx="835649" cy="835649"/>
          </a:xfrm>
          <a:prstGeom prst="rect">
            <a:avLst/>
          </a:prstGeom>
        </p:spPr>
      </p:pic>
      <p:pic>
        <p:nvPicPr>
          <p:cNvPr id="25" name="Picture 24" descr="firefo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682984"/>
            <a:ext cx="757914" cy="733392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 bwMode="auto">
          <a:xfrm>
            <a:off x="6180934" y="35528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3666331" y="5610225"/>
            <a:ext cx="2590800" cy="1600200"/>
          </a:xfrm>
          <a:prstGeom prst="wedgeRectCallout">
            <a:avLst>
              <a:gd name="adj1" fmla="val -65217"/>
              <a:gd name="adj2" fmla="val -51987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/>
              <a:t>Tor </a:t>
            </a:r>
            <a:r>
              <a:rPr lang="en-US" i="1" dirty="0" smtClean="0">
                <a:solidFill>
                  <a:srgbClr val="FFFF00"/>
                </a:solidFill>
              </a:rPr>
              <a:t>circuits </a:t>
            </a:r>
            <a:r>
              <a:rPr lang="en-US" dirty="0" smtClean="0"/>
              <a:t>are multiplexed over a TCP </a:t>
            </a:r>
            <a:r>
              <a:rPr lang="en-US" i="1" dirty="0" smtClean="0">
                <a:solidFill>
                  <a:srgbClr val="FFFF00"/>
                </a:solidFill>
              </a:rPr>
              <a:t>transport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4" name="Pictur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7171531" y="733426"/>
            <a:ext cx="1600200" cy="13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75731" y="2105027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94531" y="6067425"/>
            <a:ext cx="762000" cy="533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2131" y="6600828"/>
            <a:ext cx="838200" cy="381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8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7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4" y="5605988"/>
            <a:ext cx="990600" cy="1513464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4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4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4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4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4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4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pic>
        <p:nvPicPr>
          <p:cNvPr id="24" name="Picture 23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6448428"/>
            <a:ext cx="835649" cy="835649"/>
          </a:xfrm>
          <a:prstGeom prst="rect">
            <a:avLst/>
          </a:prstGeom>
        </p:spPr>
      </p:pic>
      <p:pic>
        <p:nvPicPr>
          <p:cNvPr id="25" name="Picture 24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682984"/>
            <a:ext cx="757914" cy="7333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6333334" y="2768944"/>
            <a:ext cx="1676400" cy="1317283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333331" y="1800225"/>
            <a:ext cx="1143000" cy="17744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/>
          <p:nvPr/>
        </p:nvPicPr>
        <p:blipFill>
          <a:blip r:embed="rId7"/>
          <a:stretch>
            <a:fillRect/>
          </a:stretch>
        </p:blipFill>
        <p:spPr>
          <a:xfrm>
            <a:off x="7857331" y="1800227"/>
            <a:ext cx="1600200" cy="132783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7"/>
          <a:stretch>
            <a:fillRect/>
          </a:stretch>
        </p:blipFill>
        <p:spPr>
          <a:xfrm>
            <a:off x="7171531" y="733426"/>
            <a:ext cx="1600200" cy="132783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5799931" y="32480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180934" y="35528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r>
              <a:rPr lang="en-US" dirty="0"/>
              <a:t>TCP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alphaModFix amt="71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63" b="96050" l="2599" r="970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0247" y="2809541"/>
            <a:ext cx="4781884" cy="47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7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51426</TotalTime>
  <Words>1504</Words>
  <Application>Microsoft Macintosh PowerPoint</Application>
  <PresentationFormat>Custom</PresentationFormat>
  <Paragraphs>406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Blank Presentation</vt:lpstr>
      <vt:lpstr>Never Been KIST: Tor’s Congestion Management Blossoms with Kernel-Informed Socket Transport</vt:lpstr>
      <vt:lpstr>Anonymous Communication: Tor</vt:lpstr>
      <vt:lpstr>Tor is Slow!!! Research*</vt:lpstr>
      <vt:lpstr>Tor is Slow!!! Research*</vt:lpstr>
      <vt:lpstr>This Talk</vt:lpstr>
      <vt:lpstr>Outline</vt:lpstr>
      <vt:lpstr>Relay Overview</vt:lpstr>
      <vt:lpstr>Relay Overview</vt:lpstr>
      <vt:lpstr>Relay Overview</vt:lpstr>
      <vt:lpstr>Relay Internals</vt:lpstr>
      <vt:lpstr>Outline</vt:lpstr>
      <vt:lpstr>Live Tor Congestion - libkqtime</vt:lpstr>
      <vt:lpstr>Live Tor Congestion - libkqtime</vt:lpstr>
      <vt:lpstr>Live Tor Congestion - libkqtime</vt:lpstr>
      <vt:lpstr>Shadow Network Simulation</vt:lpstr>
      <vt:lpstr>Shadow-Tor Congestion – UIDs</vt:lpstr>
      <vt:lpstr>Shadow-Tor Congestion – UIDs</vt:lpstr>
      <vt:lpstr>Tor and Shadow-Tor Congestion</vt:lpstr>
      <vt:lpstr>Outline</vt:lpstr>
      <vt:lpstr>Analyzing Causes of Congestion</vt:lpstr>
      <vt:lpstr>Analyzing Causes of Congestion</vt:lpstr>
      <vt:lpstr>Problem 1: Circuit Scheduling</vt:lpstr>
      <vt:lpstr>Problem 1: Circuit Scheduling</vt:lpstr>
      <vt:lpstr>Problem 1: Circuit Scheduling</vt:lpstr>
      <vt:lpstr>Problem 1: Circuit Scheduling</vt:lpstr>
      <vt:lpstr>Problem 1: Circuit Scheduling</vt:lpstr>
      <vt:lpstr>Problem 1: Circuit Scheduling</vt:lpstr>
      <vt:lpstr>Problem 2: Flushing to Sockets</vt:lpstr>
      <vt:lpstr>Problem 2: Flushing to Sockets</vt:lpstr>
      <vt:lpstr>Problem 2: Flushing to Sockets</vt:lpstr>
      <vt:lpstr>Problem 2: Flushing to Sockets</vt:lpstr>
      <vt:lpstr>Problem 2: Flushing to Sockets</vt:lpstr>
      <vt:lpstr>Outline</vt:lpstr>
      <vt:lpstr>Ask the kernel, stupid!</vt:lpstr>
      <vt:lpstr>Kernel-Informed Socket Transport</vt:lpstr>
      <vt:lpstr>Kernel-Informed Socket Transport</vt:lpstr>
      <vt:lpstr>Kernel-Informed Socket Transport</vt:lpstr>
      <vt:lpstr>KIST Reduces Kernel Congestion</vt:lpstr>
      <vt:lpstr>KIST Increases Tor Congestion</vt:lpstr>
      <vt:lpstr>KIST Reduces Circuit Congestion</vt:lpstr>
      <vt:lpstr>KIST Improves Network Latency</vt:lpstr>
      <vt:lpstr>Outline</vt:lpstr>
      <vt:lpstr>Traffic Correlation: Latency</vt:lpstr>
      <vt:lpstr>Traffic Correlation: Latency</vt:lpstr>
      <vt:lpstr>Traffic Correlation: Latency</vt:lpstr>
      <vt:lpstr>Traffic Correlation: Latency</vt:lpstr>
      <vt:lpstr>Latency Attack | estimate – actual |</vt:lpstr>
      <vt:lpstr>Latency Attack num pings until best estimate</vt:lpstr>
      <vt:lpstr>Traffic Correlation: Throughput</vt:lpstr>
      <vt:lpstr>Traffic Correlation: Throughput</vt:lpstr>
      <vt:lpstr>Traffic Correlation: Throughput</vt:lpstr>
      <vt:lpstr>Throughput Attack Results</vt:lpstr>
      <vt:lpstr>Conclusion</vt:lpstr>
      <vt:lpstr>Questions?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KIST Improves Network Throughput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483</cp:revision>
  <cp:lastPrinted>2011-06-08T15:26:59Z</cp:lastPrinted>
  <dcterms:created xsi:type="dcterms:W3CDTF">2011-10-13T20:08:31Z</dcterms:created>
  <dcterms:modified xsi:type="dcterms:W3CDTF">2014-08-21T00:11:28Z</dcterms:modified>
  <cp:category/>
</cp:coreProperties>
</file>