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embeddings/oleObject1.bin" ContentType="application/vnd.openxmlformats-officedocument.oleObject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2.bin" ContentType="application/vnd.openxmlformats-officedocument.oleObject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535" r:id="rId2"/>
    <p:sldId id="588" r:id="rId3"/>
    <p:sldId id="552" r:id="rId4"/>
    <p:sldId id="553" r:id="rId5"/>
    <p:sldId id="577" r:id="rId6"/>
    <p:sldId id="578" r:id="rId7"/>
    <p:sldId id="579" r:id="rId8"/>
    <p:sldId id="581" r:id="rId9"/>
    <p:sldId id="583" r:id="rId10"/>
    <p:sldId id="582" r:id="rId11"/>
    <p:sldId id="587" r:id="rId12"/>
    <p:sldId id="571" r:id="rId13"/>
    <p:sldId id="584" r:id="rId14"/>
    <p:sldId id="585" r:id="rId15"/>
    <p:sldId id="586" r:id="rId16"/>
    <p:sldId id="551" r:id="rId17"/>
    <p:sldId id="554" r:id="rId18"/>
    <p:sldId id="555" r:id="rId19"/>
    <p:sldId id="557" r:id="rId20"/>
    <p:sldId id="558" r:id="rId21"/>
    <p:sldId id="559" r:id="rId22"/>
    <p:sldId id="561" r:id="rId23"/>
    <p:sldId id="573" r:id="rId24"/>
    <p:sldId id="563" r:id="rId25"/>
    <p:sldId id="600" r:id="rId26"/>
    <p:sldId id="601" r:id="rId27"/>
    <p:sldId id="602" r:id="rId28"/>
    <p:sldId id="603" r:id="rId29"/>
    <p:sldId id="604" r:id="rId30"/>
    <p:sldId id="606" r:id="rId31"/>
    <p:sldId id="605" r:id="rId32"/>
    <p:sldId id="599" r:id="rId33"/>
    <p:sldId id="607" r:id="rId34"/>
    <p:sldId id="574" r:id="rId35"/>
    <p:sldId id="575" r:id="rId36"/>
    <p:sldId id="589" r:id="rId37"/>
    <p:sldId id="590" r:id="rId38"/>
    <p:sldId id="593" r:id="rId39"/>
    <p:sldId id="594" r:id="rId40"/>
    <p:sldId id="595" r:id="rId41"/>
    <p:sldId id="598" r:id="rId42"/>
    <p:sldId id="596" r:id="rId43"/>
    <p:sldId id="597" r:id="rId44"/>
    <p:sldId id="550" r:id="rId45"/>
  </p:sldIdLst>
  <p:sldSz cx="10075863" cy="756285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6B"/>
    <a:srgbClr val="FFA1A5"/>
    <a:srgbClr val="FF9597"/>
    <a:srgbClr val="FF5A5E"/>
    <a:srgbClr val="FF1B2A"/>
    <a:srgbClr val="FFA1A3"/>
    <a:srgbClr val="FF4F54"/>
    <a:srgbClr val="FFFBFB"/>
    <a:srgbClr val="FFFDFD"/>
    <a:srgbClr val="FF6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84086" autoAdjust="0"/>
  </p:normalViewPr>
  <p:slideViewPr>
    <p:cSldViewPr>
      <p:cViewPr varScale="1">
        <p:scale>
          <a:sx n="67" d="100"/>
          <a:sy n="67" d="100"/>
        </p:scale>
        <p:origin x="-1216" y="-12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419600" y="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419600" y="9525000"/>
            <a:ext cx="3352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78656-706C-3648-B184-DC6EF014B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32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5368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6" name="Text Box 8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529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02561" y="9553734"/>
            <a:ext cx="3368040" cy="502920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E3A401DC-9F30-9448-AD9B-EC09018610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0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do the stealthy throughput attack</a:t>
            </a:r>
          </a:p>
          <a:p>
            <a:r>
              <a:rPr lang="en-US" dirty="0" smtClean="0"/>
              <a:t>	-adversarial</a:t>
            </a:r>
            <a:r>
              <a:rPr lang="en-US" baseline="0" dirty="0" smtClean="0"/>
              <a:t> exit relay</a:t>
            </a:r>
            <a:endParaRPr lang="en-US" dirty="0" smtClean="0"/>
          </a:p>
          <a:p>
            <a:r>
              <a:rPr lang="en-US" dirty="0" smtClean="0"/>
              <a:t>	-probe</a:t>
            </a:r>
            <a:r>
              <a:rPr lang="en-US" baseline="0" dirty="0" smtClean="0"/>
              <a:t> clients</a:t>
            </a:r>
          </a:p>
          <a:p>
            <a:r>
              <a:rPr lang="en-US" baseline="0" dirty="0" smtClean="0"/>
              <a:t>	-correlation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3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do the stealthy throughput attack</a:t>
            </a:r>
          </a:p>
          <a:p>
            <a:r>
              <a:rPr lang="en-US" dirty="0" smtClean="0"/>
              <a:t>	-adversarial</a:t>
            </a:r>
            <a:r>
              <a:rPr lang="en-US" baseline="0" dirty="0" smtClean="0"/>
              <a:t> exit relay</a:t>
            </a:r>
            <a:endParaRPr lang="en-US" dirty="0" smtClean="0"/>
          </a:p>
          <a:p>
            <a:r>
              <a:rPr lang="en-US" dirty="0" smtClean="0"/>
              <a:t>	-probe</a:t>
            </a:r>
            <a:r>
              <a:rPr lang="en-US" baseline="0" dirty="0" smtClean="0"/>
              <a:t> clients</a:t>
            </a:r>
          </a:p>
          <a:p>
            <a:r>
              <a:rPr lang="en-US" baseline="0" dirty="0" smtClean="0"/>
              <a:t>	-correlation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3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latency can be used to locate the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05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latency can be used to locate the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05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latency can be used to locate the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051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latency can be used to locate the client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505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 smtClean="0"/>
              <a:t>Metrics: correlation, entropy, client 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112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 smtClean="0"/>
              <a:t>Metrics: correlation, entropy, client 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11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Algorithms that use the number of client connections to answer these questions are vulnerable to induced</a:t>
            </a:r>
            <a:r>
              <a:rPr lang="en-US" baseline="0" dirty="0" smtClean="0"/>
              <a:t> throttling via a</a:t>
            </a:r>
            <a:r>
              <a:rPr lang="en-US" dirty="0" smtClean="0"/>
              <a:t> </a:t>
            </a:r>
            <a:r>
              <a:rPr lang="en-US" dirty="0" err="1" smtClean="0"/>
              <a:t>sybil</a:t>
            </a:r>
            <a:r>
              <a:rPr lang="en-US" dirty="0" smtClean="0"/>
              <a:t> attack.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2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Sybil nodes only connect, but don</a:t>
            </a:r>
            <a:r>
              <a:rPr lang="fr-FR" dirty="0" smtClean="0"/>
              <a:t>’</a:t>
            </a:r>
            <a:r>
              <a:rPr lang="en-US" dirty="0" smtClean="0"/>
              <a:t>t send any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1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 overview</a:t>
            </a:r>
          </a:p>
          <a:p>
            <a:r>
              <a:rPr lang="en-US" dirty="0" smtClean="0"/>
              <a:t>How it provides anonymity</a:t>
            </a:r>
          </a:p>
          <a:p>
            <a:r>
              <a:rPr lang="en-US" dirty="0" smtClean="0"/>
              <a:t>Why</a:t>
            </a:r>
            <a:r>
              <a:rPr lang="en-US" baseline="0" dirty="0" smtClean="0"/>
              <a:t> the f</a:t>
            </a:r>
            <a:r>
              <a:rPr lang="en-US" dirty="0" smtClean="0"/>
              <a:t>ocus on low latency</a:t>
            </a:r>
          </a:p>
          <a:p>
            <a:r>
              <a:rPr lang="en-US" dirty="0" smtClean="0"/>
              <a:t>	-interactive</a:t>
            </a:r>
            <a:r>
              <a:rPr lang="en-US" baseline="0" dirty="0" smtClean="0"/>
              <a:t> sessions are possible</a:t>
            </a:r>
          </a:p>
          <a:p>
            <a:r>
              <a:rPr lang="en-US" baseline="0" dirty="0" smtClean="0"/>
              <a:t>	-web browsing</a:t>
            </a:r>
          </a:p>
          <a:p>
            <a:r>
              <a:rPr lang="en-US" baseline="0" dirty="0" smtClean="0"/>
              <a:t>	-other things people use the internet for</a:t>
            </a:r>
          </a:p>
          <a:p>
            <a:r>
              <a:rPr lang="en-US" baseline="0" dirty="0" smtClean="0"/>
              <a:t>	-</a:t>
            </a:r>
            <a:r>
              <a:rPr lang="en-US" dirty="0" smtClean="0"/>
              <a:t>otherwise its</a:t>
            </a:r>
            <a:r>
              <a:rPr lang="en-US" baseline="0" dirty="0" smtClean="0"/>
              <a:t> unusable</a:t>
            </a:r>
            <a:endParaRPr lang="en-US" dirty="0" smtClean="0"/>
          </a:p>
          <a:p>
            <a:r>
              <a:rPr lang="en-US" dirty="0" smtClean="0"/>
              <a:t>Why users want this</a:t>
            </a:r>
          </a:p>
          <a:p>
            <a:r>
              <a:rPr lang="en-US" dirty="0" smtClean="0"/>
              <a:t>	-Freedom: speak</a:t>
            </a:r>
            <a:r>
              <a:rPr lang="en-US" baseline="0" dirty="0" smtClean="0"/>
              <a:t> their mind without worrying about political issues</a:t>
            </a:r>
          </a:p>
          <a:p>
            <a:r>
              <a:rPr lang="en-US" baseline="0" dirty="0" smtClean="0"/>
              <a:t>	-avoid censorship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26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631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lang="en-US" dirty="0" smtClean="0"/>
              <a:t>Metrics: correlation, entropy, client probability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112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Large scale attack:</a:t>
            </a:r>
          </a:p>
          <a:p>
            <a:r>
              <a:rPr lang="en-US" dirty="0" smtClean="0"/>
              <a:t>	-400 relays, 2600 clients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761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73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Tor overview</a:t>
            </a:r>
          </a:p>
          <a:p>
            <a:r>
              <a:rPr lang="en-US" dirty="0" smtClean="0"/>
              <a:t>How it provides anonymity</a:t>
            </a:r>
          </a:p>
          <a:p>
            <a:r>
              <a:rPr lang="en-US" dirty="0" smtClean="0"/>
              <a:t>Why</a:t>
            </a:r>
            <a:r>
              <a:rPr lang="en-US" baseline="0" dirty="0" smtClean="0"/>
              <a:t> the f</a:t>
            </a:r>
            <a:r>
              <a:rPr lang="en-US" dirty="0" smtClean="0"/>
              <a:t>ocus on low latency</a:t>
            </a:r>
          </a:p>
          <a:p>
            <a:r>
              <a:rPr lang="en-US" dirty="0" smtClean="0"/>
              <a:t>	-interactive</a:t>
            </a:r>
            <a:r>
              <a:rPr lang="en-US" baseline="0" dirty="0" smtClean="0"/>
              <a:t> sessions are possible</a:t>
            </a:r>
          </a:p>
          <a:p>
            <a:r>
              <a:rPr lang="en-US" baseline="0" dirty="0" smtClean="0"/>
              <a:t>	-web browsing</a:t>
            </a:r>
          </a:p>
          <a:p>
            <a:r>
              <a:rPr lang="en-US" baseline="0" dirty="0" smtClean="0"/>
              <a:t>	-other things people use the internet for</a:t>
            </a:r>
          </a:p>
          <a:p>
            <a:r>
              <a:rPr lang="en-US" baseline="0" dirty="0" smtClean="0"/>
              <a:t>	-</a:t>
            </a:r>
            <a:r>
              <a:rPr lang="en-US" dirty="0" smtClean="0"/>
              <a:t>otherwise its</a:t>
            </a:r>
            <a:r>
              <a:rPr lang="en-US" baseline="0" dirty="0" smtClean="0"/>
              <a:t> unusable</a:t>
            </a:r>
            <a:endParaRPr lang="en-US" dirty="0" smtClean="0"/>
          </a:p>
          <a:p>
            <a:r>
              <a:rPr lang="en-US" dirty="0" smtClean="0"/>
              <a:t>Why users want this</a:t>
            </a:r>
          </a:p>
          <a:p>
            <a:r>
              <a:rPr lang="en-US" dirty="0" smtClean="0"/>
              <a:t>	-Freedom: speak</a:t>
            </a:r>
            <a:r>
              <a:rPr lang="en-US" baseline="0" dirty="0" smtClean="0"/>
              <a:t> their mind without worrying about political issues</a:t>
            </a:r>
          </a:p>
          <a:p>
            <a:r>
              <a:rPr lang="en-US" baseline="0" dirty="0" smtClean="0"/>
              <a:t>	-avoid censorship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26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biggest security concerns</a:t>
            </a:r>
          </a:p>
          <a:p>
            <a:r>
              <a:rPr lang="en-US" baseline="0" dirty="0" smtClean="0"/>
              <a:t>Can be used to </a:t>
            </a:r>
            <a:r>
              <a:rPr lang="en-US" baseline="0" dirty="0" err="1" smtClean="0"/>
              <a:t>deanonymize</a:t>
            </a:r>
            <a:r>
              <a:rPr lang="en-US" baseline="0" dirty="0" smtClean="0"/>
              <a:t> users</a:t>
            </a:r>
          </a:p>
          <a:p>
            <a:r>
              <a:rPr lang="en-US" dirty="0" smtClean="0"/>
              <a:t>	-explain guard nodes (client</a:t>
            </a:r>
            <a:r>
              <a:rPr lang="en-US" baseline="0" dirty="0" smtClean="0"/>
              <a:t> are ‘locked in’ to their guards)</a:t>
            </a:r>
          </a:p>
          <a:p>
            <a:r>
              <a:rPr lang="en-US" baseline="0" dirty="0" smtClean="0"/>
              <a:t>	-want to see heartbeat on input and output link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7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biggest security concerns</a:t>
            </a:r>
          </a:p>
          <a:p>
            <a:r>
              <a:rPr lang="en-US" baseline="0" dirty="0" smtClean="0"/>
              <a:t>Can be used to </a:t>
            </a:r>
            <a:r>
              <a:rPr lang="en-US" baseline="0" dirty="0" err="1" smtClean="0"/>
              <a:t>deanonymize</a:t>
            </a:r>
            <a:r>
              <a:rPr lang="en-US" baseline="0" dirty="0" smtClean="0"/>
              <a:t> users</a:t>
            </a:r>
          </a:p>
          <a:p>
            <a:r>
              <a:rPr lang="en-US" dirty="0" smtClean="0"/>
              <a:t>	-explain guard nodes (client</a:t>
            </a:r>
            <a:r>
              <a:rPr lang="en-US" baseline="0" dirty="0" smtClean="0"/>
              <a:t> are ‘locked in’ to their guards)</a:t>
            </a:r>
          </a:p>
          <a:p>
            <a:r>
              <a:rPr lang="en-US" baseline="0" dirty="0" smtClean="0"/>
              <a:t>	-want to see heartbeat on input and output link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7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biggest security concerns</a:t>
            </a:r>
          </a:p>
          <a:p>
            <a:r>
              <a:rPr lang="en-US" baseline="0" dirty="0" smtClean="0"/>
              <a:t>Can be used to </a:t>
            </a:r>
            <a:r>
              <a:rPr lang="en-US" baseline="0" dirty="0" err="1" smtClean="0"/>
              <a:t>deanonymize</a:t>
            </a:r>
            <a:r>
              <a:rPr lang="en-US" baseline="0" dirty="0" smtClean="0"/>
              <a:t> users</a:t>
            </a:r>
          </a:p>
          <a:p>
            <a:r>
              <a:rPr lang="en-US" dirty="0" smtClean="0"/>
              <a:t>	-explain guard nodes (client</a:t>
            </a:r>
            <a:r>
              <a:rPr lang="en-US" baseline="0" dirty="0" smtClean="0"/>
              <a:t> are ‘locked in’ to their guards)</a:t>
            </a:r>
          </a:p>
          <a:p>
            <a:r>
              <a:rPr lang="en-US" baseline="0" dirty="0" smtClean="0"/>
              <a:t>	-want to see heartbeat on input and output link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7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biggest security concerns</a:t>
            </a:r>
          </a:p>
          <a:p>
            <a:r>
              <a:rPr lang="en-US" baseline="0" dirty="0" smtClean="0"/>
              <a:t>Can be used to </a:t>
            </a:r>
            <a:r>
              <a:rPr lang="en-US" baseline="0" dirty="0" err="1" smtClean="0"/>
              <a:t>deanonymize</a:t>
            </a:r>
            <a:r>
              <a:rPr lang="en-US" baseline="0" dirty="0" smtClean="0"/>
              <a:t> users</a:t>
            </a:r>
          </a:p>
          <a:p>
            <a:r>
              <a:rPr lang="en-US" dirty="0" smtClean="0"/>
              <a:t>	-explain guard nodes (client</a:t>
            </a:r>
            <a:r>
              <a:rPr lang="en-US" baseline="0" dirty="0" smtClean="0"/>
              <a:t> are ‘locked in’ to their guards)</a:t>
            </a:r>
          </a:p>
          <a:p>
            <a:r>
              <a:rPr lang="en-US" baseline="0" dirty="0" smtClean="0"/>
              <a:t>	-want to see heartbeat on input and output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7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do the stealthy throughput attack</a:t>
            </a:r>
          </a:p>
          <a:p>
            <a:r>
              <a:rPr lang="en-US" dirty="0" smtClean="0"/>
              <a:t>	-adversarial</a:t>
            </a:r>
            <a:r>
              <a:rPr lang="en-US" baseline="0" dirty="0" smtClean="0"/>
              <a:t> exit relay</a:t>
            </a:r>
            <a:endParaRPr lang="en-US" dirty="0" smtClean="0"/>
          </a:p>
          <a:p>
            <a:r>
              <a:rPr lang="en-US" dirty="0" smtClean="0"/>
              <a:t>	-probe</a:t>
            </a:r>
            <a:r>
              <a:rPr lang="en-US" baseline="0" dirty="0" smtClean="0"/>
              <a:t> clients</a:t>
            </a:r>
          </a:p>
          <a:p>
            <a:r>
              <a:rPr lang="en-US" baseline="0" dirty="0" smtClean="0"/>
              <a:t>	-correlation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3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589088" y="1006475"/>
            <a:ext cx="4592637" cy="3448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to do the stealthy throughput attack</a:t>
            </a:r>
          </a:p>
          <a:p>
            <a:r>
              <a:rPr lang="en-US" dirty="0" smtClean="0"/>
              <a:t>	-adversarial</a:t>
            </a:r>
            <a:r>
              <a:rPr lang="en-US" baseline="0" dirty="0" smtClean="0"/>
              <a:t> exit relay</a:t>
            </a:r>
            <a:endParaRPr lang="en-US" dirty="0" smtClean="0"/>
          </a:p>
          <a:p>
            <a:r>
              <a:rPr lang="en-US" dirty="0" smtClean="0"/>
              <a:t>	-probe</a:t>
            </a:r>
            <a:r>
              <a:rPr lang="en-US" baseline="0" dirty="0" smtClean="0"/>
              <a:t> clients</a:t>
            </a:r>
          </a:p>
          <a:p>
            <a:r>
              <a:rPr lang="en-US" baseline="0" dirty="0" smtClean="0"/>
              <a:t>	-correlation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5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0"/>
            <a:ext cx="8564563" cy="1620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0"/>
            <a:ext cx="7053263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6613" y="627063"/>
            <a:ext cx="2147887" cy="6227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3"/>
            <a:ext cx="6294438" cy="6227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5" y="627063"/>
            <a:ext cx="8594725" cy="125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38"/>
            <a:ext cx="8564562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4562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11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2101850"/>
            <a:ext cx="42211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3213"/>
            <a:ext cx="9069387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692275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398713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100" y="1692275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100" y="2398713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33147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5" y="301625"/>
            <a:ext cx="56324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582738"/>
            <a:ext cx="3314700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0" y="5294313"/>
            <a:ext cx="60452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0" y="676275"/>
            <a:ext cx="60452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0" y="5918200"/>
            <a:ext cx="60452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39775" y="627063"/>
            <a:ext cx="85947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5" y="2101850"/>
            <a:ext cx="85947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FFFF00"/>
          </a:solidFill>
          <a:latin typeface="Arial" charset="0"/>
          <a:ea typeface="Hiragino Mincho Pro W3" charset="0"/>
          <a:cs typeface="Hiragino Mincho Pro W3" charset="0"/>
        </a:defRPr>
      </a:lvl5pPr>
      <a:lvl6pPr marL="4572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6pPr>
      <a:lvl7pPr marL="9144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7pPr>
      <a:lvl8pPr marL="13716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8pPr>
      <a:lvl9pPr marL="1828800" algn="l" defTabSz="457200" rtl="0" fontAlgn="base" hangingPunct="0">
        <a:spcBef>
          <a:spcPct val="0"/>
        </a:spcBef>
        <a:spcAft>
          <a:spcPct val="0"/>
        </a:spcAft>
        <a:buClr>
          <a:srgbClr val="FFFFFF"/>
        </a:buClr>
        <a:buSzPct val="45000"/>
        <a:buFont typeface="StarSymbol" charset="0"/>
        <a:defRPr sz="4400">
          <a:solidFill>
            <a:srgbClr val="000000"/>
          </a:solidFill>
          <a:latin typeface="Times New Roman" charset="0"/>
          <a:ea typeface="ＭＳ Ｐゴシック" charset="-128"/>
        </a:defRPr>
      </a:lvl9pPr>
    </p:titleStyle>
    <p:bodyStyle>
      <a:lvl1pPr marL="422275" indent="-317500" algn="l" defTabSz="457200" rtl="0" eaLnBrk="0" fontAlgn="base" hangingPunct="0">
        <a:lnSpc>
          <a:spcPct val="95000"/>
        </a:lnSpc>
        <a:spcBef>
          <a:spcPct val="0"/>
        </a:spcBef>
        <a:spcAft>
          <a:spcPts val="1013"/>
        </a:spcAft>
        <a:buClr>
          <a:srgbClr val="FFFFFF"/>
        </a:buClr>
        <a:buSzPct val="45000"/>
        <a:buFont typeface="StarSymbol" charset="0"/>
        <a:buChar char="●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854075" indent="-284163" algn="l" defTabSz="457200" rtl="0" eaLnBrk="0" fontAlgn="base" hangingPunct="0">
        <a:lnSpc>
          <a:spcPct val="95000"/>
        </a:lnSpc>
        <a:spcBef>
          <a:spcPct val="0"/>
        </a:spcBef>
        <a:spcAft>
          <a:spcPts val="725"/>
        </a:spcAft>
        <a:buClr>
          <a:srgbClr val="FFFFFF"/>
        </a:buClr>
        <a:buSzPct val="75000"/>
        <a:buFont typeface="StarSymbol" charset="0"/>
        <a:buChar char="–"/>
        <a:defRPr sz="2600">
          <a:solidFill>
            <a:srgbClr val="FFFFFF"/>
          </a:solidFill>
          <a:latin typeface="+mn-lt"/>
          <a:ea typeface="+mn-ea"/>
          <a:cs typeface="+mn-cs"/>
        </a:defRPr>
      </a:lvl2pPr>
      <a:lvl3pPr marL="1285875" indent="-212725" algn="l" defTabSz="457200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FFFFFF"/>
        </a:buClr>
        <a:buSzPct val="45000"/>
        <a:buFont typeface="StarSymbol" charset="0"/>
        <a:buChar char="●"/>
        <a:defRPr sz="2200">
          <a:solidFill>
            <a:srgbClr val="FFFFFF"/>
          </a:solidFill>
          <a:latin typeface="+mn-lt"/>
          <a:ea typeface="+mn-ea"/>
          <a:cs typeface="+mn-cs"/>
        </a:defRPr>
      </a:lvl3pPr>
      <a:lvl4pPr marL="1717675" indent="-206375" algn="l" defTabSz="457200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FFFFFF"/>
        </a:buClr>
        <a:buSzPct val="75000"/>
        <a:buFont typeface="StarSymbol" charset="0"/>
        <a:buChar char="–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149475" indent="-207963" algn="l" defTabSz="457200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6066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30638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5210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978275" indent="-207963" algn="l" defTabSz="457200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FFFFFF"/>
        </a:buClr>
        <a:buSzPct val="45000"/>
        <a:buFont typeface="StarSymbol" charset="0"/>
        <a:buChar char="●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9.png"/><Relationship Id="rId1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114425"/>
            <a:ext cx="8092281" cy="1620838"/>
          </a:xfrm>
        </p:spPr>
        <p:txBody>
          <a:bodyPr/>
          <a:lstStyle/>
          <a:p>
            <a:r>
              <a:rPr lang="en-US" dirty="0" smtClean="0"/>
              <a:t>How Low Can You Go:</a:t>
            </a:r>
            <a:br>
              <a:rPr lang="en-US" dirty="0" smtClean="0"/>
            </a:br>
            <a:r>
              <a:rPr lang="en-US" dirty="0" smtClean="0"/>
              <a:t>Balancing Performance with Anonymity in Tor’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0331" y="3221037"/>
            <a:ext cx="7315200" cy="1931988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DC-Area </a:t>
            </a:r>
            <a:r>
              <a:rPr lang="en-US" i="1" dirty="0" err="1" smtClean="0">
                <a:solidFill>
                  <a:srgbClr val="FFFF00"/>
                </a:solidFill>
              </a:rPr>
              <a:t>Anonymity,Privacy</a:t>
            </a:r>
            <a:r>
              <a:rPr lang="en-US" i="1" dirty="0" smtClean="0">
                <a:solidFill>
                  <a:srgbClr val="FFFF00"/>
                </a:solidFill>
              </a:rPr>
              <a:t>, and Security Seminar</a:t>
            </a:r>
          </a:p>
          <a:p>
            <a:r>
              <a:rPr lang="en-US" i="1" dirty="0" smtClean="0">
                <a:solidFill>
                  <a:srgbClr val="FFFF00"/>
                </a:solidFill>
              </a:rPr>
              <a:t>May 10</a:t>
            </a:r>
            <a:r>
              <a:rPr lang="en-US" i="1" baseline="30000" dirty="0" smtClean="0">
                <a:solidFill>
                  <a:srgbClr val="FFFF00"/>
                </a:solidFill>
              </a:rPr>
              <a:t>th</a:t>
            </a:r>
            <a:r>
              <a:rPr lang="en-US" i="1" dirty="0" smtClean="0">
                <a:solidFill>
                  <a:srgbClr val="FFFF00"/>
                </a:solidFill>
              </a:rPr>
              <a:t>, 2013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4" name="Picture 3" descr="NRLEmblem.jp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0331" y="4695825"/>
            <a:ext cx="1828800" cy="1795272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5" name="Rectangle 4"/>
          <p:cNvSpPr/>
          <p:nvPr/>
        </p:nvSpPr>
        <p:spPr>
          <a:xfrm>
            <a:off x="3742531" y="4924425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n-lt"/>
              </a:rPr>
              <a:t>Rob </a:t>
            </a:r>
            <a:r>
              <a:rPr lang="en-US" sz="2800" dirty="0" smtClean="0">
                <a:latin typeface="+mn-lt"/>
              </a:rPr>
              <a:t>Jansen</a:t>
            </a:r>
          </a:p>
          <a:p>
            <a:r>
              <a:rPr lang="en-US" sz="2800" dirty="0" smtClean="0">
                <a:latin typeface="+mn-lt"/>
              </a:rPr>
              <a:t>U.S. Naval Research Laboratory</a:t>
            </a:r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rob.g.jansen@nrl.navy.mil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331" y="6905625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‘PETS 2013, joint w/ John Geddes and Nick Hopper, U of Minnesota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72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Throughput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2867025"/>
            <a:ext cx="1178055" cy="14381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370095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2919214"/>
            <a:ext cx="1143000" cy="1395611"/>
          </a:xfrm>
          <a:prstGeom prst="rect">
            <a:avLst/>
          </a:prstGeom>
        </p:spPr>
      </p:pic>
      <p:pic>
        <p:nvPicPr>
          <p:cNvPr id="18" name="Picture 17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5"/>
            <a:ext cx="1143000" cy="1446771"/>
          </a:xfrm>
          <a:prstGeom prst="rect">
            <a:avLst/>
          </a:prstGeom>
        </p:spPr>
      </p:pic>
      <p:pic>
        <p:nvPicPr>
          <p:cNvPr id="19" name="Picture 18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4314825"/>
            <a:ext cx="914400" cy="1540875"/>
          </a:xfrm>
          <a:prstGeom prst="rect">
            <a:avLst/>
          </a:prstGeom>
        </p:spPr>
      </p:pic>
      <p:sp>
        <p:nvSpPr>
          <p:cNvPr id="29" name="Curved Left Arrow 28"/>
          <p:cNvSpPr/>
          <p:nvPr/>
        </p:nvSpPr>
        <p:spPr bwMode="auto">
          <a:xfrm>
            <a:off x="3590131" y="41624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0" name="Curved Left Arrow 29"/>
          <p:cNvSpPr/>
          <p:nvPr/>
        </p:nvSpPr>
        <p:spPr bwMode="auto">
          <a:xfrm rot="10800000">
            <a:off x="1761331" y="40862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4" name="Content Placeholder 6" descr="heartbea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2066131" y="59150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6" descr="heartbea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5342731" y="43148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5931" y="69056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Mittal </a:t>
            </a:r>
            <a:r>
              <a:rPr lang="en-US" dirty="0" err="1" smtClean="0"/>
              <a:t>et.al</a:t>
            </a:r>
            <a:r>
              <a:rPr lang="en-US" dirty="0" smtClean="0"/>
              <a:t>. CCS’11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20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Throughput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2867025"/>
            <a:ext cx="1178055" cy="14381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370095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2919214"/>
            <a:ext cx="1143000" cy="1395611"/>
          </a:xfrm>
          <a:prstGeom prst="rect">
            <a:avLst/>
          </a:prstGeom>
        </p:spPr>
      </p:pic>
      <p:pic>
        <p:nvPicPr>
          <p:cNvPr id="18" name="Picture 17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5"/>
            <a:ext cx="1143000" cy="1446771"/>
          </a:xfrm>
          <a:prstGeom prst="rect">
            <a:avLst/>
          </a:prstGeom>
        </p:spPr>
      </p:pic>
      <p:pic>
        <p:nvPicPr>
          <p:cNvPr id="19" name="Picture 18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4314825"/>
            <a:ext cx="914400" cy="1540875"/>
          </a:xfrm>
          <a:prstGeom prst="rect">
            <a:avLst/>
          </a:prstGeom>
        </p:spPr>
      </p:pic>
      <p:sp>
        <p:nvSpPr>
          <p:cNvPr id="29" name="Curved Left Arrow 28"/>
          <p:cNvSpPr/>
          <p:nvPr/>
        </p:nvSpPr>
        <p:spPr bwMode="auto">
          <a:xfrm>
            <a:off x="3590131" y="41624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0" name="Curved Left Arrow 29"/>
          <p:cNvSpPr/>
          <p:nvPr/>
        </p:nvSpPr>
        <p:spPr bwMode="auto">
          <a:xfrm rot="10800000">
            <a:off x="1761331" y="40862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4" name="Content Placeholder 6" descr="heartbea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2066131" y="59150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Content Placeholder 6" descr="heartbeat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5342731" y="43148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56931" y="6067425"/>
            <a:ext cx="5418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Induced throttling: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improve correlation accuracy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51836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Latency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28670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3700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29192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5"/>
            <a:ext cx="1143000" cy="14467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5931" y="69056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Hopper </a:t>
            </a:r>
            <a:r>
              <a:rPr lang="en-US" dirty="0" err="1" smtClean="0"/>
              <a:t>et.al</a:t>
            </a:r>
            <a:r>
              <a:rPr lang="en-US" dirty="0" smtClean="0"/>
              <a:t>. CCS’07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99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2218531" y="3248025"/>
            <a:ext cx="53340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Latency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28670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3700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29192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5"/>
            <a:ext cx="1143000" cy="1446771"/>
          </a:xfrm>
          <a:prstGeom prst="rect">
            <a:avLst/>
          </a:prstGeom>
        </p:spPr>
      </p:pic>
      <p:sp>
        <p:nvSpPr>
          <p:cNvPr id="10" name="Snip Single Corner Rectangle 9"/>
          <p:cNvSpPr/>
          <p:nvPr/>
        </p:nvSpPr>
        <p:spPr bwMode="auto">
          <a:xfrm>
            <a:off x="7171531" y="2867025"/>
            <a:ext cx="609600" cy="685800"/>
          </a:xfrm>
          <a:prstGeom prst="snip1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18931" y="4848225"/>
            <a:ext cx="556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/>
              <a:t>Inject redirect or </a:t>
            </a:r>
            <a:r>
              <a:rPr lang="en-US" sz="4000" dirty="0" err="1" smtClean="0"/>
              <a:t>javascript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Start timer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465931" y="69056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Hopper </a:t>
            </a:r>
            <a:r>
              <a:rPr lang="en-US" dirty="0" err="1" smtClean="0"/>
              <a:t>et.al</a:t>
            </a:r>
            <a:r>
              <a:rPr lang="en-US" dirty="0" smtClean="0"/>
              <a:t>. CCS’07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579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Latency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28670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3700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29192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5"/>
            <a:ext cx="1143000" cy="1446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331" y="5534025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/>
              <a:t>Request </a:t>
            </a:r>
            <a:br>
              <a:rPr lang="en-US" sz="4000" dirty="0" smtClean="0"/>
            </a:br>
            <a:r>
              <a:rPr lang="en-US" sz="4000" dirty="0" smtClean="0"/>
              <a:t>redirected page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846931" y="46196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GET</a:t>
            </a:r>
            <a:endParaRPr lang="en-US" sz="36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218531" y="4924425"/>
            <a:ext cx="53340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5931" y="69056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Hopper </a:t>
            </a:r>
            <a:r>
              <a:rPr lang="en-US" dirty="0" err="1" smtClean="0"/>
              <a:t>et.al</a:t>
            </a:r>
            <a:r>
              <a:rPr lang="en-US" dirty="0" smtClean="0"/>
              <a:t>. CCS’07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5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Latency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28670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3700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29192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5"/>
            <a:ext cx="1143000" cy="1446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9931" y="5534025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/>
              <a:t>Stop timer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Estimate latency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495131" y="454342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GET</a:t>
            </a:r>
            <a:endParaRPr lang="en-US" sz="36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6638131" y="4924425"/>
            <a:ext cx="9144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5931" y="69056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Hopper </a:t>
            </a:r>
            <a:r>
              <a:rPr lang="en-US" dirty="0" err="1" smtClean="0"/>
              <a:t>et.al</a:t>
            </a:r>
            <a:r>
              <a:rPr lang="en-US" dirty="0" smtClean="0"/>
              <a:t>. CCS’07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84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Tor intro, traffic correlation</a:t>
            </a:r>
          </a:p>
          <a:p>
            <a:r>
              <a:rPr lang="en-US" dirty="0" smtClean="0"/>
              <a:t>Why Tor is slow</a:t>
            </a:r>
          </a:p>
          <a:p>
            <a:r>
              <a:rPr lang="en-US" dirty="0" smtClean="0"/>
              <a:t>Traffic admission control</a:t>
            </a:r>
          </a:p>
          <a:p>
            <a:pPr lvl="1"/>
            <a:r>
              <a:rPr lang="en-US" dirty="0" smtClean="0"/>
              <a:t>Induced throttling attack</a:t>
            </a:r>
          </a:p>
          <a:p>
            <a:pPr lvl="1"/>
            <a:r>
              <a:rPr lang="en-US" dirty="0" smtClean="0"/>
              <a:t>Effects of throughput </a:t>
            </a:r>
            <a:r>
              <a:rPr lang="en-US" dirty="0" err="1" smtClean="0"/>
              <a:t>vs</a:t>
            </a:r>
            <a:r>
              <a:rPr lang="en-US" dirty="0" smtClean="0"/>
              <a:t> induced throttling</a:t>
            </a:r>
          </a:p>
          <a:p>
            <a:r>
              <a:rPr lang="en-US" dirty="0" smtClean="0"/>
              <a:t>Congestion control</a:t>
            </a:r>
          </a:p>
          <a:p>
            <a:pPr lvl="1"/>
            <a:r>
              <a:rPr lang="en-US" dirty="0" smtClean="0"/>
              <a:t>Induced throttling attack</a:t>
            </a:r>
          </a:p>
          <a:p>
            <a:pPr lvl="1"/>
            <a:r>
              <a:rPr lang="en-US" dirty="0"/>
              <a:t>Effects of throughput </a:t>
            </a:r>
            <a:r>
              <a:rPr lang="en-US" dirty="0" err="1"/>
              <a:t>vs</a:t>
            </a:r>
            <a:r>
              <a:rPr lang="en-US" dirty="0"/>
              <a:t> induced </a:t>
            </a:r>
            <a:r>
              <a:rPr lang="en-US" dirty="0" smtClean="0"/>
              <a:t>throttling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23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Tor’s Current Status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6307570" y="774344"/>
            <a:ext cx="3123518" cy="486325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3500" dirty="0"/>
              <a:t>~500,000 clients</a:t>
            </a:r>
            <a:endParaRPr sz="3500" dirty="0"/>
          </a:p>
        </p:txBody>
      </p:sp>
      <p:sp>
        <p:nvSpPr>
          <p:cNvPr id="107" name="TextShape 3"/>
          <p:cNvSpPr txBox="1"/>
          <p:nvPr/>
        </p:nvSpPr>
        <p:spPr>
          <a:xfrm>
            <a:off x="1416110" y="2652070"/>
            <a:ext cx="3123518" cy="486325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3500" dirty="0"/>
              <a:t>~3000 relays</a:t>
            </a:r>
            <a:endParaRPr sz="3500" dirty="0"/>
          </a:p>
        </p:txBody>
      </p:sp>
      <p:pic>
        <p:nvPicPr>
          <p:cNvPr id="109" name="Picture 108" descr="100-cli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44" y="1563340"/>
            <a:ext cx="3696100" cy="5884789"/>
          </a:xfrm>
          <a:prstGeom prst="rect">
            <a:avLst/>
          </a:prstGeom>
        </p:spPr>
      </p:pic>
      <p:pic>
        <p:nvPicPr>
          <p:cNvPr id="110" name="Picture 109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11" y="3275052"/>
            <a:ext cx="2085808" cy="25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4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Tor’s Current Status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6307570" y="774344"/>
            <a:ext cx="3123518" cy="486325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3500" dirty="0"/>
              <a:t>~500,000 clients</a:t>
            </a:r>
            <a:endParaRPr sz="3500" dirty="0"/>
          </a:p>
        </p:txBody>
      </p:sp>
      <p:sp>
        <p:nvSpPr>
          <p:cNvPr id="107" name="TextShape 3"/>
          <p:cNvSpPr txBox="1"/>
          <p:nvPr/>
        </p:nvSpPr>
        <p:spPr>
          <a:xfrm>
            <a:off x="1416110" y="2652070"/>
            <a:ext cx="3123518" cy="486325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3500" dirty="0"/>
              <a:t>~</a:t>
            </a:r>
            <a:r>
              <a:rPr lang="en-US" sz="3500" strike="sngStrike" dirty="0"/>
              <a:t>3000</a:t>
            </a:r>
            <a:r>
              <a:rPr lang="en-US" sz="3500" dirty="0"/>
              <a:t> 1200 relays</a:t>
            </a:r>
            <a:endParaRPr sz="3500" dirty="0"/>
          </a:p>
        </p:txBody>
      </p:sp>
      <p:pic>
        <p:nvPicPr>
          <p:cNvPr id="109" name="Picture 108" descr="100-cli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644" y="1563340"/>
            <a:ext cx="3696100" cy="5884789"/>
          </a:xfrm>
          <a:prstGeom prst="rect">
            <a:avLst/>
          </a:prstGeom>
        </p:spPr>
      </p:pic>
      <p:pic>
        <p:nvPicPr>
          <p:cNvPr id="110" name="Picture 109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11" y="3275052"/>
            <a:ext cx="2085808" cy="254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1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" name="Picture 613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06" y="3275052"/>
            <a:ext cx="2085808" cy="254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Tor’s </a:t>
            </a:r>
            <a:r>
              <a:rPr lang="en-US" dirty="0" smtClean="0"/>
              <a:t>Current Status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32" name="Picture 331"/>
          <p:cNvPicPr/>
          <p:nvPr/>
        </p:nvPicPr>
        <p:blipFill>
          <a:blip r:embed="rId3"/>
          <a:stretch>
            <a:fillRect/>
          </a:stretch>
        </p:blipFill>
        <p:spPr>
          <a:xfrm>
            <a:off x="114522" y="6683177"/>
            <a:ext cx="409778" cy="626069"/>
          </a:xfrm>
          <a:prstGeom prst="rect">
            <a:avLst/>
          </a:prstGeom>
        </p:spPr>
      </p:pic>
      <p:pic>
        <p:nvPicPr>
          <p:cNvPr id="333" name="Picture 332"/>
          <p:cNvPicPr/>
          <p:nvPr/>
        </p:nvPicPr>
        <p:blipFill>
          <a:blip r:embed="rId3"/>
          <a:stretch>
            <a:fillRect/>
          </a:stretch>
        </p:blipFill>
        <p:spPr>
          <a:xfrm>
            <a:off x="114522" y="6046389"/>
            <a:ext cx="409778" cy="626069"/>
          </a:xfrm>
          <a:prstGeom prst="rect">
            <a:avLst/>
          </a:prstGeom>
        </p:spPr>
      </p:pic>
      <p:pic>
        <p:nvPicPr>
          <p:cNvPr id="334" name="Picture 333"/>
          <p:cNvPicPr/>
          <p:nvPr/>
        </p:nvPicPr>
        <p:blipFill>
          <a:blip r:embed="rId3"/>
          <a:stretch>
            <a:fillRect/>
          </a:stretch>
        </p:blipFill>
        <p:spPr>
          <a:xfrm>
            <a:off x="114522" y="5410395"/>
            <a:ext cx="409778" cy="626069"/>
          </a:xfrm>
          <a:prstGeom prst="rect">
            <a:avLst/>
          </a:prstGeom>
        </p:spPr>
      </p:pic>
      <p:pic>
        <p:nvPicPr>
          <p:cNvPr id="335" name="Picture 334"/>
          <p:cNvPicPr/>
          <p:nvPr/>
        </p:nvPicPr>
        <p:blipFill>
          <a:blip r:embed="rId3"/>
          <a:stretch>
            <a:fillRect/>
          </a:stretch>
        </p:blipFill>
        <p:spPr>
          <a:xfrm>
            <a:off x="114522" y="4774004"/>
            <a:ext cx="409778" cy="625672"/>
          </a:xfrm>
          <a:prstGeom prst="rect">
            <a:avLst/>
          </a:prstGeom>
        </p:spPr>
      </p:pic>
      <p:pic>
        <p:nvPicPr>
          <p:cNvPr id="336" name="Picture 335"/>
          <p:cNvPicPr/>
          <p:nvPr/>
        </p:nvPicPr>
        <p:blipFill>
          <a:blip r:embed="rId3"/>
          <a:stretch>
            <a:fillRect/>
          </a:stretch>
        </p:blipFill>
        <p:spPr>
          <a:xfrm>
            <a:off x="114522" y="4138010"/>
            <a:ext cx="409778" cy="625672"/>
          </a:xfrm>
          <a:prstGeom prst="rect">
            <a:avLst/>
          </a:prstGeom>
        </p:spPr>
      </p:pic>
      <p:pic>
        <p:nvPicPr>
          <p:cNvPr id="337" name="Picture 336"/>
          <p:cNvPicPr/>
          <p:nvPr/>
        </p:nvPicPr>
        <p:blipFill>
          <a:blip r:embed="rId3"/>
          <a:stretch>
            <a:fillRect/>
          </a:stretch>
        </p:blipFill>
        <p:spPr>
          <a:xfrm>
            <a:off x="114522" y="3501222"/>
            <a:ext cx="409778" cy="626069"/>
          </a:xfrm>
          <a:prstGeom prst="rect">
            <a:avLst/>
          </a:prstGeom>
        </p:spPr>
      </p:pic>
      <p:pic>
        <p:nvPicPr>
          <p:cNvPr id="338" name="Picture 337"/>
          <p:cNvPicPr/>
          <p:nvPr/>
        </p:nvPicPr>
        <p:blipFill>
          <a:blip r:embed="rId3"/>
          <a:stretch>
            <a:fillRect/>
          </a:stretch>
        </p:blipFill>
        <p:spPr>
          <a:xfrm>
            <a:off x="114522" y="2865228"/>
            <a:ext cx="409778" cy="626069"/>
          </a:xfrm>
          <a:prstGeom prst="rect">
            <a:avLst/>
          </a:prstGeom>
        </p:spPr>
      </p:pic>
      <p:pic>
        <p:nvPicPr>
          <p:cNvPr id="339" name="Picture 338"/>
          <p:cNvPicPr/>
          <p:nvPr/>
        </p:nvPicPr>
        <p:blipFill>
          <a:blip r:embed="rId3"/>
          <a:stretch>
            <a:fillRect/>
          </a:stretch>
        </p:blipFill>
        <p:spPr>
          <a:xfrm>
            <a:off x="114522" y="2228440"/>
            <a:ext cx="409778" cy="626069"/>
          </a:xfrm>
          <a:prstGeom prst="rect">
            <a:avLst/>
          </a:prstGeom>
        </p:spPr>
      </p:pic>
      <p:pic>
        <p:nvPicPr>
          <p:cNvPr id="340" name="Picture 339"/>
          <p:cNvPicPr/>
          <p:nvPr/>
        </p:nvPicPr>
        <p:blipFill>
          <a:blip r:embed="rId3"/>
          <a:stretch>
            <a:fillRect/>
          </a:stretch>
        </p:blipFill>
        <p:spPr>
          <a:xfrm>
            <a:off x="114522" y="1592446"/>
            <a:ext cx="409778" cy="626069"/>
          </a:xfrm>
          <a:prstGeom prst="rect">
            <a:avLst/>
          </a:prstGeom>
        </p:spPr>
      </p:pic>
      <p:pic>
        <p:nvPicPr>
          <p:cNvPr id="342" name="Picture 341"/>
          <p:cNvPicPr/>
          <p:nvPr/>
        </p:nvPicPr>
        <p:blipFill>
          <a:blip r:embed="rId3"/>
          <a:stretch>
            <a:fillRect/>
          </a:stretch>
        </p:blipFill>
        <p:spPr>
          <a:xfrm>
            <a:off x="511209" y="6683177"/>
            <a:ext cx="409778" cy="626069"/>
          </a:xfrm>
          <a:prstGeom prst="rect">
            <a:avLst/>
          </a:prstGeom>
        </p:spPr>
      </p:pic>
      <p:pic>
        <p:nvPicPr>
          <p:cNvPr id="343" name="Picture 342"/>
          <p:cNvPicPr/>
          <p:nvPr/>
        </p:nvPicPr>
        <p:blipFill>
          <a:blip r:embed="rId3"/>
          <a:stretch>
            <a:fillRect/>
          </a:stretch>
        </p:blipFill>
        <p:spPr>
          <a:xfrm>
            <a:off x="511209" y="6046389"/>
            <a:ext cx="409778" cy="626069"/>
          </a:xfrm>
          <a:prstGeom prst="rect">
            <a:avLst/>
          </a:prstGeom>
        </p:spPr>
      </p:pic>
      <p:pic>
        <p:nvPicPr>
          <p:cNvPr id="344" name="Picture 343"/>
          <p:cNvPicPr/>
          <p:nvPr/>
        </p:nvPicPr>
        <p:blipFill>
          <a:blip r:embed="rId3"/>
          <a:stretch>
            <a:fillRect/>
          </a:stretch>
        </p:blipFill>
        <p:spPr>
          <a:xfrm>
            <a:off x="511209" y="5410395"/>
            <a:ext cx="409778" cy="626069"/>
          </a:xfrm>
          <a:prstGeom prst="rect">
            <a:avLst/>
          </a:prstGeom>
        </p:spPr>
      </p:pic>
      <p:pic>
        <p:nvPicPr>
          <p:cNvPr id="345" name="Picture 344"/>
          <p:cNvPicPr/>
          <p:nvPr/>
        </p:nvPicPr>
        <p:blipFill>
          <a:blip r:embed="rId3"/>
          <a:stretch>
            <a:fillRect/>
          </a:stretch>
        </p:blipFill>
        <p:spPr>
          <a:xfrm>
            <a:off x="511209" y="4774004"/>
            <a:ext cx="409778" cy="625672"/>
          </a:xfrm>
          <a:prstGeom prst="rect">
            <a:avLst/>
          </a:prstGeom>
        </p:spPr>
      </p:pic>
      <p:pic>
        <p:nvPicPr>
          <p:cNvPr id="346" name="Picture 345"/>
          <p:cNvPicPr/>
          <p:nvPr/>
        </p:nvPicPr>
        <p:blipFill>
          <a:blip r:embed="rId3"/>
          <a:stretch>
            <a:fillRect/>
          </a:stretch>
        </p:blipFill>
        <p:spPr>
          <a:xfrm>
            <a:off x="511209" y="4138010"/>
            <a:ext cx="409778" cy="625672"/>
          </a:xfrm>
          <a:prstGeom prst="rect">
            <a:avLst/>
          </a:prstGeom>
        </p:spPr>
      </p:pic>
      <p:pic>
        <p:nvPicPr>
          <p:cNvPr id="347" name="Picture 346"/>
          <p:cNvPicPr/>
          <p:nvPr/>
        </p:nvPicPr>
        <p:blipFill>
          <a:blip r:embed="rId3"/>
          <a:stretch>
            <a:fillRect/>
          </a:stretch>
        </p:blipFill>
        <p:spPr>
          <a:xfrm>
            <a:off x="511209" y="3501222"/>
            <a:ext cx="409778" cy="626069"/>
          </a:xfrm>
          <a:prstGeom prst="rect">
            <a:avLst/>
          </a:prstGeom>
        </p:spPr>
      </p:pic>
      <p:pic>
        <p:nvPicPr>
          <p:cNvPr id="348" name="Picture 347"/>
          <p:cNvPicPr/>
          <p:nvPr/>
        </p:nvPicPr>
        <p:blipFill>
          <a:blip r:embed="rId3"/>
          <a:stretch>
            <a:fillRect/>
          </a:stretch>
        </p:blipFill>
        <p:spPr>
          <a:xfrm>
            <a:off x="511209" y="2865228"/>
            <a:ext cx="409778" cy="626069"/>
          </a:xfrm>
          <a:prstGeom prst="rect">
            <a:avLst/>
          </a:prstGeom>
        </p:spPr>
      </p:pic>
      <p:pic>
        <p:nvPicPr>
          <p:cNvPr id="349" name="Picture 348"/>
          <p:cNvPicPr/>
          <p:nvPr/>
        </p:nvPicPr>
        <p:blipFill>
          <a:blip r:embed="rId3"/>
          <a:stretch>
            <a:fillRect/>
          </a:stretch>
        </p:blipFill>
        <p:spPr>
          <a:xfrm>
            <a:off x="511209" y="2228440"/>
            <a:ext cx="409778" cy="626069"/>
          </a:xfrm>
          <a:prstGeom prst="rect">
            <a:avLst/>
          </a:prstGeom>
        </p:spPr>
      </p:pic>
      <p:pic>
        <p:nvPicPr>
          <p:cNvPr id="350" name="Picture 349"/>
          <p:cNvPicPr/>
          <p:nvPr/>
        </p:nvPicPr>
        <p:blipFill>
          <a:blip r:embed="rId3"/>
          <a:stretch>
            <a:fillRect/>
          </a:stretch>
        </p:blipFill>
        <p:spPr>
          <a:xfrm>
            <a:off x="511209" y="1592446"/>
            <a:ext cx="409778" cy="626069"/>
          </a:xfrm>
          <a:prstGeom prst="rect">
            <a:avLst/>
          </a:prstGeom>
        </p:spPr>
      </p:pic>
      <p:pic>
        <p:nvPicPr>
          <p:cNvPr id="352" name="Picture 351"/>
          <p:cNvPicPr/>
          <p:nvPr/>
        </p:nvPicPr>
        <p:blipFill>
          <a:blip r:embed="rId3"/>
          <a:stretch>
            <a:fillRect/>
          </a:stretch>
        </p:blipFill>
        <p:spPr>
          <a:xfrm>
            <a:off x="907897" y="6683177"/>
            <a:ext cx="409778" cy="626069"/>
          </a:xfrm>
          <a:prstGeom prst="rect">
            <a:avLst/>
          </a:prstGeom>
        </p:spPr>
      </p:pic>
      <p:pic>
        <p:nvPicPr>
          <p:cNvPr id="353" name="Picture 352"/>
          <p:cNvPicPr/>
          <p:nvPr/>
        </p:nvPicPr>
        <p:blipFill>
          <a:blip r:embed="rId3"/>
          <a:stretch>
            <a:fillRect/>
          </a:stretch>
        </p:blipFill>
        <p:spPr>
          <a:xfrm>
            <a:off x="907897" y="6046389"/>
            <a:ext cx="409778" cy="626069"/>
          </a:xfrm>
          <a:prstGeom prst="rect">
            <a:avLst/>
          </a:prstGeom>
        </p:spPr>
      </p:pic>
      <p:pic>
        <p:nvPicPr>
          <p:cNvPr id="354" name="Picture 353"/>
          <p:cNvPicPr/>
          <p:nvPr/>
        </p:nvPicPr>
        <p:blipFill>
          <a:blip r:embed="rId3"/>
          <a:stretch>
            <a:fillRect/>
          </a:stretch>
        </p:blipFill>
        <p:spPr>
          <a:xfrm>
            <a:off x="907897" y="5410395"/>
            <a:ext cx="409778" cy="626069"/>
          </a:xfrm>
          <a:prstGeom prst="rect">
            <a:avLst/>
          </a:prstGeom>
        </p:spPr>
      </p:pic>
      <p:pic>
        <p:nvPicPr>
          <p:cNvPr id="355" name="Picture 354"/>
          <p:cNvPicPr/>
          <p:nvPr/>
        </p:nvPicPr>
        <p:blipFill>
          <a:blip r:embed="rId3"/>
          <a:stretch>
            <a:fillRect/>
          </a:stretch>
        </p:blipFill>
        <p:spPr>
          <a:xfrm>
            <a:off x="907897" y="4774004"/>
            <a:ext cx="409778" cy="625672"/>
          </a:xfrm>
          <a:prstGeom prst="rect">
            <a:avLst/>
          </a:prstGeom>
        </p:spPr>
      </p:pic>
      <p:pic>
        <p:nvPicPr>
          <p:cNvPr id="356" name="Picture 355"/>
          <p:cNvPicPr/>
          <p:nvPr/>
        </p:nvPicPr>
        <p:blipFill>
          <a:blip r:embed="rId3"/>
          <a:stretch>
            <a:fillRect/>
          </a:stretch>
        </p:blipFill>
        <p:spPr>
          <a:xfrm>
            <a:off x="907897" y="4138010"/>
            <a:ext cx="409778" cy="625672"/>
          </a:xfrm>
          <a:prstGeom prst="rect">
            <a:avLst/>
          </a:prstGeom>
        </p:spPr>
      </p:pic>
      <p:pic>
        <p:nvPicPr>
          <p:cNvPr id="357" name="Picture 356"/>
          <p:cNvPicPr/>
          <p:nvPr/>
        </p:nvPicPr>
        <p:blipFill>
          <a:blip r:embed="rId3"/>
          <a:stretch>
            <a:fillRect/>
          </a:stretch>
        </p:blipFill>
        <p:spPr>
          <a:xfrm>
            <a:off x="907897" y="3501222"/>
            <a:ext cx="409778" cy="626069"/>
          </a:xfrm>
          <a:prstGeom prst="rect">
            <a:avLst/>
          </a:prstGeom>
        </p:spPr>
      </p:pic>
      <p:pic>
        <p:nvPicPr>
          <p:cNvPr id="358" name="Picture 357"/>
          <p:cNvPicPr/>
          <p:nvPr/>
        </p:nvPicPr>
        <p:blipFill>
          <a:blip r:embed="rId3"/>
          <a:stretch>
            <a:fillRect/>
          </a:stretch>
        </p:blipFill>
        <p:spPr>
          <a:xfrm>
            <a:off x="907897" y="2865228"/>
            <a:ext cx="409778" cy="626069"/>
          </a:xfrm>
          <a:prstGeom prst="rect">
            <a:avLst/>
          </a:prstGeom>
        </p:spPr>
      </p:pic>
      <p:pic>
        <p:nvPicPr>
          <p:cNvPr id="359" name="Picture 358"/>
          <p:cNvPicPr/>
          <p:nvPr/>
        </p:nvPicPr>
        <p:blipFill>
          <a:blip r:embed="rId3"/>
          <a:stretch>
            <a:fillRect/>
          </a:stretch>
        </p:blipFill>
        <p:spPr>
          <a:xfrm>
            <a:off x="907897" y="2228440"/>
            <a:ext cx="409778" cy="626069"/>
          </a:xfrm>
          <a:prstGeom prst="rect">
            <a:avLst/>
          </a:prstGeom>
        </p:spPr>
      </p:pic>
      <p:pic>
        <p:nvPicPr>
          <p:cNvPr id="360" name="Picture 359"/>
          <p:cNvPicPr/>
          <p:nvPr/>
        </p:nvPicPr>
        <p:blipFill>
          <a:blip r:embed="rId3"/>
          <a:stretch>
            <a:fillRect/>
          </a:stretch>
        </p:blipFill>
        <p:spPr>
          <a:xfrm>
            <a:off x="907897" y="1592446"/>
            <a:ext cx="409778" cy="626069"/>
          </a:xfrm>
          <a:prstGeom prst="rect">
            <a:avLst/>
          </a:prstGeom>
        </p:spPr>
      </p:pic>
      <p:pic>
        <p:nvPicPr>
          <p:cNvPr id="362" name="Picture 361"/>
          <p:cNvPicPr/>
          <p:nvPr/>
        </p:nvPicPr>
        <p:blipFill>
          <a:blip r:embed="rId3"/>
          <a:stretch>
            <a:fillRect/>
          </a:stretch>
        </p:blipFill>
        <p:spPr>
          <a:xfrm>
            <a:off x="1304584" y="6683177"/>
            <a:ext cx="409778" cy="626069"/>
          </a:xfrm>
          <a:prstGeom prst="rect">
            <a:avLst/>
          </a:prstGeom>
        </p:spPr>
      </p:pic>
      <p:pic>
        <p:nvPicPr>
          <p:cNvPr id="363" name="Picture 362"/>
          <p:cNvPicPr/>
          <p:nvPr/>
        </p:nvPicPr>
        <p:blipFill>
          <a:blip r:embed="rId3"/>
          <a:stretch>
            <a:fillRect/>
          </a:stretch>
        </p:blipFill>
        <p:spPr>
          <a:xfrm>
            <a:off x="1304584" y="6046389"/>
            <a:ext cx="409778" cy="626069"/>
          </a:xfrm>
          <a:prstGeom prst="rect">
            <a:avLst/>
          </a:prstGeom>
        </p:spPr>
      </p:pic>
      <p:pic>
        <p:nvPicPr>
          <p:cNvPr id="364" name="Picture 363"/>
          <p:cNvPicPr/>
          <p:nvPr/>
        </p:nvPicPr>
        <p:blipFill>
          <a:blip r:embed="rId3"/>
          <a:stretch>
            <a:fillRect/>
          </a:stretch>
        </p:blipFill>
        <p:spPr>
          <a:xfrm>
            <a:off x="1304584" y="5410395"/>
            <a:ext cx="409778" cy="626069"/>
          </a:xfrm>
          <a:prstGeom prst="rect">
            <a:avLst/>
          </a:prstGeom>
        </p:spPr>
      </p:pic>
      <p:pic>
        <p:nvPicPr>
          <p:cNvPr id="365" name="Picture 364"/>
          <p:cNvPicPr/>
          <p:nvPr/>
        </p:nvPicPr>
        <p:blipFill>
          <a:blip r:embed="rId3"/>
          <a:stretch>
            <a:fillRect/>
          </a:stretch>
        </p:blipFill>
        <p:spPr>
          <a:xfrm>
            <a:off x="1304584" y="4774004"/>
            <a:ext cx="409778" cy="625672"/>
          </a:xfrm>
          <a:prstGeom prst="rect">
            <a:avLst/>
          </a:prstGeom>
        </p:spPr>
      </p:pic>
      <p:pic>
        <p:nvPicPr>
          <p:cNvPr id="366" name="Picture 365"/>
          <p:cNvPicPr/>
          <p:nvPr/>
        </p:nvPicPr>
        <p:blipFill>
          <a:blip r:embed="rId3"/>
          <a:stretch>
            <a:fillRect/>
          </a:stretch>
        </p:blipFill>
        <p:spPr>
          <a:xfrm>
            <a:off x="1304584" y="4138010"/>
            <a:ext cx="409778" cy="625672"/>
          </a:xfrm>
          <a:prstGeom prst="rect">
            <a:avLst/>
          </a:prstGeom>
        </p:spPr>
      </p:pic>
      <p:pic>
        <p:nvPicPr>
          <p:cNvPr id="367" name="Picture 366"/>
          <p:cNvPicPr/>
          <p:nvPr/>
        </p:nvPicPr>
        <p:blipFill>
          <a:blip r:embed="rId3"/>
          <a:stretch>
            <a:fillRect/>
          </a:stretch>
        </p:blipFill>
        <p:spPr>
          <a:xfrm>
            <a:off x="1304584" y="3501222"/>
            <a:ext cx="409778" cy="626069"/>
          </a:xfrm>
          <a:prstGeom prst="rect">
            <a:avLst/>
          </a:prstGeom>
        </p:spPr>
      </p:pic>
      <p:pic>
        <p:nvPicPr>
          <p:cNvPr id="368" name="Picture 367"/>
          <p:cNvPicPr/>
          <p:nvPr/>
        </p:nvPicPr>
        <p:blipFill>
          <a:blip r:embed="rId3"/>
          <a:stretch>
            <a:fillRect/>
          </a:stretch>
        </p:blipFill>
        <p:spPr>
          <a:xfrm>
            <a:off x="1304584" y="2865228"/>
            <a:ext cx="409778" cy="626069"/>
          </a:xfrm>
          <a:prstGeom prst="rect">
            <a:avLst/>
          </a:prstGeom>
        </p:spPr>
      </p:pic>
      <p:pic>
        <p:nvPicPr>
          <p:cNvPr id="369" name="Picture 368"/>
          <p:cNvPicPr/>
          <p:nvPr/>
        </p:nvPicPr>
        <p:blipFill>
          <a:blip r:embed="rId3"/>
          <a:stretch>
            <a:fillRect/>
          </a:stretch>
        </p:blipFill>
        <p:spPr>
          <a:xfrm>
            <a:off x="1304584" y="2228440"/>
            <a:ext cx="409778" cy="626069"/>
          </a:xfrm>
          <a:prstGeom prst="rect">
            <a:avLst/>
          </a:prstGeom>
        </p:spPr>
      </p:pic>
      <p:pic>
        <p:nvPicPr>
          <p:cNvPr id="370" name="Picture 369"/>
          <p:cNvPicPr/>
          <p:nvPr/>
        </p:nvPicPr>
        <p:blipFill>
          <a:blip r:embed="rId3"/>
          <a:stretch>
            <a:fillRect/>
          </a:stretch>
        </p:blipFill>
        <p:spPr>
          <a:xfrm>
            <a:off x="1304584" y="1592446"/>
            <a:ext cx="409778" cy="626069"/>
          </a:xfrm>
          <a:prstGeom prst="rect">
            <a:avLst/>
          </a:prstGeom>
        </p:spPr>
      </p:pic>
      <p:pic>
        <p:nvPicPr>
          <p:cNvPr id="372" name="Picture 371"/>
          <p:cNvPicPr/>
          <p:nvPr/>
        </p:nvPicPr>
        <p:blipFill>
          <a:blip r:embed="rId3"/>
          <a:stretch>
            <a:fillRect/>
          </a:stretch>
        </p:blipFill>
        <p:spPr>
          <a:xfrm>
            <a:off x="1701272" y="6683177"/>
            <a:ext cx="409778" cy="626069"/>
          </a:xfrm>
          <a:prstGeom prst="rect">
            <a:avLst/>
          </a:prstGeom>
        </p:spPr>
      </p:pic>
      <p:pic>
        <p:nvPicPr>
          <p:cNvPr id="373" name="Picture 372"/>
          <p:cNvPicPr/>
          <p:nvPr/>
        </p:nvPicPr>
        <p:blipFill>
          <a:blip r:embed="rId3"/>
          <a:stretch>
            <a:fillRect/>
          </a:stretch>
        </p:blipFill>
        <p:spPr>
          <a:xfrm>
            <a:off x="1701272" y="6046389"/>
            <a:ext cx="409778" cy="626069"/>
          </a:xfrm>
          <a:prstGeom prst="rect">
            <a:avLst/>
          </a:prstGeom>
        </p:spPr>
      </p:pic>
      <p:pic>
        <p:nvPicPr>
          <p:cNvPr id="374" name="Picture 373"/>
          <p:cNvPicPr/>
          <p:nvPr/>
        </p:nvPicPr>
        <p:blipFill>
          <a:blip r:embed="rId3"/>
          <a:stretch>
            <a:fillRect/>
          </a:stretch>
        </p:blipFill>
        <p:spPr>
          <a:xfrm>
            <a:off x="1701272" y="5410395"/>
            <a:ext cx="409778" cy="626069"/>
          </a:xfrm>
          <a:prstGeom prst="rect">
            <a:avLst/>
          </a:prstGeom>
        </p:spPr>
      </p:pic>
      <p:pic>
        <p:nvPicPr>
          <p:cNvPr id="375" name="Picture 374"/>
          <p:cNvPicPr/>
          <p:nvPr/>
        </p:nvPicPr>
        <p:blipFill>
          <a:blip r:embed="rId3"/>
          <a:stretch>
            <a:fillRect/>
          </a:stretch>
        </p:blipFill>
        <p:spPr>
          <a:xfrm>
            <a:off x="1701272" y="4774004"/>
            <a:ext cx="409778" cy="625672"/>
          </a:xfrm>
          <a:prstGeom prst="rect">
            <a:avLst/>
          </a:prstGeom>
        </p:spPr>
      </p:pic>
      <p:pic>
        <p:nvPicPr>
          <p:cNvPr id="376" name="Picture 375"/>
          <p:cNvPicPr/>
          <p:nvPr/>
        </p:nvPicPr>
        <p:blipFill>
          <a:blip r:embed="rId3"/>
          <a:stretch>
            <a:fillRect/>
          </a:stretch>
        </p:blipFill>
        <p:spPr>
          <a:xfrm>
            <a:off x="1701272" y="4138010"/>
            <a:ext cx="409778" cy="625672"/>
          </a:xfrm>
          <a:prstGeom prst="rect">
            <a:avLst/>
          </a:prstGeom>
        </p:spPr>
      </p:pic>
      <p:pic>
        <p:nvPicPr>
          <p:cNvPr id="377" name="Picture 376"/>
          <p:cNvPicPr/>
          <p:nvPr/>
        </p:nvPicPr>
        <p:blipFill>
          <a:blip r:embed="rId3"/>
          <a:stretch>
            <a:fillRect/>
          </a:stretch>
        </p:blipFill>
        <p:spPr>
          <a:xfrm>
            <a:off x="1701272" y="3501222"/>
            <a:ext cx="409778" cy="626069"/>
          </a:xfrm>
          <a:prstGeom prst="rect">
            <a:avLst/>
          </a:prstGeom>
        </p:spPr>
      </p:pic>
      <p:pic>
        <p:nvPicPr>
          <p:cNvPr id="378" name="Picture 377"/>
          <p:cNvPicPr/>
          <p:nvPr/>
        </p:nvPicPr>
        <p:blipFill>
          <a:blip r:embed="rId3"/>
          <a:stretch>
            <a:fillRect/>
          </a:stretch>
        </p:blipFill>
        <p:spPr>
          <a:xfrm>
            <a:off x="1701272" y="2865228"/>
            <a:ext cx="409778" cy="626069"/>
          </a:xfrm>
          <a:prstGeom prst="rect">
            <a:avLst/>
          </a:prstGeom>
        </p:spPr>
      </p:pic>
      <p:pic>
        <p:nvPicPr>
          <p:cNvPr id="379" name="Picture 378"/>
          <p:cNvPicPr/>
          <p:nvPr/>
        </p:nvPicPr>
        <p:blipFill>
          <a:blip r:embed="rId3"/>
          <a:stretch>
            <a:fillRect/>
          </a:stretch>
        </p:blipFill>
        <p:spPr>
          <a:xfrm>
            <a:off x="1701272" y="2228440"/>
            <a:ext cx="409778" cy="626069"/>
          </a:xfrm>
          <a:prstGeom prst="rect">
            <a:avLst/>
          </a:prstGeom>
        </p:spPr>
      </p:pic>
      <p:pic>
        <p:nvPicPr>
          <p:cNvPr id="380" name="Picture 379"/>
          <p:cNvPicPr/>
          <p:nvPr/>
        </p:nvPicPr>
        <p:blipFill>
          <a:blip r:embed="rId3"/>
          <a:stretch>
            <a:fillRect/>
          </a:stretch>
        </p:blipFill>
        <p:spPr>
          <a:xfrm>
            <a:off x="1701272" y="1592446"/>
            <a:ext cx="409778" cy="626069"/>
          </a:xfrm>
          <a:prstGeom prst="rect">
            <a:avLst/>
          </a:prstGeom>
        </p:spPr>
      </p:pic>
      <p:pic>
        <p:nvPicPr>
          <p:cNvPr id="382" name="Picture 381"/>
          <p:cNvPicPr/>
          <p:nvPr/>
        </p:nvPicPr>
        <p:blipFill>
          <a:blip r:embed="rId3"/>
          <a:stretch>
            <a:fillRect/>
          </a:stretch>
        </p:blipFill>
        <p:spPr>
          <a:xfrm>
            <a:off x="2097959" y="6683177"/>
            <a:ext cx="409778" cy="626069"/>
          </a:xfrm>
          <a:prstGeom prst="rect">
            <a:avLst/>
          </a:prstGeom>
        </p:spPr>
      </p:pic>
      <p:pic>
        <p:nvPicPr>
          <p:cNvPr id="383" name="Picture 382"/>
          <p:cNvPicPr/>
          <p:nvPr/>
        </p:nvPicPr>
        <p:blipFill>
          <a:blip r:embed="rId3"/>
          <a:stretch>
            <a:fillRect/>
          </a:stretch>
        </p:blipFill>
        <p:spPr>
          <a:xfrm>
            <a:off x="2097959" y="6046389"/>
            <a:ext cx="409778" cy="626069"/>
          </a:xfrm>
          <a:prstGeom prst="rect">
            <a:avLst/>
          </a:prstGeom>
        </p:spPr>
      </p:pic>
      <p:pic>
        <p:nvPicPr>
          <p:cNvPr id="384" name="Picture 383"/>
          <p:cNvPicPr/>
          <p:nvPr/>
        </p:nvPicPr>
        <p:blipFill>
          <a:blip r:embed="rId3"/>
          <a:stretch>
            <a:fillRect/>
          </a:stretch>
        </p:blipFill>
        <p:spPr>
          <a:xfrm>
            <a:off x="2097959" y="5410395"/>
            <a:ext cx="409778" cy="626069"/>
          </a:xfrm>
          <a:prstGeom prst="rect">
            <a:avLst/>
          </a:prstGeom>
        </p:spPr>
      </p:pic>
      <p:pic>
        <p:nvPicPr>
          <p:cNvPr id="385" name="Picture 384"/>
          <p:cNvPicPr/>
          <p:nvPr/>
        </p:nvPicPr>
        <p:blipFill>
          <a:blip r:embed="rId3"/>
          <a:stretch>
            <a:fillRect/>
          </a:stretch>
        </p:blipFill>
        <p:spPr>
          <a:xfrm>
            <a:off x="2097959" y="4774004"/>
            <a:ext cx="409778" cy="625672"/>
          </a:xfrm>
          <a:prstGeom prst="rect">
            <a:avLst/>
          </a:prstGeom>
        </p:spPr>
      </p:pic>
      <p:pic>
        <p:nvPicPr>
          <p:cNvPr id="386" name="Picture 385"/>
          <p:cNvPicPr/>
          <p:nvPr/>
        </p:nvPicPr>
        <p:blipFill>
          <a:blip r:embed="rId3"/>
          <a:stretch>
            <a:fillRect/>
          </a:stretch>
        </p:blipFill>
        <p:spPr>
          <a:xfrm>
            <a:off x="2097959" y="4138010"/>
            <a:ext cx="409778" cy="625672"/>
          </a:xfrm>
          <a:prstGeom prst="rect">
            <a:avLst/>
          </a:prstGeom>
        </p:spPr>
      </p:pic>
      <p:pic>
        <p:nvPicPr>
          <p:cNvPr id="387" name="Picture 386"/>
          <p:cNvPicPr/>
          <p:nvPr/>
        </p:nvPicPr>
        <p:blipFill>
          <a:blip r:embed="rId3"/>
          <a:stretch>
            <a:fillRect/>
          </a:stretch>
        </p:blipFill>
        <p:spPr>
          <a:xfrm>
            <a:off x="2097959" y="3501222"/>
            <a:ext cx="409778" cy="626069"/>
          </a:xfrm>
          <a:prstGeom prst="rect">
            <a:avLst/>
          </a:prstGeom>
        </p:spPr>
      </p:pic>
      <p:pic>
        <p:nvPicPr>
          <p:cNvPr id="388" name="Picture 387"/>
          <p:cNvPicPr/>
          <p:nvPr/>
        </p:nvPicPr>
        <p:blipFill>
          <a:blip r:embed="rId3"/>
          <a:stretch>
            <a:fillRect/>
          </a:stretch>
        </p:blipFill>
        <p:spPr>
          <a:xfrm>
            <a:off x="2097959" y="2865228"/>
            <a:ext cx="409778" cy="626069"/>
          </a:xfrm>
          <a:prstGeom prst="rect">
            <a:avLst/>
          </a:prstGeom>
        </p:spPr>
      </p:pic>
      <p:pic>
        <p:nvPicPr>
          <p:cNvPr id="389" name="Picture 388"/>
          <p:cNvPicPr/>
          <p:nvPr/>
        </p:nvPicPr>
        <p:blipFill>
          <a:blip r:embed="rId3"/>
          <a:stretch>
            <a:fillRect/>
          </a:stretch>
        </p:blipFill>
        <p:spPr>
          <a:xfrm>
            <a:off x="2097959" y="2228440"/>
            <a:ext cx="409778" cy="626069"/>
          </a:xfrm>
          <a:prstGeom prst="rect">
            <a:avLst/>
          </a:prstGeom>
        </p:spPr>
      </p:pic>
      <p:pic>
        <p:nvPicPr>
          <p:cNvPr id="390" name="Picture 389"/>
          <p:cNvPicPr/>
          <p:nvPr/>
        </p:nvPicPr>
        <p:blipFill>
          <a:blip r:embed="rId3"/>
          <a:stretch>
            <a:fillRect/>
          </a:stretch>
        </p:blipFill>
        <p:spPr>
          <a:xfrm>
            <a:off x="2097959" y="1592446"/>
            <a:ext cx="409778" cy="626069"/>
          </a:xfrm>
          <a:prstGeom prst="rect">
            <a:avLst/>
          </a:prstGeom>
        </p:spPr>
      </p:pic>
      <p:pic>
        <p:nvPicPr>
          <p:cNvPr id="392" name="Picture 391"/>
          <p:cNvPicPr/>
          <p:nvPr/>
        </p:nvPicPr>
        <p:blipFill>
          <a:blip r:embed="rId3"/>
          <a:stretch>
            <a:fillRect/>
          </a:stretch>
        </p:blipFill>
        <p:spPr>
          <a:xfrm>
            <a:off x="2494647" y="6683177"/>
            <a:ext cx="409778" cy="626069"/>
          </a:xfrm>
          <a:prstGeom prst="rect">
            <a:avLst/>
          </a:prstGeom>
        </p:spPr>
      </p:pic>
      <p:pic>
        <p:nvPicPr>
          <p:cNvPr id="393" name="Picture 392"/>
          <p:cNvPicPr/>
          <p:nvPr/>
        </p:nvPicPr>
        <p:blipFill>
          <a:blip r:embed="rId3"/>
          <a:stretch>
            <a:fillRect/>
          </a:stretch>
        </p:blipFill>
        <p:spPr>
          <a:xfrm>
            <a:off x="2494647" y="6046389"/>
            <a:ext cx="409778" cy="626069"/>
          </a:xfrm>
          <a:prstGeom prst="rect">
            <a:avLst/>
          </a:prstGeom>
        </p:spPr>
      </p:pic>
      <p:pic>
        <p:nvPicPr>
          <p:cNvPr id="394" name="Picture 393"/>
          <p:cNvPicPr/>
          <p:nvPr/>
        </p:nvPicPr>
        <p:blipFill>
          <a:blip r:embed="rId3"/>
          <a:stretch>
            <a:fillRect/>
          </a:stretch>
        </p:blipFill>
        <p:spPr>
          <a:xfrm>
            <a:off x="2494647" y="5410395"/>
            <a:ext cx="409778" cy="626069"/>
          </a:xfrm>
          <a:prstGeom prst="rect">
            <a:avLst/>
          </a:prstGeom>
        </p:spPr>
      </p:pic>
      <p:pic>
        <p:nvPicPr>
          <p:cNvPr id="395" name="Picture 394"/>
          <p:cNvPicPr/>
          <p:nvPr/>
        </p:nvPicPr>
        <p:blipFill>
          <a:blip r:embed="rId3"/>
          <a:stretch>
            <a:fillRect/>
          </a:stretch>
        </p:blipFill>
        <p:spPr>
          <a:xfrm>
            <a:off x="2494647" y="4774004"/>
            <a:ext cx="409778" cy="625672"/>
          </a:xfrm>
          <a:prstGeom prst="rect">
            <a:avLst/>
          </a:prstGeom>
        </p:spPr>
      </p:pic>
      <p:pic>
        <p:nvPicPr>
          <p:cNvPr id="396" name="Picture 395"/>
          <p:cNvPicPr/>
          <p:nvPr/>
        </p:nvPicPr>
        <p:blipFill>
          <a:blip r:embed="rId3"/>
          <a:stretch>
            <a:fillRect/>
          </a:stretch>
        </p:blipFill>
        <p:spPr>
          <a:xfrm>
            <a:off x="2494647" y="4138010"/>
            <a:ext cx="409778" cy="625672"/>
          </a:xfrm>
          <a:prstGeom prst="rect">
            <a:avLst/>
          </a:prstGeom>
        </p:spPr>
      </p:pic>
      <p:pic>
        <p:nvPicPr>
          <p:cNvPr id="397" name="Picture 396"/>
          <p:cNvPicPr/>
          <p:nvPr/>
        </p:nvPicPr>
        <p:blipFill>
          <a:blip r:embed="rId3"/>
          <a:stretch>
            <a:fillRect/>
          </a:stretch>
        </p:blipFill>
        <p:spPr>
          <a:xfrm>
            <a:off x="2494647" y="3501222"/>
            <a:ext cx="409778" cy="626069"/>
          </a:xfrm>
          <a:prstGeom prst="rect">
            <a:avLst/>
          </a:prstGeom>
        </p:spPr>
      </p:pic>
      <p:pic>
        <p:nvPicPr>
          <p:cNvPr id="398" name="Picture 397"/>
          <p:cNvPicPr/>
          <p:nvPr/>
        </p:nvPicPr>
        <p:blipFill>
          <a:blip r:embed="rId3"/>
          <a:stretch>
            <a:fillRect/>
          </a:stretch>
        </p:blipFill>
        <p:spPr>
          <a:xfrm>
            <a:off x="2494647" y="2865228"/>
            <a:ext cx="409778" cy="626069"/>
          </a:xfrm>
          <a:prstGeom prst="rect">
            <a:avLst/>
          </a:prstGeom>
        </p:spPr>
      </p:pic>
      <p:pic>
        <p:nvPicPr>
          <p:cNvPr id="399" name="Picture 398"/>
          <p:cNvPicPr/>
          <p:nvPr/>
        </p:nvPicPr>
        <p:blipFill>
          <a:blip r:embed="rId3"/>
          <a:stretch>
            <a:fillRect/>
          </a:stretch>
        </p:blipFill>
        <p:spPr>
          <a:xfrm>
            <a:off x="2494647" y="2228440"/>
            <a:ext cx="409778" cy="626069"/>
          </a:xfrm>
          <a:prstGeom prst="rect">
            <a:avLst/>
          </a:prstGeom>
        </p:spPr>
      </p:pic>
      <p:pic>
        <p:nvPicPr>
          <p:cNvPr id="400" name="Picture 399"/>
          <p:cNvPicPr/>
          <p:nvPr/>
        </p:nvPicPr>
        <p:blipFill>
          <a:blip r:embed="rId3"/>
          <a:stretch>
            <a:fillRect/>
          </a:stretch>
        </p:blipFill>
        <p:spPr>
          <a:xfrm>
            <a:off x="2494647" y="1592446"/>
            <a:ext cx="409778" cy="626069"/>
          </a:xfrm>
          <a:prstGeom prst="rect">
            <a:avLst/>
          </a:prstGeom>
        </p:spPr>
      </p:pic>
      <p:pic>
        <p:nvPicPr>
          <p:cNvPr id="402" name="Picture 401"/>
          <p:cNvPicPr/>
          <p:nvPr/>
        </p:nvPicPr>
        <p:blipFill>
          <a:blip r:embed="rId3"/>
          <a:stretch>
            <a:fillRect/>
          </a:stretch>
        </p:blipFill>
        <p:spPr>
          <a:xfrm>
            <a:off x="2891334" y="6683177"/>
            <a:ext cx="409778" cy="626069"/>
          </a:xfrm>
          <a:prstGeom prst="rect">
            <a:avLst/>
          </a:prstGeom>
        </p:spPr>
      </p:pic>
      <p:pic>
        <p:nvPicPr>
          <p:cNvPr id="403" name="Picture 402"/>
          <p:cNvPicPr/>
          <p:nvPr/>
        </p:nvPicPr>
        <p:blipFill>
          <a:blip r:embed="rId3"/>
          <a:stretch>
            <a:fillRect/>
          </a:stretch>
        </p:blipFill>
        <p:spPr>
          <a:xfrm>
            <a:off x="2891334" y="6046389"/>
            <a:ext cx="409778" cy="626069"/>
          </a:xfrm>
          <a:prstGeom prst="rect">
            <a:avLst/>
          </a:prstGeom>
        </p:spPr>
      </p:pic>
      <p:pic>
        <p:nvPicPr>
          <p:cNvPr id="404" name="Picture 403"/>
          <p:cNvPicPr/>
          <p:nvPr/>
        </p:nvPicPr>
        <p:blipFill>
          <a:blip r:embed="rId3"/>
          <a:stretch>
            <a:fillRect/>
          </a:stretch>
        </p:blipFill>
        <p:spPr>
          <a:xfrm>
            <a:off x="2891334" y="5410395"/>
            <a:ext cx="409778" cy="626069"/>
          </a:xfrm>
          <a:prstGeom prst="rect">
            <a:avLst/>
          </a:prstGeom>
        </p:spPr>
      </p:pic>
      <p:pic>
        <p:nvPicPr>
          <p:cNvPr id="405" name="Picture 404"/>
          <p:cNvPicPr/>
          <p:nvPr/>
        </p:nvPicPr>
        <p:blipFill>
          <a:blip r:embed="rId3"/>
          <a:stretch>
            <a:fillRect/>
          </a:stretch>
        </p:blipFill>
        <p:spPr>
          <a:xfrm>
            <a:off x="2891334" y="4774004"/>
            <a:ext cx="409778" cy="625672"/>
          </a:xfrm>
          <a:prstGeom prst="rect">
            <a:avLst/>
          </a:prstGeom>
        </p:spPr>
      </p:pic>
      <p:pic>
        <p:nvPicPr>
          <p:cNvPr id="406" name="Picture 405"/>
          <p:cNvPicPr/>
          <p:nvPr/>
        </p:nvPicPr>
        <p:blipFill>
          <a:blip r:embed="rId3"/>
          <a:stretch>
            <a:fillRect/>
          </a:stretch>
        </p:blipFill>
        <p:spPr>
          <a:xfrm>
            <a:off x="2891334" y="4138010"/>
            <a:ext cx="409778" cy="625672"/>
          </a:xfrm>
          <a:prstGeom prst="rect">
            <a:avLst/>
          </a:prstGeom>
        </p:spPr>
      </p:pic>
      <p:pic>
        <p:nvPicPr>
          <p:cNvPr id="407" name="Picture 406"/>
          <p:cNvPicPr/>
          <p:nvPr/>
        </p:nvPicPr>
        <p:blipFill>
          <a:blip r:embed="rId3"/>
          <a:stretch>
            <a:fillRect/>
          </a:stretch>
        </p:blipFill>
        <p:spPr>
          <a:xfrm>
            <a:off x="2891334" y="3501222"/>
            <a:ext cx="409778" cy="626069"/>
          </a:xfrm>
          <a:prstGeom prst="rect">
            <a:avLst/>
          </a:prstGeom>
        </p:spPr>
      </p:pic>
      <p:pic>
        <p:nvPicPr>
          <p:cNvPr id="408" name="Picture 407"/>
          <p:cNvPicPr/>
          <p:nvPr/>
        </p:nvPicPr>
        <p:blipFill>
          <a:blip r:embed="rId3"/>
          <a:stretch>
            <a:fillRect/>
          </a:stretch>
        </p:blipFill>
        <p:spPr>
          <a:xfrm>
            <a:off x="2891334" y="2865228"/>
            <a:ext cx="409778" cy="626069"/>
          </a:xfrm>
          <a:prstGeom prst="rect">
            <a:avLst/>
          </a:prstGeom>
        </p:spPr>
      </p:pic>
      <p:pic>
        <p:nvPicPr>
          <p:cNvPr id="409" name="Picture 408"/>
          <p:cNvPicPr/>
          <p:nvPr/>
        </p:nvPicPr>
        <p:blipFill>
          <a:blip r:embed="rId3"/>
          <a:stretch>
            <a:fillRect/>
          </a:stretch>
        </p:blipFill>
        <p:spPr>
          <a:xfrm>
            <a:off x="2891334" y="2228440"/>
            <a:ext cx="409778" cy="626069"/>
          </a:xfrm>
          <a:prstGeom prst="rect">
            <a:avLst/>
          </a:prstGeom>
        </p:spPr>
      </p:pic>
      <p:pic>
        <p:nvPicPr>
          <p:cNvPr id="410" name="Picture 409"/>
          <p:cNvPicPr/>
          <p:nvPr/>
        </p:nvPicPr>
        <p:blipFill>
          <a:blip r:embed="rId3"/>
          <a:stretch>
            <a:fillRect/>
          </a:stretch>
        </p:blipFill>
        <p:spPr>
          <a:xfrm>
            <a:off x="2891334" y="1592446"/>
            <a:ext cx="409778" cy="626069"/>
          </a:xfrm>
          <a:prstGeom prst="rect">
            <a:avLst/>
          </a:prstGeom>
        </p:spPr>
      </p:pic>
      <p:pic>
        <p:nvPicPr>
          <p:cNvPr id="412" name="Picture 411"/>
          <p:cNvPicPr/>
          <p:nvPr/>
        </p:nvPicPr>
        <p:blipFill>
          <a:blip r:embed="rId3"/>
          <a:stretch>
            <a:fillRect/>
          </a:stretch>
        </p:blipFill>
        <p:spPr>
          <a:xfrm>
            <a:off x="3287625" y="6683177"/>
            <a:ext cx="409778" cy="626069"/>
          </a:xfrm>
          <a:prstGeom prst="rect">
            <a:avLst/>
          </a:prstGeom>
        </p:spPr>
      </p:pic>
      <p:pic>
        <p:nvPicPr>
          <p:cNvPr id="413" name="Picture 412"/>
          <p:cNvPicPr/>
          <p:nvPr/>
        </p:nvPicPr>
        <p:blipFill>
          <a:blip r:embed="rId3"/>
          <a:stretch>
            <a:fillRect/>
          </a:stretch>
        </p:blipFill>
        <p:spPr>
          <a:xfrm>
            <a:off x="3287625" y="6046389"/>
            <a:ext cx="409778" cy="626069"/>
          </a:xfrm>
          <a:prstGeom prst="rect">
            <a:avLst/>
          </a:prstGeom>
        </p:spPr>
      </p:pic>
      <p:pic>
        <p:nvPicPr>
          <p:cNvPr id="414" name="Picture 413"/>
          <p:cNvPicPr/>
          <p:nvPr/>
        </p:nvPicPr>
        <p:blipFill>
          <a:blip r:embed="rId3"/>
          <a:stretch>
            <a:fillRect/>
          </a:stretch>
        </p:blipFill>
        <p:spPr>
          <a:xfrm>
            <a:off x="3287625" y="5410395"/>
            <a:ext cx="409778" cy="626069"/>
          </a:xfrm>
          <a:prstGeom prst="rect">
            <a:avLst/>
          </a:prstGeom>
        </p:spPr>
      </p:pic>
      <p:pic>
        <p:nvPicPr>
          <p:cNvPr id="415" name="Picture 414"/>
          <p:cNvPicPr/>
          <p:nvPr/>
        </p:nvPicPr>
        <p:blipFill>
          <a:blip r:embed="rId3"/>
          <a:stretch>
            <a:fillRect/>
          </a:stretch>
        </p:blipFill>
        <p:spPr>
          <a:xfrm>
            <a:off x="3287625" y="4774004"/>
            <a:ext cx="409778" cy="625672"/>
          </a:xfrm>
          <a:prstGeom prst="rect">
            <a:avLst/>
          </a:prstGeom>
        </p:spPr>
      </p:pic>
      <p:pic>
        <p:nvPicPr>
          <p:cNvPr id="416" name="Picture 415"/>
          <p:cNvPicPr/>
          <p:nvPr/>
        </p:nvPicPr>
        <p:blipFill>
          <a:blip r:embed="rId3"/>
          <a:stretch>
            <a:fillRect/>
          </a:stretch>
        </p:blipFill>
        <p:spPr>
          <a:xfrm>
            <a:off x="3287625" y="4138010"/>
            <a:ext cx="409778" cy="625672"/>
          </a:xfrm>
          <a:prstGeom prst="rect">
            <a:avLst/>
          </a:prstGeom>
        </p:spPr>
      </p:pic>
      <p:pic>
        <p:nvPicPr>
          <p:cNvPr id="417" name="Picture 416"/>
          <p:cNvPicPr/>
          <p:nvPr/>
        </p:nvPicPr>
        <p:blipFill>
          <a:blip r:embed="rId3"/>
          <a:stretch>
            <a:fillRect/>
          </a:stretch>
        </p:blipFill>
        <p:spPr>
          <a:xfrm>
            <a:off x="3287625" y="3501222"/>
            <a:ext cx="409778" cy="626069"/>
          </a:xfrm>
          <a:prstGeom prst="rect">
            <a:avLst/>
          </a:prstGeom>
        </p:spPr>
      </p:pic>
      <p:pic>
        <p:nvPicPr>
          <p:cNvPr id="418" name="Picture 417"/>
          <p:cNvPicPr/>
          <p:nvPr/>
        </p:nvPicPr>
        <p:blipFill>
          <a:blip r:embed="rId3"/>
          <a:stretch>
            <a:fillRect/>
          </a:stretch>
        </p:blipFill>
        <p:spPr>
          <a:xfrm>
            <a:off x="3287625" y="2865228"/>
            <a:ext cx="409778" cy="626069"/>
          </a:xfrm>
          <a:prstGeom prst="rect">
            <a:avLst/>
          </a:prstGeom>
        </p:spPr>
      </p:pic>
      <p:pic>
        <p:nvPicPr>
          <p:cNvPr id="419" name="Picture 418"/>
          <p:cNvPicPr/>
          <p:nvPr/>
        </p:nvPicPr>
        <p:blipFill>
          <a:blip r:embed="rId3"/>
          <a:stretch>
            <a:fillRect/>
          </a:stretch>
        </p:blipFill>
        <p:spPr>
          <a:xfrm>
            <a:off x="3287625" y="2228440"/>
            <a:ext cx="409778" cy="626069"/>
          </a:xfrm>
          <a:prstGeom prst="rect">
            <a:avLst/>
          </a:prstGeom>
        </p:spPr>
      </p:pic>
      <p:pic>
        <p:nvPicPr>
          <p:cNvPr id="420" name="Picture 419"/>
          <p:cNvPicPr/>
          <p:nvPr/>
        </p:nvPicPr>
        <p:blipFill>
          <a:blip r:embed="rId3"/>
          <a:stretch>
            <a:fillRect/>
          </a:stretch>
        </p:blipFill>
        <p:spPr>
          <a:xfrm>
            <a:off x="3287625" y="1592446"/>
            <a:ext cx="409778" cy="626069"/>
          </a:xfrm>
          <a:prstGeom prst="rect">
            <a:avLst/>
          </a:prstGeom>
        </p:spPr>
      </p:pic>
      <p:pic>
        <p:nvPicPr>
          <p:cNvPr id="422" name="Picture 421"/>
          <p:cNvPicPr/>
          <p:nvPr/>
        </p:nvPicPr>
        <p:blipFill>
          <a:blip r:embed="rId3"/>
          <a:stretch>
            <a:fillRect/>
          </a:stretch>
        </p:blipFill>
        <p:spPr>
          <a:xfrm>
            <a:off x="3684709" y="6683177"/>
            <a:ext cx="409778" cy="626069"/>
          </a:xfrm>
          <a:prstGeom prst="rect">
            <a:avLst/>
          </a:prstGeom>
        </p:spPr>
      </p:pic>
      <p:pic>
        <p:nvPicPr>
          <p:cNvPr id="423" name="Picture 422"/>
          <p:cNvPicPr/>
          <p:nvPr/>
        </p:nvPicPr>
        <p:blipFill>
          <a:blip r:embed="rId3"/>
          <a:stretch>
            <a:fillRect/>
          </a:stretch>
        </p:blipFill>
        <p:spPr>
          <a:xfrm>
            <a:off x="3684709" y="6046389"/>
            <a:ext cx="409778" cy="626069"/>
          </a:xfrm>
          <a:prstGeom prst="rect">
            <a:avLst/>
          </a:prstGeom>
        </p:spPr>
      </p:pic>
      <p:pic>
        <p:nvPicPr>
          <p:cNvPr id="424" name="Picture 423"/>
          <p:cNvPicPr/>
          <p:nvPr/>
        </p:nvPicPr>
        <p:blipFill>
          <a:blip r:embed="rId3"/>
          <a:stretch>
            <a:fillRect/>
          </a:stretch>
        </p:blipFill>
        <p:spPr>
          <a:xfrm>
            <a:off x="3684709" y="5410395"/>
            <a:ext cx="409778" cy="626069"/>
          </a:xfrm>
          <a:prstGeom prst="rect">
            <a:avLst/>
          </a:prstGeom>
        </p:spPr>
      </p:pic>
      <p:pic>
        <p:nvPicPr>
          <p:cNvPr id="425" name="Picture 424"/>
          <p:cNvPicPr/>
          <p:nvPr/>
        </p:nvPicPr>
        <p:blipFill>
          <a:blip r:embed="rId3"/>
          <a:stretch>
            <a:fillRect/>
          </a:stretch>
        </p:blipFill>
        <p:spPr>
          <a:xfrm>
            <a:off x="3684709" y="4774004"/>
            <a:ext cx="409778" cy="625672"/>
          </a:xfrm>
          <a:prstGeom prst="rect">
            <a:avLst/>
          </a:prstGeom>
        </p:spPr>
      </p:pic>
      <p:pic>
        <p:nvPicPr>
          <p:cNvPr id="426" name="Picture 425"/>
          <p:cNvPicPr/>
          <p:nvPr/>
        </p:nvPicPr>
        <p:blipFill>
          <a:blip r:embed="rId3"/>
          <a:stretch>
            <a:fillRect/>
          </a:stretch>
        </p:blipFill>
        <p:spPr>
          <a:xfrm>
            <a:off x="3684709" y="4138010"/>
            <a:ext cx="409778" cy="625672"/>
          </a:xfrm>
          <a:prstGeom prst="rect">
            <a:avLst/>
          </a:prstGeom>
        </p:spPr>
      </p:pic>
      <p:pic>
        <p:nvPicPr>
          <p:cNvPr id="427" name="Picture 426"/>
          <p:cNvPicPr/>
          <p:nvPr/>
        </p:nvPicPr>
        <p:blipFill>
          <a:blip r:embed="rId3"/>
          <a:stretch>
            <a:fillRect/>
          </a:stretch>
        </p:blipFill>
        <p:spPr>
          <a:xfrm>
            <a:off x="3684709" y="3501222"/>
            <a:ext cx="409778" cy="626069"/>
          </a:xfrm>
          <a:prstGeom prst="rect">
            <a:avLst/>
          </a:prstGeom>
        </p:spPr>
      </p:pic>
      <p:pic>
        <p:nvPicPr>
          <p:cNvPr id="428" name="Picture 427"/>
          <p:cNvPicPr/>
          <p:nvPr/>
        </p:nvPicPr>
        <p:blipFill>
          <a:blip r:embed="rId3"/>
          <a:stretch>
            <a:fillRect/>
          </a:stretch>
        </p:blipFill>
        <p:spPr>
          <a:xfrm>
            <a:off x="3684709" y="2865228"/>
            <a:ext cx="409778" cy="626069"/>
          </a:xfrm>
          <a:prstGeom prst="rect">
            <a:avLst/>
          </a:prstGeom>
        </p:spPr>
      </p:pic>
      <p:pic>
        <p:nvPicPr>
          <p:cNvPr id="429" name="Picture 428"/>
          <p:cNvPicPr/>
          <p:nvPr/>
        </p:nvPicPr>
        <p:blipFill>
          <a:blip r:embed="rId3"/>
          <a:stretch>
            <a:fillRect/>
          </a:stretch>
        </p:blipFill>
        <p:spPr>
          <a:xfrm>
            <a:off x="3684709" y="2228440"/>
            <a:ext cx="409778" cy="626069"/>
          </a:xfrm>
          <a:prstGeom prst="rect">
            <a:avLst/>
          </a:prstGeom>
        </p:spPr>
      </p:pic>
      <p:pic>
        <p:nvPicPr>
          <p:cNvPr id="430" name="Picture 429"/>
          <p:cNvPicPr/>
          <p:nvPr/>
        </p:nvPicPr>
        <p:blipFill>
          <a:blip r:embed="rId3"/>
          <a:stretch>
            <a:fillRect/>
          </a:stretch>
        </p:blipFill>
        <p:spPr>
          <a:xfrm>
            <a:off x="3684709" y="1592446"/>
            <a:ext cx="409778" cy="626069"/>
          </a:xfrm>
          <a:prstGeom prst="rect">
            <a:avLst/>
          </a:prstGeom>
        </p:spPr>
      </p:pic>
      <p:pic>
        <p:nvPicPr>
          <p:cNvPr id="432" name="Picture 431"/>
          <p:cNvPicPr/>
          <p:nvPr/>
        </p:nvPicPr>
        <p:blipFill>
          <a:blip r:embed="rId3"/>
          <a:stretch>
            <a:fillRect/>
          </a:stretch>
        </p:blipFill>
        <p:spPr>
          <a:xfrm>
            <a:off x="4081793" y="6683177"/>
            <a:ext cx="409778" cy="626069"/>
          </a:xfrm>
          <a:prstGeom prst="rect">
            <a:avLst/>
          </a:prstGeom>
        </p:spPr>
      </p:pic>
      <p:pic>
        <p:nvPicPr>
          <p:cNvPr id="433" name="Picture 432"/>
          <p:cNvPicPr/>
          <p:nvPr/>
        </p:nvPicPr>
        <p:blipFill>
          <a:blip r:embed="rId3"/>
          <a:stretch>
            <a:fillRect/>
          </a:stretch>
        </p:blipFill>
        <p:spPr>
          <a:xfrm>
            <a:off x="4081793" y="6046389"/>
            <a:ext cx="409778" cy="626069"/>
          </a:xfrm>
          <a:prstGeom prst="rect">
            <a:avLst/>
          </a:prstGeom>
        </p:spPr>
      </p:pic>
      <p:pic>
        <p:nvPicPr>
          <p:cNvPr id="434" name="Picture 433"/>
          <p:cNvPicPr/>
          <p:nvPr/>
        </p:nvPicPr>
        <p:blipFill>
          <a:blip r:embed="rId3"/>
          <a:stretch>
            <a:fillRect/>
          </a:stretch>
        </p:blipFill>
        <p:spPr>
          <a:xfrm>
            <a:off x="4081793" y="5410395"/>
            <a:ext cx="409778" cy="626069"/>
          </a:xfrm>
          <a:prstGeom prst="rect">
            <a:avLst/>
          </a:prstGeom>
        </p:spPr>
      </p:pic>
      <p:pic>
        <p:nvPicPr>
          <p:cNvPr id="435" name="Picture 434"/>
          <p:cNvPicPr/>
          <p:nvPr/>
        </p:nvPicPr>
        <p:blipFill>
          <a:blip r:embed="rId3"/>
          <a:stretch>
            <a:fillRect/>
          </a:stretch>
        </p:blipFill>
        <p:spPr>
          <a:xfrm>
            <a:off x="4081793" y="4774004"/>
            <a:ext cx="409778" cy="625672"/>
          </a:xfrm>
          <a:prstGeom prst="rect">
            <a:avLst/>
          </a:prstGeom>
        </p:spPr>
      </p:pic>
      <p:pic>
        <p:nvPicPr>
          <p:cNvPr id="436" name="Picture 435"/>
          <p:cNvPicPr/>
          <p:nvPr/>
        </p:nvPicPr>
        <p:blipFill>
          <a:blip r:embed="rId3"/>
          <a:stretch>
            <a:fillRect/>
          </a:stretch>
        </p:blipFill>
        <p:spPr>
          <a:xfrm>
            <a:off x="4081793" y="4138010"/>
            <a:ext cx="409778" cy="625672"/>
          </a:xfrm>
          <a:prstGeom prst="rect">
            <a:avLst/>
          </a:prstGeom>
        </p:spPr>
      </p:pic>
      <p:pic>
        <p:nvPicPr>
          <p:cNvPr id="437" name="Picture 436"/>
          <p:cNvPicPr/>
          <p:nvPr/>
        </p:nvPicPr>
        <p:blipFill>
          <a:blip r:embed="rId3"/>
          <a:stretch>
            <a:fillRect/>
          </a:stretch>
        </p:blipFill>
        <p:spPr>
          <a:xfrm>
            <a:off x="4081793" y="3501222"/>
            <a:ext cx="409778" cy="626069"/>
          </a:xfrm>
          <a:prstGeom prst="rect">
            <a:avLst/>
          </a:prstGeom>
        </p:spPr>
      </p:pic>
      <p:pic>
        <p:nvPicPr>
          <p:cNvPr id="438" name="Picture 437"/>
          <p:cNvPicPr/>
          <p:nvPr/>
        </p:nvPicPr>
        <p:blipFill>
          <a:blip r:embed="rId3"/>
          <a:stretch>
            <a:fillRect/>
          </a:stretch>
        </p:blipFill>
        <p:spPr>
          <a:xfrm>
            <a:off x="4081793" y="2865228"/>
            <a:ext cx="409778" cy="626069"/>
          </a:xfrm>
          <a:prstGeom prst="rect">
            <a:avLst/>
          </a:prstGeom>
        </p:spPr>
      </p:pic>
      <p:pic>
        <p:nvPicPr>
          <p:cNvPr id="439" name="Picture 438"/>
          <p:cNvPicPr/>
          <p:nvPr/>
        </p:nvPicPr>
        <p:blipFill>
          <a:blip r:embed="rId3"/>
          <a:stretch>
            <a:fillRect/>
          </a:stretch>
        </p:blipFill>
        <p:spPr>
          <a:xfrm>
            <a:off x="4081793" y="2228440"/>
            <a:ext cx="409778" cy="626069"/>
          </a:xfrm>
          <a:prstGeom prst="rect">
            <a:avLst/>
          </a:prstGeom>
        </p:spPr>
      </p:pic>
      <p:pic>
        <p:nvPicPr>
          <p:cNvPr id="440" name="Picture 439"/>
          <p:cNvPicPr/>
          <p:nvPr/>
        </p:nvPicPr>
        <p:blipFill>
          <a:blip r:embed="rId3"/>
          <a:stretch>
            <a:fillRect/>
          </a:stretch>
        </p:blipFill>
        <p:spPr>
          <a:xfrm>
            <a:off x="4081793" y="1592446"/>
            <a:ext cx="409778" cy="626069"/>
          </a:xfrm>
          <a:prstGeom prst="rect">
            <a:avLst/>
          </a:prstGeom>
        </p:spPr>
      </p:pic>
      <p:pic>
        <p:nvPicPr>
          <p:cNvPr id="442" name="Picture 441"/>
          <p:cNvPicPr/>
          <p:nvPr/>
        </p:nvPicPr>
        <p:blipFill>
          <a:blip r:embed="rId3"/>
          <a:stretch>
            <a:fillRect/>
          </a:stretch>
        </p:blipFill>
        <p:spPr>
          <a:xfrm>
            <a:off x="4478481" y="6683177"/>
            <a:ext cx="409778" cy="626069"/>
          </a:xfrm>
          <a:prstGeom prst="rect">
            <a:avLst/>
          </a:prstGeom>
        </p:spPr>
      </p:pic>
      <p:pic>
        <p:nvPicPr>
          <p:cNvPr id="443" name="Picture 442"/>
          <p:cNvPicPr/>
          <p:nvPr/>
        </p:nvPicPr>
        <p:blipFill>
          <a:blip r:embed="rId3"/>
          <a:stretch>
            <a:fillRect/>
          </a:stretch>
        </p:blipFill>
        <p:spPr>
          <a:xfrm>
            <a:off x="4478481" y="6046389"/>
            <a:ext cx="409778" cy="626069"/>
          </a:xfrm>
          <a:prstGeom prst="rect">
            <a:avLst/>
          </a:prstGeom>
        </p:spPr>
      </p:pic>
      <p:pic>
        <p:nvPicPr>
          <p:cNvPr id="444" name="Picture 443"/>
          <p:cNvPicPr/>
          <p:nvPr/>
        </p:nvPicPr>
        <p:blipFill>
          <a:blip r:embed="rId3"/>
          <a:stretch>
            <a:fillRect/>
          </a:stretch>
        </p:blipFill>
        <p:spPr>
          <a:xfrm>
            <a:off x="4478481" y="5410395"/>
            <a:ext cx="409778" cy="626069"/>
          </a:xfrm>
          <a:prstGeom prst="rect">
            <a:avLst/>
          </a:prstGeom>
        </p:spPr>
      </p:pic>
      <p:pic>
        <p:nvPicPr>
          <p:cNvPr id="445" name="Picture 444"/>
          <p:cNvPicPr/>
          <p:nvPr/>
        </p:nvPicPr>
        <p:blipFill>
          <a:blip r:embed="rId3"/>
          <a:stretch>
            <a:fillRect/>
          </a:stretch>
        </p:blipFill>
        <p:spPr>
          <a:xfrm>
            <a:off x="4478481" y="4774004"/>
            <a:ext cx="409778" cy="625672"/>
          </a:xfrm>
          <a:prstGeom prst="rect">
            <a:avLst/>
          </a:prstGeom>
        </p:spPr>
      </p:pic>
      <p:pic>
        <p:nvPicPr>
          <p:cNvPr id="446" name="Picture 445"/>
          <p:cNvPicPr/>
          <p:nvPr/>
        </p:nvPicPr>
        <p:blipFill>
          <a:blip r:embed="rId3"/>
          <a:stretch>
            <a:fillRect/>
          </a:stretch>
        </p:blipFill>
        <p:spPr>
          <a:xfrm>
            <a:off x="4478481" y="4138010"/>
            <a:ext cx="409778" cy="625672"/>
          </a:xfrm>
          <a:prstGeom prst="rect">
            <a:avLst/>
          </a:prstGeom>
        </p:spPr>
      </p:pic>
      <p:pic>
        <p:nvPicPr>
          <p:cNvPr id="447" name="Picture 446"/>
          <p:cNvPicPr/>
          <p:nvPr/>
        </p:nvPicPr>
        <p:blipFill>
          <a:blip r:embed="rId3"/>
          <a:stretch>
            <a:fillRect/>
          </a:stretch>
        </p:blipFill>
        <p:spPr>
          <a:xfrm>
            <a:off x="4478481" y="3501222"/>
            <a:ext cx="409778" cy="626069"/>
          </a:xfrm>
          <a:prstGeom prst="rect">
            <a:avLst/>
          </a:prstGeom>
        </p:spPr>
      </p:pic>
      <p:pic>
        <p:nvPicPr>
          <p:cNvPr id="448" name="Picture 447"/>
          <p:cNvPicPr/>
          <p:nvPr/>
        </p:nvPicPr>
        <p:blipFill>
          <a:blip r:embed="rId3"/>
          <a:stretch>
            <a:fillRect/>
          </a:stretch>
        </p:blipFill>
        <p:spPr>
          <a:xfrm>
            <a:off x="4478481" y="2865228"/>
            <a:ext cx="409778" cy="626069"/>
          </a:xfrm>
          <a:prstGeom prst="rect">
            <a:avLst/>
          </a:prstGeom>
        </p:spPr>
      </p:pic>
      <p:pic>
        <p:nvPicPr>
          <p:cNvPr id="449" name="Picture 448"/>
          <p:cNvPicPr/>
          <p:nvPr/>
        </p:nvPicPr>
        <p:blipFill>
          <a:blip r:embed="rId3"/>
          <a:stretch>
            <a:fillRect/>
          </a:stretch>
        </p:blipFill>
        <p:spPr>
          <a:xfrm>
            <a:off x="4478481" y="2228440"/>
            <a:ext cx="409778" cy="626069"/>
          </a:xfrm>
          <a:prstGeom prst="rect">
            <a:avLst/>
          </a:prstGeom>
        </p:spPr>
      </p:pic>
      <p:pic>
        <p:nvPicPr>
          <p:cNvPr id="450" name="Picture 449"/>
          <p:cNvPicPr/>
          <p:nvPr/>
        </p:nvPicPr>
        <p:blipFill>
          <a:blip r:embed="rId3"/>
          <a:stretch>
            <a:fillRect/>
          </a:stretch>
        </p:blipFill>
        <p:spPr>
          <a:xfrm>
            <a:off x="4478481" y="1592446"/>
            <a:ext cx="409778" cy="626069"/>
          </a:xfrm>
          <a:prstGeom prst="rect">
            <a:avLst/>
          </a:prstGeom>
        </p:spPr>
      </p:pic>
      <p:pic>
        <p:nvPicPr>
          <p:cNvPr id="452" name="Picture 451"/>
          <p:cNvPicPr/>
          <p:nvPr/>
        </p:nvPicPr>
        <p:blipFill>
          <a:blip r:embed="rId3"/>
          <a:stretch>
            <a:fillRect/>
          </a:stretch>
        </p:blipFill>
        <p:spPr>
          <a:xfrm>
            <a:off x="4875169" y="6683177"/>
            <a:ext cx="409778" cy="626069"/>
          </a:xfrm>
          <a:prstGeom prst="rect">
            <a:avLst/>
          </a:prstGeom>
        </p:spPr>
      </p:pic>
      <p:pic>
        <p:nvPicPr>
          <p:cNvPr id="453" name="Picture 452"/>
          <p:cNvPicPr/>
          <p:nvPr/>
        </p:nvPicPr>
        <p:blipFill>
          <a:blip r:embed="rId3"/>
          <a:stretch>
            <a:fillRect/>
          </a:stretch>
        </p:blipFill>
        <p:spPr>
          <a:xfrm>
            <a:off x="4875169" y="6046389"/>
            <a:ext cx="409778" cy="626069"/>
          </a:xfrm>
          <a:prstGeom prst="rect">
            <a:avLst/>
          </a:prstGeom>
        </p:spPr>
      </p:pic>
      <p:pic>
        <p:nvPicPr>
          <p:cNvPr id="454" name="Picture 453"/>
          <p:cNvPicPr/>
          <p:nvPr/>
        </p:nvPicPr>
        <p:blipFill>
          <a:blip r:embed="rId3"/>
          <a:stretch>
            <a:fillRect/>
          </a:stretch>
        </p:blipFill>
        <p:spPr>
          <a:xfrm>
            <a:off x="4875169" y="5410395"/>
            <a:ext cx="409778" cy="626069"/>
          </a:xfrm>
          <a:prstGeom prst="rect">
            <a:avLst/>
          </a:prstGeom>
        </p:spPr>
      </p:pic>
      <p:pic>
        <p:nvPicPr>
          <p:cNvPr id="455" name="Picture 454"/>
          <p:cNvPicPr/>
          <p:nvPr/>
        </p:nvPicPr>
        <p:blipFill>
          <a:blip r:embed="rId3"/>
          <a:stretch>
            <a:fillRect/>
          </a:stretch>
        </p:blipFill>
        <p:spPr>
          <a:xfrm>
            <a:off x="4875169" y="4774004"/>
            <a:ext cx="409778" cy="625672"/>
          </a:xfrm>
          <a:prstGeom prst="rect">
            <a:avLst/>
          </a:prstGeom>
        </p:spPr>
      </p:pic>
      <p:pic>
        <p:nvPicPr>
          <p:cNvPr id="456" name="Picture 455"/>
          <p:cNvPicPr/>
          <p:nvPr/>
        </p:nvPicPr>
        <p:blipFill>
          <a:blip r:embed="rId3"/>
          <a:stretch>
            <a:fillRect/>
          </a:stretch>
        </p:blipFill>
        <p:spPr>
          <a:xfrm>
            <a:off x="4875169" y="4138010"/>
            <a:ext cx="409778" cy="625672"/>
          </a:xfrm>
          <a:prstGeom prst="rect">
            <a:avLst/>
          </a:prstGeom>
        </p:spPr>
      </p:pic>
      <p:pic>
        <p:nvPicPr>
          <p:cNvPr id="457" name="Picture 456"/>
          <p:cNvPicPr/>
          <p:nvPr/>
        </p:nvPicPr>
        <p:blipFill>
          <a:blip r:embed="rId3"/>
          <a:stretch>
            <a:fillRect/>
          </a:stretch>
        </p:blipFill>
        <p:spPr>
          <a:xfrm>
            <a:off x="4875169" y="3501222"/>
            <a:ext cx="409778" cy="626069"/>
          </a:xfrm>
          <a:prstGeom prst="rect">
            <a:avLst/>
          </a:prstGeom>
        </p:spPr>
      </p:pic>
      <p:pic>
        <p:nvPicPr>
          <p:cNvPr id="458" name="Picture 457"/>
          <p:cNvPicPr/>
          <p:nvPr/>
        </p:nvPicPr>
        <p:blipFill>
          <a:blip r:embed="rId3"/>
          <a:stretch>
            <a:fillRect/>
          </a:stretch>
        </p:blipFill>
        <p:spPr>
          <a:xfrm>
            <a:off x="4875169" y="2865228"/>
            <a:ext cx="409778" cy="626069"/>
          </a:xfrm>
          <a:prstGeom prst="rect">
            <a:avLst/>
          </a:prstGeom>
        </p:spPr>
      </p:pic>
      <p:pic>
        <p:nvPicPr>
          <p:cNvPr id="459" name="Picture 458"/>
          <p:cNvPicPr/>
          <p:nvPr/>
        </p:nvPicPr>
        <p:blipFill>
          <a:blip r:embed="rId3"/>
          <a:stretch>
            <a:fillRect/>
          </a:stretch>
        </p:blipFill>
        <p:spPr>
          <a:xfrm>
            <a:off x="4875169" y="2228440"/>
            <a:ext cx="409778" cy="626069"/>
          </a:xfrm>
          <a:prstGeom prst="rect">
            <a:avLst/>
          </a:prstGeom>
        </p:spPr>
      </p:pic>
      <p:pic>
        <p:nvPicPr>
          <p:cNvPr id="460" name="Picture 459"/>
          <p:cNvPicPr/>
          <p:nvPr/>
        </p:nvPicPr>
        <p:blipFill>
          <a:blip r:embed="rId3"/>
          <a:stretch>
            <a:fillRect/>
          </a:stretch>
        </p:blipFill>
        <p:spPr>
          <a:xfrm>
            <a:off x="4875169" y="1592446"/>
            <a:ext cx="409778" cy="626069"/>
          </a:xfrm>
          <a:prstGeom prst="rect">
            <a:avLst/>
          </a:prstGeom>
        </p:spPr>
      </p:pic>
      <p:pic>
        <p:nvPicPr>
          <p:cNvPr id="462" name="Picture 461"/>
          <p:cNvPicPr/>
          <p:nvPr/>
        </p:nvPicPr>
        <p:blipFill>
          <a:blip r:embed="rId3"/>
          <a:stretch>
            <a:fillRect/>
          </a:stretch>
        </p:blipFill>
        <p:spPr>
          <a:xfrm>
            <a:off x="5271856" y="6683177"/>
            <a:ext cx="409778" cy="626069"/>
          </a:xfrm>
          <a:prstGeom prst="rect">
            <a:avLst/>
          </a:prstGeom>
        </p:spPr>
      </p:pic>
      <p:pic>
        <p:nvPicPr>
          <p:cNvPr id="463" name="Picture 462"/>
          <p:cNvPicPr/>
          <p:nvPr/>
        </p:nvPicPr>
        <p:blipFill>
          <a:blip r:embed="rId3"/>
          <a:stretch>
            <a:fillRect/>
          </a:stretch>
        </p:blipFill>
        <p:spPr>
          <a:xfrm>
            <a:off x="5271856" y="6046389"/>
            <a:ext cx="409778" cy="626069"/>
          </a:xfrm>
          <a:prstGeom prst="rect">
            <a:avLst/>
          </a:prstGeom>
        </p:spPr>
      </p:pic>
      <p:pic>
        <p:nvPicPr>
          <p:cNvPr id="464" name="Picture 463"/>
          <p:cNvPicPr/>
          <p:nvPr/>
        </p:nvPicPr>
        <p:blipFill>
          <a:blip r:embed="rId3"/>
          <a:stretch>
            <a:fillRect/>
          </a:stretch>
        </p:blipFill>
        <p:spPr>
          <a:xfrm>
            <a:off x="5271856" y="5410395"/>
            <a:ext cx="409778" cy="626069"/>
          </a:xfrm>
          <a:prstGeom prst="rect">
            <a:avLst/>
          </a:prstGeom>
        </p:spPr>
      </p:pic>
      <p:pic>
        <p:nvPicPr>
          <p:cNvPr id="465" name="Picture 464"/>
          <p:cNvPicPr/>
          <p:nvPr/>
        </p:nvPicPr>
        <p:blipFill>
          <a:blip r:embed="rId3"/>
          <a:stretch>
            <a:fillRect/>
          </a:stretch>
        </p:blipFill>
        <p:spPr>
          <a:xfrm>
            <a:off x="5271856" y="4774004"/>
            <a:ext cx="409778" cy="625672"/>
          </a:xfrm>
          <a:prstGeom prst="rect">
            <a:avLst/>
          </a:prstGeom>
        </p:spPr>
      </p:pic>
      <p:pic>
        <p:nvPicPr>
          <p:cNvPr id="466" name="Picture 465"/>
          <p:cNvPicPr/>
          <p:nvPr/>
        </p:nvPicPr>
        <p:blipFill>
          <a:blip r:embed="rId3"/>
          <a:stretch>
            <a:fillRect/>
          </a:stretch>
        </p:blipFill>
        <p:spPr>
          <a:xfrm>
            <a:off x="5271856" y="4138010"/>
            <a:ext cx="409778" cy="625672"/>
          </a:xfrm>
          <a:prstGeom prst="rect">
            <a:avLst/>
          </a:prstGeom>
        </p:spPr>
      </p:pic>
      <p:pic>
        <p:nvPicPr>
          <p:cNvPr id="467" name="Picture 466"/>
          <p:cNvPicPr/>
          <p:nvPr/>
        </p:nvPicPr>
        <p:blipFill>
          <a:blip r:embed="rId3"/>
          <a:stretch>
            <a:fillRect/>
          </a:stretch>
        </p:blipFill>
        <p:spPr>
          <a:xfrm>
            <a:off x="5271856" y="3501222"/>
            <a:ext cx="409778" cy="626069"/>
          </a:xfrm>
          <a:prstGeom prst="rect">
            <a:avLst/>
          </a:prstGeom>
        </p:spPr>
      </p:pic>
      <p:pic>
        <p:nvPicPr>
          <p:cNvPr id="468" name="Picture 467"/>
          <p:cNvPicPr/>
          <p:nvPr/>
        </p:nvPicPr>
        <p:blipFill>
          <a:blip r:embed="rId3"/>
          <a:stretch>
            <a:fillRect/>
          </a:stretch>
        </p:blipFill>
        <p:spPr>
          <a:xfrm>
            <a:off x="5271856" y="2865228"/>
            <a:ext cx="409778" cy="626069"/>
          </a:xfrm>
          <a:prstGeom prst="rect">
            <a:avLst/>
          </a:prstGeom>
        </p:spPr>
      </p:pic>
      <p:pic>
        <p:nvPicPr>
          <p:cNvPr id="469" name="Picture 468"/>
          <p:cNvPicPr/>
          <p:nvPr/>
        </p:nvPicPr>
        <p:blipFill>
          <a:blip r:embed="rId3"/>
          <a:stretch>
            <a:fillRect/>
          </a:stretch>
        </p:blipFill>
        <p:spPr>
          <a:xfrm>
            <a:off x="5271856" y="2228440"/>
            <a:ext cx="409778" cy="626069"/>
          </a:xfrm>
          <a:prstGeom prst="rect">
            <a:avLst/>
          </a:prstGeom>
        </p:spPr>
      </p:pic>
      <p:pic>
        <p:nvPicPr>
          <p:cNvPr id="470" name="Picture 469"/>
          <p:cNvPicPr/>
          <p:nvPr/>
        </p:nvPicPr>
        <p:blipFill>
          <a:blip r:embed="rId3"/>
          <a:stretch>
            <a:fillRect/>
          </a:stretch>
        </p:blipFill>
        <p:spPr>
          <a:xfrm>
            <a:off x="5271856" y="1592446"/>
            <a:ext cx="409778" cy="626069"/>
          </a:xfrm>
          <a:prstGeom prst="rect">
            <a:avLst/>
          </a:prstGeom>
        </p:spPr>
      </p:pic>
      <p:pic>
        <p:nvPicPr>
          <p:cNvPr id="472" name="Picture 471"/>
          <p:cNvPicPr/>
          <p:nvPr/>
        </p:nvPicPr>
        <p:blipFill>
          <a:blip r:embed="rId3"/>
          <a:stretch>
            <a:fillRect/>
          </a:stretch>
        </p:blipFill>
        <p:spPr>
          <a:xfrm>
            <a:off x="5668544" y="6683177"/>
            <a:ext cx="409778" cy="626069"/>
          </a:xfrm>
          <a:prstGeom prst="rect">
            <a:avLst/>
          </a:prstGeom>
        </p:spPr>
      </p:pic>
      <p:pic>
        <p:nvPicPr>
          <p:cNvPr id="473" name="Picture 472"/>
          <p:cNvPicPr/>
          <p:nvPr/>
        </p:nvPicPr>
        <p:blipFill>
          <a:blip r:embed="rId3"/>
          <a:stretch>
            <a:fillRect/>
          </a:stretch>
        </p:blipFill>
        <p:spPr>
          <a:xfrm>
            <a:off x="5668544" y="6046389"/>
            <a:ext cx="409778" cy="626069"/>
          </a:xfrm>
          <a:prstGeom prst="rect">
            <a:avLst/>
          </a:prstGeom>
        </p:spPr>
      </p:pic>
      <p:pic>
        <p:nvPicPr>
          <p:cNvPr id="474" name="Picture 473"/>
          <p:cNvPicPr/>
          <p:nvPr/>
        </p:nvPicPr>
        <p:blipFill>
          <a:blip r:embed="rId3"/>
          <a:stretch>
            <a:fillRect/>
          </a:stretch>
        </p:blipFill>
        <p:spPr>
          <a:xfrm>
            <a:off x="5668544" y="5410395"/>
            <a:ext cx="409778" cy="626069"/>
          </a:xfrm>
          <a:prstGeom prst="rect">
            <a:avLst/>
          </a:prstGeom>
        </p:spPr>
      </p:pic>
      <p:pic>
        <p:nvPicPr>
          <p:cNvPr id="475" name="Picture 474"/>
          <p:cNvPicPr/>
          <p:nvPr/>
        </p:nvPicPr>
        <p:blipFill>
          <a:blip r:embed="rId3"/>
          <a:stretch>
            <a:fillRect/>
          </a:stretch>
        </p:blipFill>
        <p:spPr>
          <a:xfrm>
            <a:off x="5668544" y="4774004"/>
            <a:ext cx="409778" cy="625672"/>
          </a:xfrm>
          <a:prstGeom prst="rect">
            <a:avLst/>
          </a:prstGeom>
        </p:spPr>
      </p:pic>
      <p:pic>
        <p:nvPicPr>
          <p:cNvPr id="476" name="Picture 475"/>
          <p:cNvPicPr/>
          <p:nvPr/>
        </p:nvPicPr>
        <p:blipFill>
          <a:blip r:embed="rId3"/>
          <a:stretch>
            <a:fillRect/>
          </a:stretch>
        </p:blipFill>
        <p:spPr>
          <a:xfrm>
            <a:off x="5668544" y="4138010"/>
            <a:ext cx="409778" cy="625672"/>
          </a:xfrm>
          <a:prstGeom prst="rect">
            <a:avLst/>
          </a:prstGeom>
        </p:spPr>
      </p:pic>
      <p:pic>
        <p:nvPicPr>
          <p:cNvPr id="477" name="Picture 476"/>
          <p:cNvPicPr/>
          <p:nvPr/>
        </p:nvPicPr>
        <p:blipFill>
          <a:blip r:embed="rId3"/>
          <a:stretch>
            <a:fillRect/>
          </a:stretch>
        </p:blipFill>
        <p:spPr>
          <a:xfrm>
            <a:off x="5668544" y="3501222"/>
            <a:ext cx="409778" cy="626069"/>
          </a:xfrm>
          <a:prstGeom prst="rect">
            <a:avLst/>
          </a:prstGeom>
        </p:spPr>
      </p:pic>
      <p:pic>
        <p:nvPicPr>
          <p:cNvPr id="478" name="Picture 477"/>
          <p:cNvPicPr/>
          <p:nvPr/>
        </p:nvPicPr>
        <p:blipFill>
          <a:blip r:embed="rId3"/>
          <a:stretch>
            <a:fillRect/>
          </a:stretch>
        </p:blipFill>
        <p:spPr>
          <a:xfrm>
            <a:off x="5668544" y="2865228"/>
            <a:ext cx="409778" cy="626069"/>
          </a:xfrm>
          <a:prstGeom prst="rect">
            <a:avLst/>
          </a:prstGeom>
        </p:spPr>
      </p:pic>
      <p:pic>
        <p:nvPicPr>
          <p:cNvPr id="479" name="Picture 478"/>
          <p:cNvPicPr/>
          <p:nvPr/>
        </p:nvPicPr>
        <p:blipFill>
          <a:blip r:embed="rId3"/>
          <a:stretch>
            <a:fillRect/>
          </a:stretch>
        </p:blipFill>
        <p:spPr>
          <a:xfrm>
            <a:off x="5668544" y="2228440"/>
            <a:ext cx="409778" cy="626069"/>
          </a:xfrm>
          <a:prstGeom prst="rect">
            <a:avLst/>
          </a:prstGeom>
        </p:spPr>
      </p:pic>
      <p:pic>
        <p:nvPicPr>
          <p:cNvPr id="480" name="Picture 479"/>
          <p:cNvPicPr/>
          <p:nvPr/>
        </p:nvPicPr>
        <p:blipFill>
          <a:blip r:embed="rId3"/>
          <a:stretch>
            <a:fillRect/>
          </a:stretch>
        </p:blipFill>
        <p:spPr>
          <a:xfrm>
            <a:off x="5668544" y="1592446"/>
            <a:ext cx="409778" cy="626069"/>
          </a:xfrm>
          <a:prstGeom prst="rect">
            <a:avLst/>
          </a:prstGeom>
        </p:spPr>
      </p:pic>
      <p:pic>
        <p:nvPicPr>
          <p:cNvPr id="482" name="Picture 481"/>
          <p:cNvPicPr/>
          <p:nvPr/>
        </p:nvPicPr>
        <p:blipFill>
          <a:blip r:embed="rId3"/>
          <a:stretch>
            <a:fillRect/>
          </a:stretch>
        </p:blipFill>
        <p:spPr>
          <a:xfrm>
            <a:off x="6065231" y="6683177"/>
            <a:ext cx="409778" cy="626069"/>
          </a:xfrm>
          <a:prstGeom prst="rect">
            <a:avLst/>
          </a:prstGeom>
        </p:spPr>
      </p:pic>
      <p:pic>
        <p:nvPicPr>
          <p:cNvPr id="483" name="Picture 482"/>
          <p:cNvPicPr/>
          <p:nvPr/>
        </p:nvPicPr>
        <p:blipFill>
          <a:blip r:embed="rId3"/>
          <a:stretch>
            <a:fillRect/>
          </a:stretch>
        </p:blipFill>
        <p:spPr>
          <a:xfrm>
            <a:off x="6065231" y="6046389"/>
            <a:ext cx="409778" cy="626069"/>
          </a:xfrm>
          <a:prstGeom prst="rect">
            <a:avLst/>
          </a:prstGeom>
        </p:spPr>
      </p:pic>
      <p:pic>
        <p:nvPicPr>
          <p:cNvPr id="484" name="Picture 483"/>
          <p:cNvPicPr/>
          <p:nvPr/>
        </p:nvPicPr>
        <p:blipFill>
          <a:blip r:embed="rId3"/>
          <a:stretch>
            <a:fillRect/>
          </a:stretch>
        </p:blipFill>
        <p:spPr>
          <a:xfrm>
            <a:off x="6065231" y="5410395"/>
            <a:ext cx="409778" cy="626069"/>
          </a:xfrm>
          <a:prstGeom prst="rect">
            <a:avLst/>
          </a:prstGeom>
        </p:spPr>
      </p:pic>
      <p:pic>
        <p:nvPicPr>
          <p:cNvPr id="485" name="Picture 484"/>
          <p:cNvPicPr/>
          <p:nvPr/>
        </p:nvPicPr>
        <p:blipFill>
          <a:blip r:embed="rId3"/>
          <a:stretch>
            <a:fillRect/>
          </a:stretch>
        </p:blipFill>
        <p:spPr>
          <a:xfrm>
            <a:off x="6065231" y="4774004"/>
            <a:ext cx="409778" cy="625672"/>
          </a:xfrm>
          <a:prstGeom prst="rect">
            <a:avLst/>
          </a:prstGeom>
        </p:spPr>
      </p:pic>
      <p:pic>
        <p:nvPicPr>
          <p:cNvPr id="486" name="Picture 485"/>
          <p:cNvPicPr/>
          <p:nvPr/>
        </p:nvPicPr>
        <p:blipFill>
          <a:blip r:embed="rId3"/>
          <a:stretch>
            <a:fillRect/>
          </a:stretch>
        </p:blipFill>
        <p:spPr>
          <a:xfrm>
            <a:off x="6065231" y="4138010"/>
            <a:ext cx="409778" cy="625672"/>
          </a:xfrm>
          <a:prstGeom prst="rect">
            <a:avLst/>
          </a:prstGeom>
        </p:spPr>
      </p:pic>
      <p:pic>
        <p:nvPicPr>
          <p:cNvPr id="487" name="Picture 486"/>
          <p:cNvPicPr/>
          <p:nvPr/>
        </p:nvPicPr>
        <p:blipFill>
          <a:blip r:embed="rId3"/>
          <a:stretch>
            <a:fillRect/>
          </a:stretch>
        </p:blipFill>
        <p:spPr>
          <a:xfrm>
            <a:off x="6065231" y="3501222"/>
            <a:ext cx="409778" cy="626069"/>
          </a:xfrm>
          <a:prstGeom prst="rect">
            <a:avLst/>
          </a:prstGeom>
        </p:spPr>
      </p:pic>
      <p:pic>
        <p:nvPicPr>
          <p:cNvPr id="488" name="Picture 487"/>
          <p:cNvPicPr/>
          <p:nvPr/>
        </p:nvPicPr>
        <p:blipFill>
          <a:blip r:embed="rId3"/>
          <a:stretch>
            <a:fillRect/>
          </a:stretch>
        </p:blipFill>
        <p:spPr>
          <a:xfrm>
            <a:off x="6065231" y="2865228"/>
            <a:ext cx="409778" cy="626069"/>
          </a:xfrm>
          <a:prstGeom prst="rect">
            <a:avLst/>
          </a:prstGeom>
        </p:spPr>
      </p:pic>
      <p:pic>
        <p:nvPicPr>
          <p:cNvPr id="489" name="Picture 488"/>
          <p:cNvPicPr/>
          <p:nvPr/>
        </p:nvPicPr>
        <p:blipFill>
          <a:blip r:embed="rId3"/>
          <a:stretch>
            <a:fillRect/>
          </a:stretch>
        </p:blipFill>
        <p:spPr>
          <a:xfrm>
            <a:off x="6065231" y="2228440"/>
            <a:ext cx="409778" cy="626069"/>
          </a:xfrm>
          <a:prstGeom prst="rect">
            <a:avLst/>
          </a:prstGeom>
        </p:spPr>
      </p:pic>
      <p:pic>
        <p:nvPicPr>
          <p:cNvPr id="490" name="Picture 489"/>
          <p:cNvPicPr/>
          <p:nvPr/>
        </p:nvPicPr>
        <p:blipFill>
          <a:blip r:embed="rId3"/>
          <a:stretch>
            <a:fillRect/>
          </a:stretch>
        </p:blipFill>
        <p:spPr>
          <a:xfrm>
            <a:off x="6065231" y="1592446"/>
            <a:ext cx="409778" cy="626069"/>
          </a:xfrm>
          <a:prstGeom prst="rect">
            <a:avLst/>
          </a:prstGeom>
        </p:spPr>
      </p:pic>
      <p:pic>
        <p:nvPicPr>
          <p:cNvPr id="492" name="Picture 491"/>
          <p:cNvPicPr/>
          <p:nvPr/>
        </p:nvPicPr>
        <p:blipFill>
          <a:blip r:embed="rId3"/>
          <a:stretch>
            <a:fillRect/>
          </a:stretch>
        </p:blipFill>
        <p:spPr>
          <a:xfrm>
            <a:off x="6461919" y="6683177"/>
            <a:ext cx="409778" cy="626069"/>
          </a:xfrm>
          <a:prstGeom prst="rect">
            <a:avLst/>
          </a:prstGeom>
        </p:spPr>
      </p:pic>
      <p:pic>
        <p:nvPicPr>
          <p:cNvPr id="493" name="Picture 492"/>
          <p:cNvPicPr/>
          <p:nvPr/>
        </p:nvPicPr>
        <p:blipFill>
          <a:blip r:embed="rId3"/>
          <a:stretch>
            <a:fillRect/>
          </a:stretch>
        </p:blipFill>
        <p:spPr>
          <a:xfrm>
            <a:off x="6461919" y="6046389"/>
            <a:ext cx="409778" cy="626069"/>
          </a:xfrm>
          <a:prstGeom prst="rect">
            <a:avLst/>
          </a:prstGeom>
        </p:spPr>
      </p:pic>
      <p:pic>
        <p:nvPicPr>
          <p:cNvPr id="494" name="Picture 493"/>
          <p:cNvPicPr/>
          <p:nvPr/>
        </p:nvPicPr>
        <p:blipFill>
          <a:blip r:embed="rId3"/>
          <a:stretch>
            <a:fillRect/>
          </a:stretch>
        </p:blipFill>
        <p:spPr>
          <a:xfrm>
            <a:off x="6461919" y="5410395"/>
            <a:ext cx="409778" cy="626069"/>
          </a:xfrm>
          <a:prstGeom prst="rect">
            <a:avLst/>
          </a:prstGeom>
        </p:spPr>
      </p:pic>
      <p:pic>
        <p:nvPicPr>
          <p:cNvPr id="495" name="Picture 494"/>
          <p:cNvPicPr/>
          <p:nvPr/>
        </p:nvPicPr>
        <p:blipFill>
          <a:blip r:embed="rId3"/>
          <a:stretch>
            <a:fillRect/>
          </a:stretch>
        </p:blipFill>
        <p:spPr>
          <a:xfrm>
            <a:off x="6461919" y="4774004"/>
            <a:ext cx="409778" cy="625672"/>
          </a:xfrm>
          <a:prstGeom prst="rect">
            <a:avLst/>
          </a:prstGeom>
        </p:spPr>
      </p:pic>
      <p:pic>
        <p:nvPicPr>
          <p:cNvPr id="496" name="Picture 495"/>
          <p:cNvPicPr/>
          <p:nvPr/>
        </p:nvPicPr>
        <p:blipFill>
          <a:blip r:embed="rId3"/>
          <a:stretch>
            <a:fillRect/>
          </a:stretch>
        </p:blipFill>
        <p:spPr>
          <a:xfrm>
            <a:off x="6461919" y="4138010"/>
            <a:ext cx="409778" cy="625672"/>
          </a:xfrm>
          <a:prstGeom prst="rect">
            <a:avLst/>
          </a:prstGeom>
        </p:spPr>
      </p:pic>
      <p:pic>
        <p:nvPicPr>
          <p:cNvPr id="497" name="Picture 496"/>
          <p:cNvPicPr/>
          <p:nvPr/>
        </p:nvPicPr>
        <p:blipFill>
          <a:blip r:embed="rId3"/>
          <a:stretch>
            <a:fillRect/>
          </a:stretch>
        </p:blipFill>
        <p:spPr>
          <a:xfrm>
            <a:off x="6461919" y="3501222"/>
            <a:ext cx="409778" cy="626069"/>
          </a:xfrm>
          <a:prstGeom prst="rect">
            <a:avLst/>
          </a:prstGeom>
        </p:spPr>
      </p:pic>
      <p:pic>
        <p:nvPicPr>
          <p:cNvPr id="498" name="Picture 497"/>
          <p:cNvPicPr/>
          <p:nvPr/>
        </p:nvPicPr>
        <p:blipFill>
          <a:blip r:embed="rId3"/>
          <a:stretch>
            <a:fillRect/>
          </a:stretch>
        </p:blipFill>
        <p:spPr>
          <a:xfrm>
            <a:off x="6461919" y="2865228"/>
            <a:ext cx="409778" cy="626069"/>
          </a:xfrm>
          <a:prstGeom prst="rect">
            <a:avLst/>
          </a:prstGeom>
        </p:spPr>
      </p:pic>
      <p:pic>
        <p:nvPicPr>
          <p:cNvPr id="499" name="Picture 498"/>
          <p:cNvPicPr/>
          <p:nvPr/>
        </p:nvPicPr>
        <p:blipFill>
          <a:blip r:embed="rId3"/>
          <a:stretch>
            <a:fillRect/>
          </a:stretch>
        </p:blipFill>
        <p:spPr>
          <a:xfrm>
            <a:off x="6461919" y="2228440"/>
            <a:ext cx="409778" cy="626069"/>
          </a:xfrm>
          <a:prstGeom prst="rect">
            <a:avLst/>
          </a:prstGeom>
        </p:spPr>
      </p:pic>
      <p:pic>
        <p:nvPicPr>
          <p:cNvPr id="500" name="Picture 499"/>
          <p:cNvPicPr/>
          <p:nvPr/>
        </p:nvPicPr>
        <p:blipFill>
          <a:blip r:embed="rId3"/>
          <a:stretch>
            <a:fillRect/>
          </a:stretch>
        </p:blipFill>
        <p:spPr>
          <a:xfrm>
            <a:off x="6461919" y="1592446"/>
            <a:ext cx="409778" cy="626069"/>
          </a:xfrm>
          <a:prstGeom prst="rect">
            <a:avLst/>
          </a:prstGeom>
        </p:spPr>
      </p:pic>
      <p:pic>
        <p:nvPicPr>
          <p:cNvPr id="502" name="Picture 501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606" y="6683177"/>
            <a:ext cx="409778" cy="626069"/>
          </a:xfrm>
          <a:prstGeom prst="rect">
            <a:avLst/>
          </a:prstGeom>
        </p:spPr>
      </p:pic>
      <p:pic>
        <p:nvPicPr>
          <p:cNvPr id="503" name="Picture 502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606" y="6046389"/>
            <a:ext cx="409778" cy="626069"/>
          </a:xfrm>
          <a:prstGeom prst="rect">
            <a:avLst/>
          </a:prstGeom>
        </p:spPr>
      </p:pic>
      <p:pic>
        <p:nvPicPr>
          <p:cNvPr id="504" name="Picture 503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606" y="5410395"/>
            <a:ext cx="409778" cy="626069"/>
          </a:xfrm>
          <a:prstGeom prst="rect">
            <a:avLst/>
          </a:prstGeom>
        </p:spPr>
      </p:pic>
      <p:pic>
        <p:nvPicPr>
          <p:cNvPr id="505" name="Picture 504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606" y="4774004"/>
            <a:ext cx="409778" cy="625672"/>
          </a:xfrm>
          <a:prstGeom prst="rect">
            <a:avLst/>
          </a:prstGeom>
        </p:spPr>
      </p:pic>
      <p:pic>
        <p:nvPicPr>
          <p:cNvPr id="506" name="Picture 505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606" y="4138010"/>
            <a:ext cx="409778" cy="625672"/>
          </a:xfrm>
          <a:prstGeom prst="rect">
            <a:avLst/>
          </a:prstGeom>
        </p:spPr>
      </p:pic>
      <p:pic>
        <p:nvPicPr>
          <p:cNvPr id="507" name="Picture 506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606" y="3501222"/>
            <a:ext cx="409778" cy="626069"/>
          </a:xfrm>
          <a:prstGeom prst="rect">
            <a:avLst/>
          </a:prstGeom>
        </p:spPr>
      </p:pic>
      <p:pic>
        <p:nvPicPr>
          <p:cNvPr id="508" name="Picture 507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606" y="2865228"/>
            <a:ext cx="409778" cy="626069"/>
          </a:xfrm>
          <a:prstGeom prst="rect">
            <a:avLst/>
          </a:prstGeom>
        </p:spPr>
      </p:pic>
      <p:pic>
        <p:nvPicPr>
          <p:cNvPr id="509" name="Picture 508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606" y="2228440"/>
            <a:ext cx="409778" cy="626069"/>
          </a:xfrm>
          <a:prstGeom prst="rect">
            <a:avLst/>
          </a:prstGeom>
        </p:spPr>
      </p:pic>
      <p:pic>
        <p:nvPicPr>
          <p:cNvPr id="510" name="Picture 509"/>
          <p:cNvPicPr/>
          <p:nvPr/>
        </p:nvPicPr>
        <p:blipFill>
          <a:blip r:embed="rId3"/>
          <a:stretch>
            <a:fillRect/>
          </a:stretch>
        </p:blipFill>
        <p:spPr>
          <a:xfrm>
            <a:off x="6858606" y="1592446"/>
            <a:ext cx="409778" cy="626069"/>
          </a:xfrm>
          <a:prstGeom prst="rect">
            <a:avLst/>
          </a:prstGeom>
        </p:spPr>
      </p:pic>
      <p:pic>
        <p:nvPicPr>
          <p:cNvPr id="512" name="Picture 511"/>
          <p:cNvPicPr/>
          <p:nvPr/>
        </p:nvPicPr>
        <p:blipFill>
          <a:blip r:embed="rId3"/>
          <a:stretch>
            <a:fillRect/>
          </a:stretch>
        </p:blipFill>
        <p:spPr>
          <a:xfrm>
            <a:off x="7254500" y="6683177"/>
            <a:ext cx="409778" cy="626069"/>
          </a:xfrm>
          <a:prstGeom prst="rect">
            <a:avLst/>
          </a:prstGeom>
        </p:spPr>
      </p:pic>
      <p:pic>
        <p:nvPicPr>
          <p:cNvPr id="513" name="Picture 512"/>
          <p:cNvPicPr/>
          <p:nvPr/>
        </p:nvPicPr>
        <p:blipFill>
          <a:blip r:embed="rId3"/>
          <a:stretch>
            <a:fillRect/>
          </a:stretch>
        </p:blipFill>
        <p:spPr>
          <a:xfrm>
            <a:off x="7254500" y="6046389"/>
            <a:ext cx="409778" cy="626069"/>
          </a:xfrm>
          <a:prstGeom prst="rect">
            <a:avLst/>
          </a:prstGeom>
        </p:spPr>
      </p:pic>
      <p:pic>
        <p:nvPicPr>
          <p:cNvPr id="514" name="Picture 513"/>
          <p:cNvPicPr/>
          <p:nvPr/>
        </p:nvPicPr>
        <p:blipFill>
          <a:blip r:embed="rId3"/>
          <a:stretch>
            <a:fillRect/>
          </a:stretch>
        </p:blipFill>
        <p:spPr>
          <a:xfrm>
            <a:off x="6421853" y="960608"/>
            <a:ext cx="409778" cy="626069"/>
          </a:xfrm>
          <a:prstGeom prst="rect">
            <a:avLst/>
          </a:prstGeom>
        </p:spPr>
      </p:pic>
      <p:pic>
        <p:nvPicPr>
          <p:cNvPr id="515" name="Picture 514"/>
          <p:cNvPicPr/>
          <p:nvPr/>
        </p:nvPicPr>
        <p:blipFill>
          <a:blip r:embed="rId3"/>
          <a:stretch>
            <a:fillRect/>
          </a:stretch>
        </p:blipFill>
        <p:spPr>
          <a:xfrm>
            <a:off x="6421853" y="324217"/>
            <a:ext cx="409778" cy="625672"/>
          </a:xfrm>
          <a:prstGeom prst="rect">
            <a:avLst/>
          </a:prstGeom>
        </p:spPr>
      </p:pic>
      <p:pic>
        <p:nvPicPr>
          <p:cNvPr id="516" name="Picture 515"/>
          <p:cNvPicPr/>
          <p:nvPr/>
        </p:nvPicPr>
        <p:blipFill>
          <a:blip r:embed="rId3"/>
          <a:stretch>
            <a:fillRect/>
          </a:stretch>
        </p:blipFill>
        <p:spPr>
          <a:xfrm>
            <a:off x="7625800" y="966241"/>
            <a:ext cx="409778" cy="625672"/>
          </a:xfrm>
          <a:prstGeom prst="rect">
            <a:avLst/>
          </a:prstGeom>
        </p:spPr>
      </p:pic>
      <p:pic>
        <p:nvPicPr>
          <p:cNvPr id="517" name="Picture 516"/>
          <p:cNvPicPr/>
          <p:nvPr/>
        </p:nvPicPr>
        <p:blipFill>
          <a:blip r:embed="rId3"/>
          <a:stretch>
            <a:fillRect/>
          </a:stretch>
        </p:blipFill>
        <p:spPr>
          <a:xfrm>
            <a:off x="8061363" y="322443"/>
            <a:ext cx="409778" cy="626069"/>
          </a:xfrm>
          <a:prstGeom prst="rect">
            <a:avLst/>
          </a:prstGeom>
        </p:spPr>
      </p:pic>
      <p:pic>
        <p:nvPicPr>
          <p:cNvPr id="518" name="Picture 517"/>
          <p:cNvPicPr/>
          <p:nvPr/>
        </p:nvPicPr>
        <p:blipFill>
          <a:blip r:embed="rId3"/>
          <a:stretch>
            <a:fillRect/>
          </a:stretch>
        </p:blipFill>
        <p:spPr>
          <a:xfrm>
            <a:off x="7254500" y="2865228"/>
            <a:ext cx="409778" cy="626069"/>
          </a:xfrm>
          <a:prstGeom prst="rect">
            <a:avLst/>
          </a:prstGeom>
        </p:spPr>
      </p:pic>
      <p:pic>
        <p:nvPicPr>
          <p:cNvPr id="519" name="Picture 518"/>
          <p:cNvPicPr/>
          <p:nvPr/>
        </p:nvPicPr>
        <p:blipFill>
          <a:blip r:embed="rId3"/>
          <a:stretch>
            <a:fillRect/>
          </a:stretch>
        </p:blipFill>
        <p:spPr>
          <a:xfrm>
            <a:off x="7254500" y="2228440"/>
            <a:ext cx="409778" cy="626069"/>
          </a:xfrm>
          <a:prstGeom prst="rect">
            <a:avLst/>
          </a:prstGeom>
        </p:spPr>
      </p:pic>
      <p:pic>
        <p:nvPicPr>
          <p:cNvPr id="520" name="Picture 519"/>
          <p:cNvPicPr/>
          <p:nvPr/>
        </p:nvPicPr>
        <p:blipFill>
          <a:blip r:embed="rId3"/>
          <a:stretch>
            <a:fillRect/>
          </a:stretch>
        </p:blipFill>
        <p:spPr>
          <a:xfrm>
            <a:off x="7254500" y="1592446"/>
            <a:ext cx="409778" cy="626069"/>
          </a:xfrm>
          <a:prstGeom prst="rect">
            <a:avLst/>
          </a:prstGeom>
        </p:spPr>
      </p:pic>
      <p:pic>
        <p:nvPicPr>
          <p:cNvPr id="522" name="Picture 521"/>
          <p:cNvPicPr/>
          <p:nvPr/>
        </p:nvPicPr>
        <p:blipFill>
          <a:blip r:embed="rId3"/>
          <a:stretch>
            <a:fillRect/>
          </a:stretch>
        </p:blipFill>
        <p:spPr>
          <a:xfrm>
            <a:off x="7651584" y="6683177"/>
            <a:ext cx="409778" cy="626069"/>
          </a:xfrm>
          <a:prstGeom prst="rect">
            <a:avLst/>
          </a:prstGeom>
        </p:spPr>
      </p:pic>
      <p:pic>
        <p:nvPicPr>
          <p:cNvPr id="523" name="Picture 522"/>
          <p:cNvPicPr/>
          <p:nvPr/>
        </p:nvPicPr>
        <p:blipFill>
          <a:blip r:embed="rId3"/>
          <a:stretch>
            <a:fillRect/>
          </a:stretch>
        </p:blipFill>
        <p:spPr>
          <a:xfrm>
            <a:off x="7651584" y="6046389"/>
            <a:ext cx="409778" cy="626069"/>
          </a:xfrm>
          <a:prstGeom prst="rect">
            <a:avLst/>
          </a:prstGeom>
        </p:spPr>
      </p:pic>
      <p:pic>
        <p:nvPicPr>
          <p:cNvPr id="524" name="Picture 523"/>
          <p:cNvPicPr/>
          <p:nvPr/>
        </p:nvPicPr>
        <p:blipFill>
          <a:blip r:embed="rId3"/>
          <a:stretch>
            <a:fillRect/>
          </a:stretch>
        </p:blipFill>
        <p:spPr>
          <a:xfrm>
            <a:off x="6818937" y="960608"/>
            <a:ext cx="409778" cy="626069"/>
          </a:xfrm>
          <a:prstGeom prst="rect">
            <a:avLst/>
          </a:prstGeom>
        </p:spPr>
      </p:pic>
      <p:pic>
        <p:nvPicPr>
          <p:cNvPr id="525" name="Picture 524"/>
          <p:cNvPicPr/>
          <p:nvPr/>
        </p:nvPicPr>
        <p:blipFill>
          <a:blip r:embed="rId3"/>
          <a:stretch>
            <a:fillRect/>
          </a:stretch>
        </p:blipFill>
        <p:spPr>
          <a:xfrm>
            <a:off x="6818937" y="324217"/>
            <a:ext cx="409778" cy="625672"/>
          </a:xfrm>
          <a:prstGeom prst="rect">
            <a:avLst/>
          </a:prstGeom>
        </p:spPr>
      </p:pic>
      <p:pic>
        <p:nvPicPr>
          <p:cNvPr id="526" name="Picture 525"/>
          <p:cNvPicPr/>
          <p:nvPr/>
        </p:nvPicPr>
        <p:blipFill>
          <a:blip r:embed="rId3"/>
          <a:stretch>
            <a:fillRect/>
          </a:stretch>
        </p:blipFill>
        <p:spPr>
          <a:xfrm>
            <a:off x="8035578" y="966241"/>
            <a:ext cx="409778" cy="626069"/>
          </a:xfrm>
          <a:prstGeom prst="rect">
            <a:avLst/>
          </a:prstGeom>
        </p:spPr>
      </p:pic>
      <p:pic>
        <p:nvPicPr>
          <p:cNvPr id="527" name="Picture 526"/>
          <p:cNvPicPr/>
          <p:nvPr/>
        </p:nvPicPr>
        <p:blipFill>
          <a:blip r:embed="rId3"/>
          <a:stretch>
            <a:fillRect/>
          </a:stretch>
        </p:blipFill>
        <p:spPr>
          <a:xfrm>
            <a:off x="7651584" y="2865228"/>
            <a:ext cx="409778" cy="626069"/>
          </a:xfrm>
          <a:prstGeom prst="rect">
            <a:avLst/>
          </a:prstGeom>
        </p:spPr>
      </p:pic>
      <p:pic>
        <p:nvPicPr>
          <p:cNvPr id="528" name="Picture 527"/>
          <p:cNvPicPr/>
          <p:nvPr/>
        </p:nvPicPr>
        <p:blipFill>
          <a:blip r:embed="rId3"/>
          <a:stretch>
            <a:fillRect/>
          </a:stretch>
        </p:blipFill>
        <p:spPr>
          <a:xfrm>
            <a:off x="7651584" y="2228440"/>
            <a:ext cx="409778" cy="626069"/>
          </a:xfrm>
          <a:prstGeom prst="rect">
            <a:avLst/>
          </a:prstGeom>
        </p:spPr>
      </p:pic>
      <p:pic>
        <p:nvPicPr>
          <p:cNvPr id="529" name="Picture 528"/>
          <p:cNvPicPr/>
          <p:nvPr/>
        </p:nvPicPr>
        <p:blipFill>
          <a:blip r:embed="rId3"/>
          <a:stretch>
            <a:fillRect/>
          </a:stretch>
        </p:blipFill>
        <p:spPr>
          <a:xfrm>
            <a:off x="7651584" y="1592446"/>
            <a:ext cx="409778" cy="626069"/>
          </a:xfrm>
          <a:prstGeom prst="rect">
            <a:avLst/>
          </a:prstGeom>
        </p:spPr>
      </p:pic>
      <p:pic>
        <p:nvPicPr>
          <p:cNvPr id="531" name="Picture 530"/>
          <p:cNvPicPr/>
          <p:nvPr/>
        </p:nvPicPr>
        <p:blipFill>
          <a:blip r:embed="rId3"/>
          <a:stretch>
            <a:fillRect/>
          </a:stretch>
        </p:blipFill>
        <p:spPr>
          <a:xfrm>
            <a:off x="8048669" y="6683177"/>
            <a:ext cx="409778" cy="626069"/>
          </a:xfrm>
          <a:prstGeom prst="rect">
            <a:avLst/>
          </a:prstGeom>
        </p:spPr>
      </p:pic>
      <p:pic>
        <p:nvPicPr>
          <p:cNvPr id="532" name="Picture 531"/>
          <p:cNvPicPr/>
          <p:nvPr/>
        </p:nvPicPr>
        <p:blipFill>
          <a:blip r:embed="rId3"/>
          <a:stretch>
            <a:fillRect/>
          </a:stretch>
        </p:blipFill>
        <p:spPr>
          <a:xfrm>
            <a:off x="8048669" y="6046389"/>
            <a:ext cx="409778" cy="626069"/>
          </a:xfrm>
          <a:prstGeom prst="rect">
            <a:avLst/>
          </a:prstGeom>
        </p:spPr>
      </p:pic>
      <p:pic>
        <p:nvPicPr>
          <p:cNvPr id="533" name="Picture 532"/>
          <p:cNvPicPr/>
          <p:nvPr/>
        </p:nvPicPr>
        <p:blipFill>
          <a:blip r:embed="rId3"/>
          <a:stretch>
            <a:fillRect/>
          </a:stretch>
        </p:blipFill>
        <p:spPr>
          <a:xfrm>
            <a:off x="7216022" y="960608"/>
            <a:ext cx="409778" cy="626069"/>
          </a:xfrm>
          <a:prstGeom prst="rect">
            <a:avLst/>
          </a:prstGeom>
        </p:spPr>
      </p:pic>
      <p:pic>
        <p:nvPicPr>
          <p:cNvPr id="534" name="Picture 533"/>
          <p:cNvPicPr/>
          <p:nvPr/>
        </p:nvPicPr>
        <p:blipFill>
          <a:blip r:embed="rId3"/>
          <a:stretch>
            <a:fillRect/>
          </a:stretch>
        </p:blipFill>
        <p:spPr>
          <a:xfrm>
            <a:off x="7216022" y="324217"/>
            <a:ext cx="409778" cy="625672"/>
          </a:xfrm>
          <a:prstGeom prst="rect">
            <a:avLst/>
          </a:prstGeom>
        </p:spPr>
      </p:pic>
      <p:pic>
        <p:nvPicPr>
          <p:cNvPr id="535" name="Picture 534"/>
          <p:cNvPicPr/>
          <p:nvPr/>
        </p:nvPicPr>
        <p:blipFill>
          <a:blip r:embed="rId3"/>
          <a:stretch>
            <a:fillRect/>
          </a:stretch>
        </p:blipFill>
        <p:spPr>
          <a:xfrm>
            <a:off x="7643512" y="323820"/>
            <a:ext cx="409778" cy="626069"/>
          </a:xfrm>
          <a:prstGeom prst="rect">
            <a:avLst/>
          </a:prstGeom>
        </p:spPr>
      </p:pic>
      <p:pic>
        <p:nvPicPr>
          <p:cNvPr id="536" name="Picture 535"/>
          <p:cNvPicPr/>
          <p:nvPr/>
        </p:nvPicPr>
        <p:blipFill>
          <a:blip r:embed="rId3"/>
          <a:stretch>
            <a:fillRect/>
          </a:stretch>
        </p:blipFill>
        <p:spPr>
          <a:xfrm>
            <a:off x="8048669" y="2865228"/>
            <a:ext cx="409778" cy="626069"/>
          </a:xfrm>
          <a:prstGeom prst="rect">
            <a:avLst/>
          </a:prstGeom>
        </p:spPr>
      </p:pic>
      <p:pic>
        <p:nvPicPr>
          <p:cNvPr id="537" name="Picture 536"/>
          <p:cNvPicPr/>
          <p:nvPr/>
        </p:nvPicPr>
        <p:blipFill>
          <a:blip r:embed="rId3"/>
          <a:stretch>
            <a:fillRect/>
          </a:stretch>
        </p:blipFill>
        <p:spPr>
          <a:xfrm>
            <a:off x="8048669" y="2228440"/>
            <a:ext cx="409778" cy="626069"/>
          </a:xfrm>
          <a:prstGeom prst="rect">
            <a:avLst/>
          </a:prstGeom>
        </p:spPr>
      </p:pic>
      <p:pic>
        <p:nvPicPr>
          <p:cNvPr id="538" name="Picture 537"/>
          <p:cNvPicPr/>
          <p:nvPr/>
        </p:nvPicPr>
        <p:blipFill>
          <a:blip r:embed="rId3"/>
          <a:stretch>
            <a:fillRect/>
          </a:stretch>
        </p:blipFill>
        <p:spPr>
          <a:xfrm>
            <a:off x="8048669" y="1592446"/>
            <a:ext cx="409778" cy="626069"/>
          </a:xfrm>
          <a:prstGeom prst="rect">
            <a:avLst/>
          </a:prstGeom>
        </p:spPr>
      </p:pic>
      <p:pic>
        <p:nvPicPr>
          <p:cNvPr id="540" name="Picture 539"/>
          <p:cNvPicPr/>
          <p:nvPr/>
        </p:nvPicPr>
        <p:blipFill>
          <a:blip r:embed="rId3"/>
          <a:stretch>
            <a:fillRect/>
          </a:stretch>
        </p:blipFill>
        <p:spPr>
          <a:xfrm>
            <a:off x="8445356" y="6683177"/>
            <a:ext cx="409778" cy="626069"/>
          </a:xfrm>
          <a:prstGeom prst="rect">
            <a:avLst/>
          </a:prstGeom>
        </p:spPr>
      </p:pic>
      <p:pic>
        <p:nvPicPr>
          <p:cNvPr id="541" name="Picture 540"/>
          <p:cNvPicPr/>
          <p:nvPr/>
        </p:nvPicPr>
        <p:blipFill>
          <a:blip r:embed="rId3"/>
          <a:stretch>
            <a:fillRect/>
          </a:stretch>
        </p:blipFill>
        <p:spPr>
          <a:xfrm>
            <a:off x="8445356" y="6046389"/>
            <a:ext cx="409778" cy="626069"/>
          </a:xfrm>
          <a:prstGeom prst="rect">
            <a:avLst/>
          </a:prstGeom>
        </p:spPr>
      </p:pic>
      <p:pic>
        <p:nvPicPr>
          <p:cNvPr id="542" name="Picture 541"/>
          <p:cNvPicPr/>
          <p:nvPr/>
        </p:nvPicPr>
        <p:blipFill>
          <a:blip r:embed="rId3"/>
          <a:stretch>
            <a:fillRect/>
          </a:stretch>
        </p:blipFill>
        <p:spPr>
          <a:xfrm>
            <a:off x="8445356" y="5410395"/>
            <a:ext cx="409778" cy="626069"/>
          </a:xfrm>
          <a:prstGeom prst="rect">
            <a:avLst/>
          </a:prstGeom>
        </p:spPr>
      </p:pic>
      <p:pic>
        <p:nvPicPr>
          <p:cNvPr id="543" name="Picture 542"/>
          <p:cNvPicPr/>
          <p:nvPr/>
        </p:nvPicPr>
        <p:blipFill>
          <a:blip r:embed="rId3"/>
          <a:stretch>
            <a:fillRect/>
          </a:stretch>
        </p:blipFill>
        <p:spPr>
          <a:xfrm>
            <a:off x="7268384" y="3491297"/>
            <a:ext cx="409778" cy="625672"/>
          </a:xfrm>
          <a:prstGeom prst="rect">
            <a:avLst/>
          </a:prstGeom>
        </p:spPr>
      </p:pic>
      <p:pic>
        <p:nvPicPr>
          <p:cNvPr id="544" name="Picture 543"/>
          <p:cNvPicPr/>
          <p:nvPr/>
        </p:nvPicPr>
        <p:blipFill>
          <a:blip r:embed="rId3"/>
          <a:stretch>
            <a:fillRect/>
          </a:stretch>
        </p:blipFill>
        <p:spPr>
          <a:xfrm>
            <a:off x="8445356" y="3501222"/>
            <a:ext cx="409778" cy="626069"/>
          </a:xfrm>
          <a:prstGeom prst="rect">
            <a:avLst/>
          </a:prstGeom>
        </p:spPr>
      </p:pic>
      <p:pic>
        <p:nvPicPr>
          <p:cNvPr id="545" name="Picture 544"/>
          <p:cNvPicPr/>
          <p:nvPr/>
        </p:nvPicPr>
        <p:blipFill>
          <a:blip r:embed="rId3"/>
          <a:stretch>
            <a:fillRect/>
          </a:stretch>
        </p:blipFill>
        <p:spPr>
          <a:xfrm>
            <a:off x="8445356" y="2865228"/>
            <a:ext cx="409778" cy="626069"/>
          </a:xfrm>
          <a:prstGeom prst="rect">
            <a:avLst/>
          </a:prstGeom>
        </p:spPr>
      </p:pic>
      <p:pic>
        <p:nvPicPr>
          <p:cNvPr id="546" name="Picture 545"/>
          <p:cNvPicPr/>
          <p:nvPr/>
        </p:nvPicPr>
        <p:blipFill>
          <a:blip r:embed="rId3"/>
          <a:stretch>
            <a:fillRect/>
          </a:stretch>
        </p:blipFill>
        <p:spPr>
          <a:xfrm>
            <a:off x="8445356" y="2228440"/>
            <a:ext cx="409778" cy="626069"/>
          </a:xfrm>
          <a:prstGeom prst="rect">
            <a:avLst/>
          </a:prstGeom>
        </p:spPr>
      </p:pic>
      <p:pic>
        <p:nvPicPr>
          <p:cNvPr id="547" name="Picture 546"/>
          <p:cNvPicPr/>
          <p:nvPr/>
        </p:nvPicPr>
        <p:blipFill>
          <a:blip r:embed="rId3"/>
          <a:stretch>
            <a:fillRect/>
          </a:stretch>
        </p:blipFill>
        <p:spPr>
          <a:xfrm>
            <a:off x="8445356" y="1592446"/>
            <a:ext cx="409778" cy="626069"/>
          </a:xfrm>
          <a:prstGeom prst="rect">
            <a:avLst/>
          </a:prstGeom>
        </p:spPr>
      </p:pic>
      <p:pic>
        <p:nvPicPr>
          <p:cNvPr id="549" name="Picture 548"/>
          <p:cNvPicPr/>
          <p:nvPr/>
        </p:nvPicPr>
        <p:blipFill>
          <a:blip r:embed="rId3"/>
          <a:stretch>
            <a:fillRect/>
          </a:stretch>
        </p:blipFill>
        <p:spPr>
          <a:xfrm>
            <a:off x="8842044" y="6683177"/>
            <a:ext cx="409778" cy="626069"/>
          </a:xfrm>
          <a:prstGeom prst="rect">
            <a:avLst/>
          </a:prstGeom>
        </p:spPr>
      </p:pic>
      <p:pic>
        <p:nvPicPr>
          <p:cNvPr id="550" name="Picture 549"/>
          <p:cNvPicPr/>
          <p:nvPr/>
        </p:nvPicPr>
        <p:blipFill>
          <a:blip r:embed="rId3"/>
          <a:stretch>
            <a:fillRect/>
          </a:stretch>
        </p:blipFill>
        <p:spPr>
          <a:xfrm>
            <a:off x="8842044" y="6046389"/>
            <a:ext cx="409778" cy="626069"/>
          </a:xfrm>
          <a:prstGeom prst="rect">
            <a:avLst/>
          </a:prstGeom>
        </p:spPr>
      </p:pic>
      <p:pic>
        <p:nvPicPr>
          <p:cNvPr id="551" name="Picture 550"/>
          <p:cNvPicPr/>
          <p:nvPr/>
        </p:nvPicPr>
        <p:blipFill>
          <a:blip r:embed="rId3"/>
          <a:stretch>
            <a:fillRect/>
          </a:stretch>
        </p:blipFill>
        <p:spPr>
          <a:xfrm>
            <a:off x="8842044" y="5410395"/>
            <a:ext cx="409778" cy="626069"/>
          </a:xfrm>
          <a:prstGeom prst="rect">
            <a:avLst/>
          </a:prstGeom>
        </p:spPr>
      </p:pic>
      <p:pic>
        <p:nvPicPr>
          <p:cNvPr id="552" name="Picture 551"/>
          <p:cNvPicPr/>
          <p:nvPr/>
        </p:nvPicPr>
        <p:blipFill>
          <a:blip r:embed="rId3"/>
          <a:stretch>
            <a:fillRect/>
          </a:stretch>
        </p:blipFill>
        <p:spPr>
          <a:xfrm>
            <a:off x="8061363" y="3491297"/>
            <a:ext cx="409778" cy="625672"/>
          </a:xfrm>
          <a:prstGeom prst="rect">
            <a:avLst/>
          </a:prstGeom>
        </p:spPr>
      </p:pic>
      <p:pic>
        <p:nvPicPr>
          <p:cNvPr id="553" name="Picture 552"/>
          <p:cNvPicPr/>
          <p:nvPr/>
        </p:nvPicPr>
        <p:blipFill>
          <a:blip r:embed="rId3"/>
          <a:stretch>
            <a:fillRect/>
          </a:stretch>
        </p:blipFill>
        <p:spPr>
          <a:xfrm>
            <a:off x="8842044" y="3501222"/>
            <a:ext cx="409778" cy="626069"/>
          </a:xfrm>
          <a:prstGeom prst="rect">
            <a:avLst/>
          </a:prstGeom>
        </p:spPr>
      </p:pic>
      <p:pic>
        <p:nvPicPr>
          <p:cNvPr id="554" name="Picture 553"/>
          <p:cNvPicPr/>
          <p:nvPr/>
        </p:nvPicPr>
        <p:blipFill>
          <a:blip r:embed="rId3"/>
          <a:stretch>
            <a:fillRect/>
          </a:stretch>
        </p:blipFill>
        <p:spPr>
          <a:xfrm>
            <a:off x="8842044" y="2865228"/>
            <a:ext cx="409778" cy="626069"/>
          </a:xfrm>
          <a:prstGeom prst="rect">
            <a:avLst/>
          </a:prstGeom>
        </p:spPr>
      </p:pic>
      <p:pic>
        <p:nvPicPr>
          <p:cNvPr id="555" name="Picture 554"/>
          <p:cNvPicPr/>
          <p:nvPr/>
        </p:nvPicPr>
        <p:blipFill>
          <a:blip r:embed="rId3"/>
          <a:stretch>
            <a:fillRect/>
          </a:stretch>
        </p:blipFill>
        <p:spPr>
          <a:xfrm>
            <a:off x="8842044" y="2228440"/>
            <a:ext cx="409778" cy="626069"/>
          </a:xfrm>
          <a:prstGeom prst="rect">
            <a:avLst/>
          </a:prstGeom>
        </p:spPr>
      </p:pic>
      <p:pic>
        <p:nvPicPr>
          <p:cNvPr id="556" name="Picture 555"/>
          <p:cNvPicPr/>
          <p:nvPr/>
        </p:nvPicPr>
        <p:blipFill>
          <a:blip r:embed="rId3"/>
          <a:stretch>
            <a:fillRect/>
          </a:stretch>
        </p:blipFill>
        <p:spPr>
          <a:xfrm>
            <a:off x="8842044" y="1592446"/>
            <a:ext cx="409778" cy="626069"/>
          </a:xfrm>
          <a:prstGeom prst="rect">
            <a:avLst/>
          </a:prstGeom>
        </p:spPr>
      </p:pic>
      <p:pic>
        <p:nvPicPr>
          <p:cNvPr id="558" name="Picture 557"/>
          <p:cNvPicPr/>
          <p:nvPr/>
        </p:nvPicPr>
        <p:blipFill>
          <a:blip r:embed="rId3"/>
          <a:stretch>
            <a:fillRect/>
          </a:stretch>
        </p:blipFill>
        <p:spPr>
          <a:xfrm>
            <a:off x="9238731" y="6683177"/>
            <a:ext cx="409778" cy="626069"/>
          </a:xfrm>
          <a:prstGeom prst="rect">
            <a:avLst/>
          </a:prstGeom>
        </p:spPr>
      </p:pic>
      <p:pic>
        <p:nvPicPr>
          <p:cNvPr id="559" name="Picture 558"/>
          <p:cNvPicPr/>
          <p:nvPr/>
        </p:nvPicPr>
        <p:blipFill>
          <a:blip r:embed="rId3"/>
          <a:stretch>
            <a:fillRect/>
          </a:stretch>
        </p:blipFill>
        <p:spPr>
          <a:xfrm>
            <a:off x="9238731" y="6046389"/>
            <a:ext cx="409778" cy="626069"/>
          </a:xfrm>
          <a:prstGeom prst="rect">
            <a:avLst/>
          </a:prstGeom>
        </p:spPr>
      </p:pic>
      <p:pic>
        <p:nvPicPr>
          <p:cNvPr id="560" name="Picture 559"/>
          <p:cNvPicPr/>
          <p:nvPr/>
        </p:nvPicPr>
        <p:blipFill>
          <a:blip r:embed="rId3"/>
          <a:stretch>
            <a:fillRect/>
          </a:stretch>
        </p:blipFill>
        <p:spPr>
          <a:xfrm>
            <a:off x="9238731" y="5410395"/>
            <a:ext cx="409778" cy="626069"/>
          </a:xfrm>
          <a:prstGeom prst="rect">
            <a:avLst/>
          </a:prstGeom>
        </p:spPr>
      </p:pic>
      <p:pic>
        <p:nvPicPr>
          <p:cNvPr id="561" name="Picture 560"/>
          <p:cNvPicPr/>
          <p:nvPr/>
        </p:nvPicPr>
        <p:blipFill>
          <a:blip r:embed="rId3"/>
          <a:stretch>
            <a:fillRect/>
          </a:stretch>
        </p:blipFill>
        <p:spPr>
          <a:xfrm>
            <a:off x="7678163" y="3491297"/>
            <a:ext cx="409778" cy="625672"/>
          </a:xfrm>
          <a:prstGeom prst="rect">
            <a:avLst/>
          </a:prstGeom>
        </p:spPr>
      </p:pic>
      <p:pic>
        <p:nvPicPr>
          <p:cNvPr id="562" name="Picture 561"/>
          <p:cNvPicPr/>
          <p:nvPr/>
        </p:nvPicPr>
        <p:blipFill>
          <a:blip r:embed="rId3"/>
          <a:stretch>
            <a:fillRect/>
          </a:stretch>
        </p:blipFill>
        <p:spPr>
          <a:xfrm>
            <a:off x="9238731" y="3501222"/>
            <a:ext cx="409778" cy="626069"/>
          </a:xfrm>
          <a:prstGeom prst="rect">
            <a:avLst/>
          </a:prstGeom>
        </p:spPr>
      </p:pic>
      <p:pic>
        <p:nvPicPr>
          <p:cNvPr id="563" name="Picture 562"/>
          <p:cNvPicPr/>
          <p:nvPr/>
        </p:nvPicPr>
        <p:blipFill>
          <a:blip r:embed="rId3"/>
          <a:stretch>
            <a:fillRect/>
          </a:stretch>
        </p:blipFill>
        <p:spPr>
          <a:xfrm>
            <a:off x="9238731" y="2865228"/>
            <a:ext cx="409778" cy="626069"/>
          </a:xfrm>
          <a:prstGeom prst="rect">
            <a:avLst/>
          </a:prstGeom>
        </p:spPr>
      </p:pic>
      <p:pic>
        <p:nvPicPr>
          <p:cNvPr id="564" name="Picture 563"/>
          <p:cNvPicPr/>
          <p:nvPr/>
        </p:nvPicPr>
        <p:blipFill>
          <a:blip r:embed="rId3"/>
          <a:stretch>
            <a:fillRect/>
          </a:stretch>
        </p:blipFill>
        <p:spPr>
          <a:xfrm>
            <a:off x="9238731" y="2228440"/>
            <a:ext cx="409778" cy="626069"/>
          </a:xfrm>
          <a:prstGeom prst="rect">
            <a:avLst/>
          </a:prstGeom>
        </p:spPr>
      </p:pic>
      <p:pic>
        <p:nvPicPr>
          <p:cNvPr id="565" name="Picture 564"/>
          <p:cNvPicPr/>
          <p:nvPr/>
        </p:nvPicPr>
        <p:blipFill>
          <a:blip r:embed="rId3"/>
          <a:stretch>
            <a:fillRect/>
          </a:stretch>
        </p:blipFill>
        <p:spPr>
          <a:xfrm>
            <a:off x="9238731" y="1592446"/>
            <a:ext cx="409778" cy="626069"/>
          </a:xfrm>
          <a:prstGeom prst="rect">
            <a:avLst/>
          </a:prstGeom>
        </p:spPr>
      </p:pic>
      <p:pic>
        <p:nvPicPr>
          <p:cNvPr id="567" name="Picture 566"/>
          <p:cNvPicPr/>
          <p:nvPr/>
        </p:nvPicPr>
        <p:blipFill>
          <a:blip r:embed="rId3"/>
          <a:stretch>
            <a:fillRect/>
          </a:stretch>
        </p:blipFill>
        <p:spPr>
          <a:xfrm>
            <a:off x="9635419" y="6683177"/>
            <a:ext cx="409778" cy="626069"/>
          </a:xfrm>
          <a:prstGeom prst="rect">
            <a:avLst/>
          </a:prstGeom>
        </p:spPr>
      </p:pic>
      <p:pic>
        <p:nvPicPr>
          <p:cNvPr id="568" name="Picture 567"/>
          <p:cNvPicPr/>
          <p:nvPr/>
        </p:nvPicPr>
        <p:blipFill>
          <a:blip r:embed="rId3"/>
          <a:stretch>
            <a:fillRect/>
          </a:stretch>
        </p:blipFill>
        <p:spPr>
          <a:xfrm>
            <a:off x="9635419" y="6046389"/>
            <a:ext cx="409778" cy="626069"/>
          </a:xfrm>
          <a:prstGeom prst="rect">
            <a:avLst/>
          </a:prstGeom>
        </p:spPr>
      </p:pic>
      <p:pic>
        <p:nvPicPr>
          <p:cNvPr id="569" name="Picture 568"/>
          <p:cNvPicPr/>
          <p:nvPr/>
        </p:nvPicPr>
        <p:blipFill>
          <a:blip r:embed="rId3"/>
          <a:stretch>
            <a:fillRect/>
          </a:stretch>
        </p:blipFill>
        <p:spPr>
          <a:xfrm>
            <a:off x="9635419" y="5410395"/>
            <a:ext cx="409778" cy="626069"/>
          </a:xfrm>
          <a:prstGeom prst="rect">
            <a:avLst/>
          </a:prstGeom>
        </p:spPr>
      </p:pic>
      <p:pic>
        <p:nvPicPr>
          <p:cNvPr id="570" name="Picture 569"/>
          <p:cNvPicPr/>
          <p:nvPr/>
        </p:nvPicPr>
        <p:blipFill>
          <a:blip r:embed="rId3"/>
          <a:stretch>
            <a:fillRect/>
          </a:stretch>
        </p:blipFill>
        <p:spPr>
          <a:xfrm>
            <a:off x="9635419" y="4774004"/>
            <a:ext cx="409778" cy="625672"/>
          </a:xfrm>
          <a:prstGeom prst="rect">
            <a:avLst/>
          </a:prstGeom>
        </p:spPr>
      </p:pic>
      <p:pic>
        <p:nvPicPr>
          <p:cNvPr id="571" name="Picture 570"/>
          <p:cNvPicPr/>
          <p:nvPr/>
        </p:nvPicPr>
        <p:blipFill>
          <a:blip r:embed="rId3"/>
          <a:stretch>
            <a:fillRect/>
          </a:stretch>
        </p:blipFill>
        <p:spPr>
          <a:xfrm>
            <a:off x="9635419" y="4138010"/>
            <a:ext cx="409778" cy="625672"/>
          </a:xfrm>
          <a:prstGeom prst="rect">
            <a:avLst/>
          </a:prstGeom>
        </p:spPr>
      </p:pic>
      <p:pic>
        <p:nvPicPr>
          <p:cNvPr id="572" name="Picture 571"/>
          <p:cNvPicPr/>
          <p:nvPr/>
        </p:nvPicPr>
        <p:blipFill>
          <a:blip r:embed="rId3"/>
          <a:stretch>
            <a:fillRect/>
          </a:stretch>
        </p:blipFill>
        <p:spPr>
          <a:xfrm>
            <a:off x="9635419" y="3501222"/>
            <a:ext cx="409778" cy="626069"/>
          </a:xfrm>
          <a:prstGeom prst="rect">
            <a:avLst/>
          </a:prstGeom>
        </p:spPr>
      </p:pic>
      <p:pic>
        <p:nvPicPr>
          <p:cNvPr id="573" name="Picture 572"/>
          <p:cNvPicPr/>
          <p:nvPr/>
        </p:nvPicPr>
        <p:blipFill>
          <a:blip r:embed="rId3"/>
          <a:stretch>
            <a:fillRect/>
          </a:stretch>
        </p:blipFill>
        <p:spPr>
          <a:xfrm>
            <a:off x="9635419" y="2865228"/>
            <a:ext cx="409778" cy="626069"/>
          </a:xfrm>
          <a:prstGeom prst="rect">
            <a:avLst/>
          </a:prstGeom>
        </p:spPr>
      </p:pic>
      <p:pic>
        <p:nvPicPr>
          <p:cNvPr id="574" name="Picture 573"/>
          <p:cNvPicPr/>
          <p:nvPr/>
        </p:nvPicPr>
        <p:blipFill>
          <a:blip r:embed="rId3"/>
          <a:stretch>
            <a:fillRect/>
          </a:stretch>
        </p:blipFill>
        <p:spPr>
          <a:xfrm>
            <a:off x="9635419" y="2228440"/>
            <a:ext cx="409778" cy="626069"/>
          </a:xfrm>
          <a:prstGeom prst="rect">
            <a:avLst/>
          </a:prstGeom>
        </p:spPr>
      </p:pic>
      <p:pic>
        <p:nvPicPr>
          <p:cNvPr id="575" name="Picture 574"/>
          <p:cNvPicPr/>
          <p:nvPr/>
        </p:nvPicPr>
        <p:blipFill>
          <a:blip r:embed="rId3"/>
          <a:stretch>
            <a:fillRect/>
          </a:stretch>
        </p:blipFill>
        <p:spPr>
          <a:xfrm>
            <a:off x="9635419" y="1592446"/>
            <a:ext cx="409778" cy="626069"/>
          </a:xfrm>
          <a:prstGeom prst="rect">
            <a:avLst/>
          </a:prstGeom>
        </p:spPr>
      </p:pic>
      <p:pic>
        <p:nvPicPr>
          <p:cNvPr id="586" name="Picture 585"/>
          <p:cNvPicPr/>
          <p:nvPr/>
        </p:nvPicPr>
        <p:blipFill>
          <a:blip r:embed="rId3"/>
          <a:stretch>
            <a:fillRect/>
          </a:stretch>
        </p:blipFill>
        <p:spPr>
          <a:xfrm>
            <a:off x="8445753" y="958437"/>
            <a:ext cx="409778" cy="626069"/>
          </a:xfrm>
          <a:prstGeom prst="rect">
            <a:avLst/>
          </a:prstGeom>
        </p:spPr>
      </p:pic>
      <p:pic>
        <p:nvPicPr>
          <p:cNvPr id="587" name="Picture 586"/>
          <p:cNvPicPr/>
          <p:nvPr/>
        </p:nvPicPr>
        <p:blipFill>
          <a:blip r:embed="rId3"/>
          <a:stretch>
            <a:fillRect/>
          </a:stretch>
        </p:blipFill>
        <p:spPr>
          <a:xfrm>
            <a:off x="8445753" y="322443"/>
            <a:ext cx="409778" cy="626069"/>
          </a:xfrm>
          <a:prstGeom prst="rect">
            <a:avLst/>
          </a:prstGeom>
        </p:spPr>
      </p:pic>
      <p:pic>
        <p:nvPicPr>
          <p:cNvPr id="588" name="Picture 587"/>
          <p:cNvPicPr/>
          <p:nvPr/>
        </p:nvPicPr>
        <p:blipFill>
          <a:blip r:embed="rId3"/>
          <a:stretch>
            <a:fillRect/>
          </a:stretch>
        </p:blipFill>
        <p:spPr>
          <a:xfrm>
            <a:off x="8842440" y="958437"/>
            <a:ext cx="409778" cy="626069"/>
          </a:xfrm>
          <a:prstGeom prst="rect">
            <a:avLst/>
          </a:prstGeom>
        </p:spPr>
      </p:pic>
      <p:pic>
        <p:nvPicPr>
          <p:cNvPr id="589" name="Picture 588"/>
          <p:cNvPicPr/>
          <p:nvPr/>
        </p:nvPicPr>
        <p:blipFill>
          <a:blip r:embed="rId3"/>
          <a:stretch>
            <a:fillRect/>
          </a:stretch>
        </p:blipFill>
        <p:spPr>
          <a:xfrm>
            <a:off x="8842440" y="322443"/>
            <a:ext cx="409778" cy="626069"/>
          </a:xfrm>
          <a:prstGeom prst="rect">
            <a:avLst/>
          </a:prstGeom>
        </p:spPr>
      </p:pic>
      <p:pic>
        <p:nvPicPr>
          <p:cNvPr id="590" name="Picture 589"/>
          <p:cNvPicPr/>
          <p:nvPr/>
        </p:nvPicPr>
        <p:blipFill>
          <a:blip r:embed="rId3"/>
          <a:stretch>
            <a:fillRect/>
          </a:stretch>
        </p:blipFill>
        <p:spPr>
          <a:xfrm>
            <a:off x="9239128" y="958437"/>
            <a:ext cx="409778" cy="626069"/>
          </a:xfrm>
          <a:prstGeom prst="rect">
            <a:avLst/>
          </a:prstGeom>
        </p:spPr>
      </p:pic>
      <p:pic>
        <p:nvPicPr>
          <p:cNvPr id="591" name="Picture 590"/>
          <p:cNvPicPr/>
          <p:nvPr/>
        </p:nvPicPr>
        <p:blipFill>
          <a:blip r:embed="rId3"/>
          <a:stretch>
            <a:fillRect/>
          </a:stretch>
        </p:blipFill>
        <p:spPr>
          <a:xfrm>
            <a:off x="9239128" y="322443"/>
            <a:ext cx="409778" cy="626069"/>
          </a:xfrm>
          <a:prstGeom prst="rect">
            <a:avLst/>
          </a:prstGeom>
        </p:spPr>
      </p:pic>
      <p:pic>
        <p:nvPicPr>
          <p:cNvPr id="592" name="Picture 591"/>
          <p:cNvPicPr/>
          <p:nvPr/>
        </p:nvPicPr>
        <p:blipFill>
          <a:blip r:embed="rId3"/>
          <a:stretch>
            <a:fillRect/>
          </a:stretch>
        </p:blipFill>
        <p:spPr>
          <a:xfrm>
            <a:off x="9635815" y="958437"/>
            <a:ext cx="409778" cy="626069"/>
          </a:xfrm>
          <a:prstGeom prst="rect">
            <a:avLst/>
          </a:prstGeom>
        </p:spPr>
      </p:pic>
      <p:pic>
        <p:nvPicPr>
          <p:cNvPr id="593" name="Picture 592"/>
          <p:cNvPicPr/>
          <p:nvPr/>
        </p:nvPicPr>
        <p:blipFill>
          <a:blip r:embed="rId3"/>
          <a:stretch>
            <a:fillRect/>
          </a:stretch>
        </p:blipFill>
        <p:spPr>
          <a:xfrm>
            <a:off x="9635815" y="322443"/>
            <a:ext cx="409778" cy="626069"/>
          </a:xfrm>
          <a:prstGeom prst="rect">
            <a:avLst/>
          </a:prstGeom>
        </p:spPr>
      </p:pic>
      <p:pic>
        <p:nvPicPr>
          <p:cNvPr id="596" name="Picture 595"/>
          <p:cNvPicPr/>
          <p:nvPr/>
        </p:nvPicPr>
        <p:blipFill>
          <a:blip r:embed="rId3"/>
          <a:stretch>
            <a:fillRect/>
          </a:stretch>
        </p:blipFill>
        <p:spPr>
          <a:xfrm>
            <a:off x="7252110" y="4116969"/>
            <a:ext cx="409778" cy="625672"/>
          </a:xfrm>
          <a:prstGeom prst="rect">
            <a:avLst/>
          </a:prstGeom>
        </p:spPr>
      </p:pic>
      <p:pic>
        <p:nvPicPr>
          <p:cNvPr id="597" name="Picture 596"/>
          <p:cNvPicPr/>
          <p:nvPr/>
        </p:nvPicPr>
        <p:blipFill>
          <a:blip r:embed="rId3"/>
          <a:stretch>
            <a:fillRect/>
          </a:stretch>
        </p:blipFill>
        <p:spPr>
          <a:xfrm>
            <a:off x="8429082" y="4126894"/>
            <a:ext cx="409778" cy="626069"/>
          </a:xfrm>
          <a:prstGeom prst="rect">
            <a:avLst/>
          </a:prstGeom>
        </p:spPr>
      </p:pic>
      <p:pic>
        <p:nvPicPr>
          <p:cNvPr id="598" name="Picture 597"/>
          <p:cNvPicPr/>
          <p:nvPr/>
        </p:nvPicPr>
        <p:blipFill>
          <a:blip r:embed="rId3"/>
          <a:stretch>
            <a:fillRect/>
          </a:stretch>
        </p:blipFill>
        <p:spPr>
          <a:xfrm>
            <a:off x="8045089" y="4116969"/>
            <a:ext cx="409778" cy="625672"/>
          </a:xfrm>
          <a:prstGeom prst="rect">
            <a:avLst/>
          </a:prstGeom>
        </p:spPr>
      </p:pic>
      <p:pic>
        <p:nvPicPr>
          <p:cNvPr id="599" name="Picture 598"/>
          <p:cNvPicPr/>
          <p:nvPr/>
        </p:nvPicPr>
        <p:blipFill>
          <a:blip r:embed="rId3"/>
          <a:stretch>
            <a:fillRect/>
          </a:stretch>
        </p:blipFill>
        <p:spPr>
          <a:xfrm>
            <a:off x="8825770" y="4126894"/>
            <a:ext cx="409778" cy="626069"/>
          </a:xfrm>
          <a:prstGeom prst="rect">
            <a:avLst/>
          </a:prstGeom>
        </p:spPr>
      </p:pic>
      <p:pic>
        <p:nvPicPr>
          <p:cNvPr id="600" name="Picture 599"/>
          <p:cNvPicPr/>
          <p:nvPr/>
        </p:nvPicPr>
        <p:blipFill>
          <a:blip r:embed="rId3"/>
          <a:stretch>
            <a:fillRect/>
          </a:stretch>
        </p:blipFill>
        <p:spPr>
          <a:xfrm>
            <a:off x="7661888" y="4116969"/>
            <a:ext cx="409778" cy="625672"/>
          </a:xfrm>
          <a:prstGeom prst="rect">
            <a:avLst/>
          </a:prstGeom>
        </p:spPr>
      </p:pic>
      <p:pic>
        <p:nvPicPr>
          <p:cNvPr id="601" name="Picture 600"/>
          <p:cNvPicPr/>
          <p:nvPr/>
        </p:nvPicPr>
        <p:blipFill>
          <a:blip r:embed="rId3"/>
          <a:stretch>
            <a:fillRect/>
          </a:stretch>
        </p:blipFill>
        <p:spPr>
          <a:xfrm>
            <a:off x="9222457" y="4126894"/>
            <a:ext cx="409778" cy="626069"/>
          </a:xfrm>
          <a:prstGeom prst="rect">
            <a:avLst/>
          </a:prstGeom>
        </p:spPr>
      </p:pic>
      <p:pic>
        <p:nvPicPr>
          <p:cNvPr id="602" name="Picture 601"/>
          <p:cNvPicPr/>
          <p:nvPr/>
        </p:nvPicPr>
        <p:blipFill>
          <a:blip r:embed="rId3"/>
          <a:stretch>
            <a:fillRect/>
          </a:stretch>
        </p:blipFill>
        <p:spPr>
          <a:xfrm>
            <a:off x="7264547" y="4774004"/>
            <a:ext cx="409778" cy="625672"/>
          </a:xfrm>
          <a:prstGeom prst="rect">
            <a:avLst/>
          </a:prstGeom>
        </p:spPr>
      </p:pic>
      <p:pic>
        <p:nvPicPr>
          <p:cNvPr id="603" name="Picture 602"/>
          <p:cNvPicPr/>
          <p:nvPr/>
        </p:nvPicPr>
        <p:blipFill>
          <a:blip r:embed="rId3"/>
          <a:stretch>
            <a:fillRect/>
          </a:stretch>
        </p:blipFill>
        <p:spPr>
          <a:xfrm>
            <a:off x="8441519" y="4783929"/>
            <a:ext cx="409778" cy="626069"/>
          </a:xfrm>
          <a:prstGeom prst="rect">
            <a:avLst/>
          </a:prstGeom>
        </p:spPr>
      </p:pic>
      <p:pic>
        <p:nvPicPr>
          <p:cNvPr id="604" name="Picture 603"/>
          <p:cNvPicPr/>
          <p:nvPr/>
        </p:nvPicPr>
        <p:blipFill>
          <a:blip r:embed="rId3"/>
          <a:stretch>
            <a:fillRect/>
          </a:stretch>
        </p:blipFill>
        <p:spPr>
          <a:xfrm>
            <a:off x="8057526" y="4774004"/>
            <a:ext cx="409778" cy="625672"/>
          </a:xfrm>
          <a:prstGeom prst="rect">
            <a:avLst/>
          </a:prstGeom>
        </p:spPr>
      </p:pic>
      <p:pic>
        <p:nvPicPr>
          <p:cNvPr id="605" name="Picture 604"/>
          <p:cNvPicPr/>
          <p:nvPr/>
        </p:nvPicPr>
        <p:blipFill>
          <a:blip r:embed="rId3"/>
          <a:stretch>
            <a:fillRect/>
          </a:stretch>
        </p:blipFill>
        <p:spPr>
          <a:xfrm>
            <a:off x="8838207" y="4783929"/>
            <a:ext cx="409778" cy="626069"/>
          </a:xfrm>
          <a:prstGeom prst="rect">
            <a:avLst/>
          </a:prstGeom>
        </p:spPr>
      </p:pic>
      <p:pic>
        <p:nvPicPr>
          <p:cNvPr id="606" name="Picture 605"/>
          <p:cNvPicPr/>
          <p:nvPr/>
        </p:nvPicPr>
        <p:blipFill>
          <a:blip r:embed="rId3"/>
          <a:stretch>
            <a:fillRect/>
          </a:stretch>
        </p:blipFill>
        <p:spPr>
          <a:xfrm>
            <a:off x="7674326" y="4774004"/>
            <a:ext cx="409778" cy="625672"/>
          </a:xfrm>
          <a:prstGeom prst="rect">
            <a:avLst/>
          </a:prstGeom>
        </p:spPr>
      </p:pic>
      <p:pic>
        <p:nvPicPr>
          <p:cNvPr id="607" name="Picture 606"/>
          <p:cNvPicPr/>
          <p:nvPr/>
        </p:nvPicPr>
        <p:blipFill>
          <a:blip r:embed="rId3"/>
          <a:stretch>
            <a:fillRect/>
          </a:stretch>
        </p:blipFill>
        <p:spPr>
          <a:xfrm>
            <a:off x="9234894" y="4783929"/>
            <a:ext cx="409778" cy="626069"/>
          </a:xfrm>
          <a:prstGeom prst="rect">
            <a:avLst/>
          </a:prstGeom>
        </p:spPr>
      </p:pic>
      <p:pic>
        <p:nvPicPr>
          <p:cNvPr id="608" name="Picture 607"/>
          <p:cNvPicPr/>
          <p:nvPr/>
        </p:nvPicPr>
        <p:blipFill>
          <a:blip r:embed="rId3"/>
          <a:stretch>
            <a:fillRect/>
          </a:stretch>
        </p:blipFill>
        <p:spPr>
          <a:xfrm>
            <a:off x="7270755" y="5420717"/>
            <a:ext cx="409778" cy="625672"/>
          </a:xfrm>
          <a:prstGeom prst="rect">
            <a:avLst/>
          </a:prstGeom>
        </p:spPr>
      </p:pic>
      <p:pic>
        <p:nvPicPr>
          <p:cNvPr id="609" name="Picture 608"/>
          <p:cNvPicPr/>
          <p:nvPr/>
        </p:nvPicPr>
        <p:blipFill>
          <a:blip r:embed="rId3"/>
          <a:stretch>
            <a:fillRect/>
          </a:stretch>
        </p:blipFill>
        <p:spPr>
          <a:xfrm>
            <a:off x="8447726" y="5430642"/>
            <a:ext cx="409778" cy="626069"/>
          </a:xfrm>
          <a:prstGeom prst="rect">
            <a:avLst/>
          </a:prstGeom>
        </p:spPr>
      </p:pic>
      <p:pic>
        <p:nvPicPr>
          <p:cNvPr id="610" name="Picture 609"/>
          <p:cNvPicPr/>
          <p:nvPr/>
        </p:nvPicPr>
        <p:blipFill>
          <a:blip r:embed="rId3"/>
          <a:stretch>
            <a:fillRect/>
          </a:stretch>
        </p:blipFill>
        <p:spPr>
          <a:xfrm>
            <a:off x="8063733" y="5420717"/>
            <a:ext cx="409778" cy="625672"/>
          </a:xfrm>
          <a:prstGeom prst="rect">
            <a:avLst/>
          </a:prstGeom>
        </p:spPr>
      </p:pic>
      <p:pic>
        <p:nvPicPr>
          <p:cNvPr id="611" name="Picture 610"/>
          <p:cNvPicPr/>
          <p:nvPr/>
        </p:nvPicPr>
        <p:blipFill>
          <a:blip r:embed="rId3"/>
          <a:stretch>
            <a:fillRect/>
          </a:stretch>
        </p:blipFill>
        <p:spPr>
          <a:xfrm>
            <a:off x="8844414" y="5430642"/>
            <a:ext cx="409778" cy="626069"/>
          </a:xfrm>
          <a:prstGeom prst="rect">
            <a:avLst/>
          </a:prstGeom>
        </p:spPr>
      </p:pic>
      <p:pic>
        <p:nvPicPr>
          <p:cNvPr id="612" name="Picture 611"/>
          <p:cNvPicPr/>
          <p:nvPr/>
        </p:nvPicPr>
        <p:blipFill>
          <a:blip r:embed="rId3"/>
          <a:stretch>
            <a:fillRect/>
          </a:stretch>
        </p:blipFill>
        <p:spPr>
          <a:xfrm>
            <a:off x="7680533" y="5420717"/>
            <a:ext cx="409778" cy="625672"/>
          </a:xfrm>
          <a:prstGeom prst="rect">
            <a:avLst/>
          </a:prstGeom>
        </p:spPr>
      </p:pic>
      <p:pic>
        <p:nvPicPr>
          <p:cNvPr id="613" name="Picture 612"/>
          <p:cNvPicPr/>
          <p:nvPr/>
        </p:nvPicPr>
        <p:blipFill>
          <a:blip r:embed="rId3"/>
          <a:stretch>
            <a:fillRect/>
          </a:stretch>
        </p:blipFill>
        <p:spPr>
          <a:xfrm>
            <a:off x="9241101" y="5430642"/>
            <a:ext cx="409778" cy="6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 in </a:t>
            </a:r>
            <a:r>
              <a:rPr lang="en-US" smtClean="0"/>
              <a:t>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class of induced throttling attacks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Drastically improves traffic correlation via </a:t>
            </a:r>
            <a:br>
              <a:rPr lang="en-US" dirty="0" smtClean="0"/>
            </a:br>
            <a:r>
              <a:rPr lang="en-US" dirty="0" smtClean="0"/>
              <a:t>“stealthy throughput” style attacks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Analyze attacks against</a:t>
            </a:r>
          </a:p>
          <a:p>
            <a:pPr lvl="2"/>
            <a:r>
              <a:rPr lang="en-US" dirty="0" smtClean="0"/>
              <a:t>Traffic admission control algorithms</a:t>
            </a:r>
          </a:p>
          <a:p>
            <a:pPr lvl="2"/>
            <a:r>
              <a:rPr lang="en-US" dirty="0" smtClean="0"/>
              <a:t>Congestion control algorithms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19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/>
          <p:nvPr/>
        </p:nvPicPr>
        <p:blipFill>
          <a:blip r:embed="rId2"/>
          <a:stretch>
            <a:fillRect/>
          </a:stretch>
        </p:blipFill>
        <p:spPr>
          <a:xfrm>
            <a:off x="4357790" y="2943225"/>
            <a:ext cx="2737541" cy="20497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924370" y="987497"/>
            <a:ext cx="4509940" cy="2780191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/>
          <a:stretch>
            <a:fillRect/>
          </a:stretch>
        </p:blipFill>
        <p:spPr>
          <a:xfrm>
            <a:off x="6844138" y="963280"/>
            <a:ext cx="2783556" cy="2786543"/>
          </a:xfrm>
          <a:prstGeom prst="rect">
            <a:avLst/>
          </a:prstGeom>
        </p:spPr>
      </p:pic>
      <p:pic>
        <p:nvPicPr>
          <p:cNvPr id="25" name="Picture 24"/>
          <p:cNvPicPr/>
          <p:nvPr/>
        </p:nvPicPr>
        <p:blipFill>
          <a:blip r:embed="rId5"/>
          <a:stretch>
            <a:fillRect/>
          </a:stretch>
        </p:blipFill>
        <p:spPr>
          <a:xfrm>
            <a:off x="1309553" y="4041221"/>
            <a:ext cx="3663013" cy="2817509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6"/>
          <a:stretch>
            <a:fillRect/>
          </a:stretch>
        </p:blipFill>
        <p:spPr>
          <a:xfrm>
            <a:off x="6548606" y="4048764"/>
            <a:ext cx="3417860" cy="2779000"/>
          </a:xfrm>
          <a:prstGeom prst="rect">
            <a:avLst/>
          </a:prstGeom>
        </p:spPr>
      </p:pic>
      <p:sp>
        <p:nvSpPr>
          <p:cNvPr id="27" name="TextShape 1"/>
          <p:cNvSpPr txBox="1"/>
          <p:nvPr/>
        </p:nvSpPr>
        <p:spPr>
          <a:xfrm>
            <a:off x="2509137" y="165310"/>
            <a:ext cx="1305895" cy="677679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4000"/>
              <a:t>Bytes</a:t>
            </a:r>
            <a:endParaRPr/>
          </a:p>
        </p:txBody>
      </p:sp>
      <p:sp>
        <p:nvSpPr>
          <p:cNvPr id="28" name="TextShape 2"/>
          <p:cNvSpPr txBox="1"/>
          <p:nvPr/>
        </p:nvSpPr>
        <p:spPr>
          <a:xfrm>
            <a:off x="7531201" y="146254"/>
            <a:ext cx="1797391" cy="677679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4000" dirty="0"/>
              <a:t>Flows</a:t>
            </a:r>
            <a:endParaRPr dirty="0"/>
          </a:p>
        </p:txBody>
      </p:sp>
      <p:sp>
        <p:nvSpPr>
          <p:cNvPr id="29" name="TextShape 3"/>
          <p:cNvSpPr txBox="1"/>
          <p:nvPr/>
        </p:nvSpPr>
        <p:spPr>
          <a:xfrm>
            <a:off x="225407" y="1957765"/>
            <a:ext cx="1300738" cy="677679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4000"/>
              <a:t>2008'</a:t>
            </a:r>
            <a:endParaRPr/>
          </a:p>
        </p:txBody>
      </p:sp>
      <p:sp>
        <p:nvSpPr>
          <p:cNvPr id="30" name="TextShape 4"/>
          <p:cNvSpPr txBox="1"/>
          <p:nvPr/>
        </p:nvSpPr>
        <p:spPr>
          <a:xfrm>
            <a:off x="187325" y="5060320"/>
            <a:ext cx="1396340" cy="677679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4000"/>
              <a:t>2010''</a:t>
            </a:r>
            <a:endParaRPr/>
          </a:p>
        </p:txBody>
      </p:sp>
      <p:sp>
        <p:nvSpPr>
          <p:cNvPr id="32" name="TextShape 5"/>
          <p:cNvSpPr txBox="1"/>
          <p:nvPr/>
        </p:nvSpPr>
        <p:spPr>
          <a:xfrm>
            <a:off x="1309554" y="6827763"/>
            <a:ext cx="8426436" cy="565527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2600" dirty="0"/>
              <a:t>' McCoy et al. PETS 2008,  '' </a:t>
            </a:r>
            <a:r>
              <a:rPr lang="en-US" sz="2600" dirty="0" err="1"/>
              <a:t>Chaabane</a:t>
            </a:r>
            <a:r>
              <a:rPr lang="en-US" sz="2600" dirty="0"/>
              <a:t> et al. NSS 2010</a:t>
            </a:r>
            <a:endParaRPr dirty="0"/>
          </a:p>
        </p:txBody>
      </p:sp>
      <p:sp>
        <p:nvSpPr>
          <p:cNvPr id="33" name="TextShape 6"/>
          <p:cNvSpPr txBox="1"/>
          <p:nvPr/>
        </p:nvSpPr>
        <p:spPr>
          <a:xfrm>
            <a:off x="1877610" y="1759265"/>
            <a:ext cx="1054792" cy="677679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4000">
                <a:solidFill>
                  <a:srgbClr val="FFFFFF"/>
                </a:solidFill>
              </a:rPr>
              <a:t>40%</a:t>
            </a:r>
            <a:endParaRPr/>
          </a:p>
        </p:txBody>
      </p:sp>
      <p:sp>
        <p:nvSpPr>
          <p:cNvPr id="34" name="TextShape 7"/>
          <p:cNvSpPr txBox="1"/>
          <p:nvPr/>
        </p:nvSpPr>
        <p:spPr>
          <a:xfrm>
            <a:off x="3266810" y="2403993"/>
            <a:ext cx="1054792" cy="677679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4000">
                <a:solidFill>
                  <a:srgbClr val="FFFFFF"/>
                </a:solidFill>
              </a:rPr>
              <a:t>58%</a:t>
            </a:r>
            <a:endParaRPr/>
          </a:p>
        </p:txBody>
      </p:sp>
      <p:sp>
        <p:nvSpPr>
          <p:cNvPr id="35" name="TextShape 8"/>
          <p:cNvSpPr txBox="1"/>
          <p:nvPr/>
        </p:nvSpPr>
        <p:spPr>
          <a:xfrm>
            <a:off x="7581183" y="934299"/>
            <a:ext cx="853275" cy="677679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4000">
                <a:solidFill>
                  <a:srgbClr val="FFFFFF"/>
                </a:solidFill>
              </a:rPr>
              <a:t>3%</a:t>
            </a:r>
            <a:endParaRPr/>
          </a:p>
        </p:txBody>
      </p:sp>
      <p:sp>
        <p:nvSpPr>
          <p:cNvPr id="36" name="TextShape 9"/>
          <p:cNvSpPr txBox="1"/>
          <p:nvPr/>
        </p:nvSpPr>
        <p:spPr>
          <a:xfrm>
            <a:off x="8273800" y="2403993"/>
            <a:ext cx="1054792" cy="677679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4000">
                <a:solidFill>
                  <a:srgbClr val="FFFFFF"/>
                </a:solidFill>
              </a:rPr>
              <a:t>92%</a:t>
            </a:r>
            <a:endParaRPr/>
          </a:p>
        </p:txBody>
      </p:sp>
      <p:sp>
        <p:nvSpPr>
          <p:cNvPr id="37" name="TextShape 10"/>
          <p:cNvSpPr txBox="1"/>
          <p:nvPr/>
        </p:nvSpPr>
        <p:spPr>
          <a:xfrm>
            <a:off x="1978369" y="5086919"/>
            <a:ext cx="1256309" cy="677679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4000">
                <a:solidFill>
                  <a:srgbClr val="FFFFFF"/>
                </a:solidFill>
              </a:rPr>
              <a:t>52%</a:t>
            </a:r>
            <a:endParaRPr/>
          </a:p>
        </p:txBody>
      </p:sp>
      <p:sp>
        <p:nvSpPr>
          <p:cNvPr id="38" name="TextShape 11"/>
          <p:cNvSpPr txBox="1"/>
          <p:nvPr/>
        </p:nvSpPr>
        <p:spPr>
          <a:xfrm>
            <a:off x="3370742" y="5407695"/>
            <a:ext cx="1284474" cy="677679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4000">
                <a:solidFill>
                  <a:srgbClr val="FFFFFF"/>
                </a:solidFill>
              </a:rPr>
              <a:t>36%</a:t>
            </a:r>
            <a:endParaRPr/>
          </a:p>
        </p:txBody>
      </p:sp>
      <p:sp>
        <p:nvSpPr>
          <p:cNvPr id="39" name="TextShape 12"/>
          <p:cNvSpPr txBox="1"/>
          <p:nvPr/>
        </p:nvSpPr>
        <p:spPr>
          <a:xfrm>
            <a:off x="7343171" y="4099977"/>
            <a:ext cx="1457827" cy="677679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4000">
                <a:solidFill>
                  <a:srgbClr val="FFFFFF"/>
                </a:solidFill>
              </a:rPr>
              <a:t>11%</a:t>
            </a:r>
            <a:endParaRPr/>
          </a:p>
        </p:txBody>
      </p:sp>
      <p:sp>
        <p:nvSpPr>
          <p:cNvPr id="40" name="TextShape 13"/>
          <p:cNvSpPr txBox="1"/>
          <p:nvPr/>
        </p:nvSpPr>
        <p:spPr>
          <a:xfrm>
            <a:off x="8292047" y="5738793"/>
            <a:ext cx="1457827" cy="677679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r>
              <a:rPr lang="en-US" sz="4000">
                <a:solidFill>
                  <a:srgbClr val="FFFFFF"/>
                </a:solidFill>
              </a:rPr>
              <a:t>69%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9437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 is Slow[</a:t>
            </a:r>
            <a:r>
              <a:rPr lang="en-US" dirty="0" err="1" smtClean="0"/>
              <a:t>er</a:t>
            </a:r>
            <a:r>
              <a:rPr lang="en-US" dirty="0" smtClean="0"/>
              <a:t>]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93593" y="3041417"/>
            <a:ext cx="4638046" cy="348094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5161504" y="3027125"/>
            <a:ext cx="4638046" cy="3480940"/>
          </a:xfrm>
          <a:prstGeom prst="rect">
            <a:avLst/>
          </a:prstGeom>
        </p:spPr>
      </p:pic>
      <p:sp>
        <p:nvSpPr>
          <p:cNvPr id="6" name="TextShape 2"/>
          <p:cNvSpPr txBox="1"/>
          <p:nvPr/>
        </p:nvSpPr>
        <p:spPr>
          <a:xfrm>
            <a:off x="1233011" y="2232331"/>
            <a:ext cx="3117171" cy="613762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pPr algn="ctr"/>
            <a:r>
              <a:rPr lang="en-US" sz="3500" dirty="0"/>
              <a:t>Web (320 </a:t>
            </a:r>
            <a:r>
              <a:rPr lang="en-US" sz="3500" dirty="0" err="1"/>
              <a:t>KiB</a:t>
            </a:r>
            <a:r>
              <a:rPr lang="en-US" sz="3500" dirty="0"/>
              <a:t>)</a:t>
            </a:r>
            <a:endParaRPr dirty="0"/>
          </a:p>
        </p:txBody>
      </p:sp>
      <p:sp>
        <p:nvSpPr>
          <p:cNvPr id="7" name="TextShape 3"/>
          <p:cNvSpPr txBox="1"/>
          <p:nvPr/>
        </p:nvSpPr>
        <p:spPr>
          <a:xfrm>
            <a:off x="6188928" y="2232331"/>
            <a:ext cx="2616551" cy="613762"/>
          </a:xfrm>
          <a:prstGeom prst="rect">
            <a:avLst/>
          </a:prstGeom>
        </p:spPr>
        <p:txBody>
          <a:bodyPr wrap="none" lIns="99198" tIns="49599" rIns="99198" bIns="49599"/>
          <a:lstStyle/>
          <a:p>
            <a:pPr algn="ctr"/>
            <a:r>
              <a:rPr lang="en-US" sz="3500" dirty="0"/>
              <a:t>Bulk (5 </a:t>
            </a:r>
            <a:r>
              <a:rPr lang="en-US" sz="3500" dirty="0" err="1"/>
              <a:t>MiB</a:t>
            </a:r>
            <a:r>
              <a:rPr lang="en-US" sz="3500" dirty="0"/>
              <a:t>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27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498711" y="2425579"/>
            <a:ext cx="2440565" cy="17081"/>
          </a:xfrm>
          <a:prstGeom prst="line">
            <a:avLst/>
          </a:prstGeom>
          <a:ln w="381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498711" y="4635907"/>
            <a:ext cx="2440565" cy="1708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33540" y="4618826"/>
            <a:ext cx="2440565" cy="17081"/>
          </a:xfrm>
          <a:prstGeom prst="line">
            <a:avLst/>
          </a:prstGeom>
          <a:ln w="381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77151" y="4601746"/>
            <a:ext cx="1965980" cy="17879"/>
          </a:xfrm>
          <a:prstGeom prst="line">
            <a:avLst/>
          </a:prstGeom>
          <a:ln w="3810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3540" y="2446718"/>
            <a:ext cx="2440565" cy="1708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97344" y="2463799"/>
            <a:ext cx="2069587" cy="2222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Tor != Internet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9775" y="5610225"/>
            <a:ext cx="8594725" cy="1244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Specialized Tor performance enhancements</a:t>
            </a:r>
            <a:endParaRPr lang="en-US" dirty="0"/>
          </a:p>
          <a:p>
            <a:pPr lvl="1"/>
            <a:r>
              <a:rPr lang="en-US" dirty="0" smtClean="0"/>
              <a:t>Reducing </a:t>
            </a:r>
            <a:r>
              <a:rPr lang="en-US" dirty="0"/>
              <a:t>load: </a:t>
            </a:r>
            <a:r>
              <a:rPr lang="en-US" dirty="0">
                <a:solidFill>
                  <a:srgbClr val="FFFF00"/>
                </a:solidFill>
              </a:rPr>
              <a:t>traffic admission </a:t>
            </a:r>
            <a:r>
              <a:rPr lang="en-US" dirty="0" smtClean="0">
                <a:solidFill>
                  <a:srgbClr val="FFFF00"/>
                </a:solidFill>
              </a:rPr>
              <a:t>control</a:t>
            </a:r>
          </a:p>
          <a:p>
            <a:pPr lvl="1"/>
            <a:r>
              <a:rPr lang="en-US" dirty="0" smtClean="0"/>
              <a:t>Reducing </a:t>
            </a:r>
            <a:r>
              <a:rPr lang="en-US" dirty="0"/>
              <a:t>load, improving utilization: </a:t>
            </a:r>
            <a:r>
              <a:rPr lang="en-US" dirty="0">
                <a:solidFill>
                  <a:srgbClr val="FFFF00"/>
                </a:solidFill>
              </a:rPr>
              <a:t>congestion control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503794" y="1628009"/>
            <a:ext cx="907557" cy="1386589"/>
          </a:xfrm>
          <a:prstGeom prst="rect">
            <a:avLst/>
          </a:prstGeom>
        </p:spPr>
      </p:pic>
      <p:pic>
        <p:nvPicPr>
          <p:cNvPr id="7" name="Picture 6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3" name="Picture 2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57" y="2060333"/>
            <a:ext cx="1348723" cy="897538"/>
          </a:xfrm>
          <a:prstGeom prst="rect">
            <a:avLst/>
          </a:prstGeom>
        </p:spPr>
      </p:pic>
      <p:pic>
        <p:nvPicPr>
          <p:cNvPr id="11" name="Picture 10" descr="rout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51" y="2060333"/>
            <a:ext cx="1348723" cy="897538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5"/>
          <a:stretch>
            <a:fillRect/>
          </a:stretch>
        </p:blipFill>
        <p:spPr>
          <a:xfrm>
            <a:off x="8217077" y="3979695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217077" y="1888941"/>
            <a:ext cx="1288191" cy="1068929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2"/>
          <a:stretch>
            <a:fillRect/>
          </a:stretch>
        </p:blipFill>
        <p:spPr>
          <a:xfrm>
            <a:off x="503794" y="3657964"/>
            <a:ext cx="907557" cy="1386589"/>
          </a:xfrm>
          <a:prstGeom prst="rect">
            <a:avLst/>
          </a:prstGeom>
        </p:spPr>
      </p:pic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84" y="3476485"/>
            <a:ext cx="1178055" cy="1438133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295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Tor intro, traffic correlation</a:t>
            </a:r>
          </a:p>
          <a:p>
            <a:r>
              <a:rPr lang="en-US" strike="sngStrike" dirty="0" smtClean="0"/>
              <a:t>Why Tor is slow</a:t>
            </a:r>
          </a:p>
          <a:p>
            <a:r>
              <a:rPr lang="en-US" dirty="0" smtClean="0"/>
              <a:t>Traffic admission control</a:t>
            </a:r>
          </a:p>
          <a:p>
            <a:pPr lvl="1"/>
            <a:r>
              <a:rPr lang="en-US" dirty="0" smtClean="0"/>
              <a:t>Induced throttling attack</a:t>
            </a:r>
          </a:p>
          <a:p>
            <a:pPr lvl="1"/>
            <a:r>
              <a:rPr lang="en-US" dirty="0" smtClean="0"/>
              <a:t>Effects of throughput </a:t>
            </a:r>
            <a:r>
              <a:rPr lang="en-US" dirty="0" err="1" smtClean="0"/>
              <a:t>vs</a:t>
            </a:r>
            <a:r>
              <a:rPr lang="en-US" dirty="0" smtClean="0"/>
              <a:t> induced throttling</a:t>
            </a:r>
          </a:p>
          <a:p>
            <a:r>
              <a:rPr lang="en-US" dirty="0" smtClean="0"/>
              <a:t>Congestion control</a:t>
            </a:r>
          </a:p>
          <a:p>
            <a:pPr lvl="1"/>
            <a:r>
              <a:rPr lang="en-US" dirty="0" smtClean="0"/>
              <a:t>Induced throttling attack</a:t>
            </a:r>
          </a:p>
          <a:p>
            <a:pPr lvl="1"/>
            <a:r>
              <a:rPr lang="en-US" dirty="0"/>
              <a:t>Effects of throughput </a:t>
            </a:r>
            <a:r>
              <a:rPr lang="en-US" dirty="0" err="1"/>
              <a:t>vs</a:t>
            </a:r>
            <a:r>
              <a:rPr lang="en-US" dirty="0"/>
              <a:t> induced </a:t>
            </a:r>
            <a:r>
              <a:rPr lang="en-US" dirty="0" smtClean="0"/>
              <a:t>throttling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3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Line 2"/>
          <p:cNvSpPr/>
          <p:nvPr/>
        </p:nvSpPr>
        <p:spPr>
          <a:xfrm>
            <a:off x="6599935" y="4753252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22" name="Line 2"/>
          <p:cNvSpPr/>
          <p:nvPr/>
        </p:nvSpPr>
        <p:spPr>
          <a:xfrm>
            <a:off x="6599935" y="3104829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20" name="Line 6"/>
          <p:cNvSpPr/>
          <p:nvPr/>
        </p:nvSpPr>
        <p:spPr>
          <a:xfrm>
            <a:off x="4731338" y="4753252"/>
            <a:ext cx="1702878" cy="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Traffic Admission Control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Line 1"/>
          <p:cNvSpPr/>
          <p:nvPr/>
        </p:nvSpPr>
        <p:spPr>
          <a:xfrm>
            <a:off x="1664471" y="4611047"/>
            <a:ext cx="2635989" cy="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5" name="Line 2"/>
          <p:cNvSpPr/>
          <p:nvPr/>
        </p:nvSpPr>
        <p:spPr>
          <a:xfrm>
            <a:off x="6599935" y="6123220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9" name="Line 6"/>
          <p:cNvSpPr/>
          <p:nvPr/>
        </p:nvSpPr>
        <p:spPr>
          <a:xfrm>
            <a:off x="4628917" y="4994946"/>
            <a:ext cx="1535181" cy="1152491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10" name="Line 7"/>
          <p:cNvSpPr/>
          <p:nvPr/>
        </p:nvSpPr>
        <p:spPr>
          <a:xfrm flipV="1">
            <a:off x="4628917" y="3104829"/>
            <a:ext cx="1535181" cy="1152491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304061" y="3555049"/>
            <a:ext cx="1098627" cy="167893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610077" y="1728552"/>
            <a:ext cx="1406503" cy="17173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610077" y="4753253"/>
            <a:ext cx="1406503" cy="171694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5610077" y="3308272"/>
            <a:ext cx="1406503" cy="171730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3524539" y="3369436"/>
            <a:ext cx="1393388" cy="1701337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5"/>
          <a:stretch>
            <a:fillRect/>
          </a:stretch>
        </p:blipFill>
        <p:spPr>
          <a:xfrm>
            <a:off x="2443204" y="4010025"/>
            <a:ext cx="948155" cy="9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370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"/>
          <p:cNvSpPr/>
          <p:nvPr/>
        </p:nvSpPr>
        <p:spPr>
          <a:xfrm>
            <a:off x="2751932" y="3400425"/>
            <a:ext cx="1295400" cy="121920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24" name="Line 1"/>
          <p:cNvSpPr/>
          <p:nvPr/>
        </p:nvSpPr>
        <p:spPr>
          <a:xfrm>
            <a:off x="1989932" y="3933825"/>
            <a:ext cx="2133600" cy="76200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21" name="Line 2"/>
          <p:cNvSpPr/>
          <p:nvPr/>
        </p:nvSpPr>
        <p:spPr>
          <a:xfrm>
            <a:off x="6599935" y="4753252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22" name="Line 2"/>
          <p:cNvSpPr/>
          <p:nvPr/>
        </p:nvSpPr>
        <p:spPr>
          <a:xfrm>
            <a:off x="6599935" y="3104829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20" name="Line 6"/>
          <p:cNvSpPr/>
          <p:nvPr/>
        </p:nvSpPr>
        <p:spPr>
          <a:xfrm>
            <a:off x="4731338" y="4753252"/>
            <a:ext cx="1702878" cy="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Traffic Admission Control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Line 1"/>
          <p:cNvSpPr/>
          <p:nvPr/>
        </p:nvSpPr>
        <p:spPr>
          <a:xfrm>
            <a:off x="1664471" y="4611047"/>
            <a:ext cx="2635989" cy="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5" name="Line 2"/>
          <p:cNvSpPr/>
          <p:nvPr/>
        </p:nvSpPr>
        <p:spPr>
          <a:xfrm>
            <a:off x="6599935" y="6123220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9" name="Line 6"/>
          <p:cNvSpPr/>
          <p:nvPr/>
        </p:nvSpPr>
        <p:spPr>
          <a:xfrm>
            <a:off x="4628917" y="4994946"/>
            <a:ext cx="1535181" cy="1152491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10" name="Line 7"/>
          <p:cNvSpPr/>
          <p:nvPr/>
        </p:nvSpPr>
        <p:spPr>
          <a:xfrm flipV="1">
            <a:off x="4628917" y="3104829"/>
            <a:ext cx="1535181" cy="1152491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1380331" y="2714625"/>
            <a:ext cx="1098627" cy="167893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610077" y="1728552"/>
            <a:ext cx="1406503" cy="17173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5610077" y="4753253"/>
            <a:ext cx="1406503" cy="171694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5610077" y="3308272"/>
            <a:ext cx="1406503" cy="171730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4"/>
          <a:stretch>
            <a:fillRect/>
          </a:stretch>
        </p:blipFill>
        <p:spPr>
          <a:xfrm>
            <a:off x="3524539" y="3369436"/>
            <a:ext cx="1393388" cy="1701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931" y="5762625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Which connections?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At what rate?</a:t>
            </a:r>
            <a:endParaRPr lang="en-US" sz="3600" dirty="0"/>
          </a:p>
        </p:txBody>
      </p:sp>
      <p:pic>
        <p:nvPicPr>
          <p:cNvPr id="17" name="Picture 16"/>
          <p:cNvPicPr/>
          <p:nvPr/>
        </p:nvPicPr>
        <p:blipFill>
          <a:blip r:embed="rId2"/>
          <a:stretch>
            <a:fillRect/>
          </a:stretch>
        </p:blipFill>
        <p:spPr>
          <a:xfrm>
            <a:off x="1989931" y="1952625"/>
            <a:ext cx="1098627" cy="1678931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2"/>
          <a:stretch>
            <a:fillRect/>
          </a:stretch>
        </p:blipFill>
        <p:spPr>
          <a:xfrm>
            <a:off x="1227931" y="3705225"/>
            <a:ext cx="1098627" cy="1678931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5"/>
          <a:stretch>
            <a:fillRect/>
          </a:stretch>
        </p:blipFill>
        <p:spPr>
          <a:xfrm>
            <a:off x="161131" y="5838825"/>
            <a:ext cx="948155" cy="98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14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"/>
          <p:cNvSpPr/>
          <p:nvPr/>
        </p:nvSpPr>
        <p:spPr>
          <a:xfrm>
            <a:off x="2751932" y="3400425"/>
            <a:ext cx="1295400" cy="121920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24" name="Line 1"/>
          <p:cNvSpPr/>
          <p:nvPr/>
        </p:nvSpPr>
        <p:spPr>
          <a:xfrm>
            <a:off x="1989932" y="3933825"/>
            <a:ext cx="2133600" cy="76200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21" name="Line 2"/>
          <p:cNvSpPr/>
          <p:nvPr/>
        </p:nvSpPr>
        <p:spPr>
          <a:xfrm>
            <a:off x="6599935" y="4753252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22" name="Line 2"/>
          <p:cNvSpPr/>
          <p:nvPr/>
        </p:nvSpPr>
        <p:spPr>
          <a:xfrm>
            <a:off x="6599935" y="3104829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20" name="Line 6"/>
          <p:cNvSpPr/>
          <p:nvPr/>
        </p:nvSpPr>
        <p:spPr>
          <a:xfrm>
            <a:off x="4731338" y="4753252"/>
            <a:ext cx="1702878" cy="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FF00"/>
                </a:solidFill>
              </a:rPr>
              <a:t>Traffic Admission Control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Line 1"/>
          <p:cNvSpPr/>
          <p:nvPr/>
        </p:nvSpPr>
        <p:spPr>
          <a:xfrm>
            <a:off x="1664471" y="4611047"/>
            <a:ext cx="2635989" cy="0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5" name="Line 2"/>
          <p:cNvSpPr/>
          <p:nvPr/>
        </p:nvSpPr>
        <p:spPr>
          <a:xfrm>
            <a:off x="6599935" y="6123220"/>
            <a:ext cx="2308978" cy="0"/>
          </a:xfrm>
          <a:prstGeom prst="line">
            <a:avLst/>
          </a:prstGeom>
          <a:ln w="91440">
            <a:solidFill>
              <a:srgbClr val="FFFFFF"/>
            </a:solidFill>
            <a:prstDash val="sysDash"/>
            <a:round/>
          </a:ln>
        </p:spPr>
      </p:sp>
      <p:sp>
        <p:nvSpPr>
          <p:cNvPr id="9" name="Line 6"/>
          <p:cNvSpPr/>
          <p:nvPr/>
        </p:nvSpPr>
        <p:spPr>
          <a:xfrm>
            <a:off x="4628917" y="4994946"/>
            <a:ext cx="1535181" cy="1152491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sp>
        <p:nvSpPr>
          <p:cNvPr id="10" name="Line 7"/>
          <p:cNvSpPr/>
          <p:nvPr/>
        </p:nvSpPr>
        <p:spPr>
          <a:xfrm flipV="1">
            <a:off x="4628917" y="3104829"/>
            <a:ext cx="1535181" cy="1152491"/>
          </a:xfrm>
          <a:prstGeom prst="line">
            <a:avLst/>
          </a:prstGeom>
          <a:ln w="91440">
            <a:solidFill>
              <a:srgbClr val="FFFFFF"/>
            </a:solidFill>
            <a:round/>
          </a:ln>
        </p:spPr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1380331" y="2714625"/>
            <a:ext cx="1098627" cy="1678931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/>
          <a:stretch>
            <a:fillRect/>
          </a:stretch>
        </p:blipFill>
        <p:spPr>
          <a:xfrm>
            <a:off x="5610077" y="1728552"/>
            <a:ext cx="1406503" cy="171730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5610077" y="4753253"/>
            <a:ext cx="1406503" cy="1716944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>
          <a:blip r:embed="rId4"/>
          <a:stretch>
            <a:fillRect/>
          </a:stretch>
        </p:blipFill>
        <p:spPr>
          <a:xfrm>
            <a:off x="5610077" y="3308272"/>
            <a:ext cx="1406503" cy="1717300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3524539" y="3369436"/>
            <a:ext cx="1393388" cy="1701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7931" y="5762625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Which connections?</a:t>
            </a:r>
          </a:p>
          <a:p>
            <a:pPr marL="571500" indent="-571500">
              <a:buFont typeface="Arial"/>
              <a:buChar char="•"/>
            </a:pPr>
            <a:r>
              <a:rPr lang="en-US" sz="3600" dirty="0" smtClean="0"/>
              <a:t>At what rate?</a:t>
            </a:r>
            <a:endParaRPr lang="en-US" sz="3600" dirty="0"/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1989931" y="1952625"/>
            <a:ext cx="1098627" cy="1678931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3"/>
          <a:stretch>
            <a:fillRect/>
          </a:stretch>
        </p:blipFill>
        <p:spPr>
          <a:xfrm>
            <a:off x="1227931" y="3705225"/>
            <a:ext cx="1098627" cy="1678931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6"/>
          <a:stretch>
            <a:fillRect/>
          </a:stretch>
        </p:blipFill>
        <p:spPr>
          <a:xfrm>
            <a:off x="161131" y="5838825"/>
            <a:ext cx="948155" cy="9838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694531" y="1800225"/>
            <a:ext cx="2895600" cy="38862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0131" y="1800225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Sybil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attack!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95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Admission Control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pic>
        <p:nvPicPr>
          <p:cNvPr id="10" name="Picture 9" descr="client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229225"/>
            <a:ext cx="914400" cy="1540875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 bwMode="auto">
          <a:xfrm>
            <a:off x="3590131" y="50768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10800000">
            <a:off x="1761331" y="50006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27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16" idx="2"/>
          </p:cNvCxnSpPr>
          <p:nvPr/>
        </p:nvCxnSpPr>
        <p:spPr>
          <a:xfrm flipH="1" flipV="1">
            <a:off x="2713831" y="3003869"/>
            <a:ext cx="419100" cy="176815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4" idx="2"/>
          </p:cNvCxnSpPr>
          <p:nvPr/>
        </p:nvCxnSpPr>
        <p:spPr>
          <a:xfrm flipV="1">
            <a:off x="3132931" y="3003869"/>
            <a:ext cx="38100" cy="176815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132931" y="2867025"/>
            <a:ext cx="304800" cy="17526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132931" y="3095625"/>
            <a:ext cx="533400" cy="16002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132931" y="3248025"/>
            <a:ext cx="838200" cy="14478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447131" y="2943225"/>
            <a:ext cx="685800" cy="18288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218531" y="3095625"/>
            <a:ext cx="838200" cy="16002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3" idx="2"/>
          </p:cNvCxnSpPr>
          <p:nvPr/>
        </p:nvCxnSpPr>
        <p:spPr>
          <a:xfrm flipH="1" flipV="1">
            <a:off x="2028031" y="3341100"/>
            <a:ext cx="1104900" cy="14309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Admission Control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pic>
        <p:nvPicPr>
          <p:cNvPr id="10" name="Picture 9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229225"/>
            <a:ext cx="914400" cy="1540875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 bwMode="auto">
          <a:xfrm>
            <a:off x="3590131" y="50768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10800000">
            <a:off x="1761331" y="50006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3" name="Picture 12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31" y="2442256"/>
            <a:ext cx="533400" cy="898844"/>
          </a:xfrm>
          <a:prstGeom prst="rect">
            <a:avLst/>
          </a:prstGeom>
        </p:spPr>
      </p:pic>
      <p:pic>
        <p:nvPicPr>
          <p:cNvPr id="14" name="Picture 13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333625"/>
            <a:ext cx="533400" cy="898844"/>
          </a:xfrm>
          <a:prstGeom prst="rect">
            <a:avLst/>
          </a:prstGeom>
        </p:spPr>
      </p:pic>
      <p:pic>
        <p:nvPicPr>
          <p:cNvPr id="15" name="Picture 14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31" y="2181225"/>
            <a:ext cx="533400" cy="898844"/>
          </a:xfrm>
          <a:prstGeom prst="rect">
            <a:avLst/>
          </a:prstGeom>
        </p:spPr>
      </p:pic>
      <p:pic>
        <p:nvPicPr>
          <p:cNvPr id="16" name="Picture 15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05025"/>
            <a:ext cx="533400" cy="898844"/>
          </a:xfrm>
          <a:prstGeom prst="rect">
            <a:avLst/>
          </a:prstGeom>
        </p:spPr>
      </p:pic>
      <p:pic>
        <p:nvPicPr>
          <p:cNvPr id="21" name="Picture 20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31" y="2442256"/>
            <a:ext cx="533400" cy="898844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31" y="2333625"/>
            <a:ext cx="533400" cy="898844"/>
          </a:xfrm>
          <a:prstGeom prst="rect">
            <a:avLst/>
          </a:prstGeom>
        </p:spPr>
      </p:pic>
      <p:pic>
        <p:nvPicPr>
          <p:cNvPr id="23" name="Picture 22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31" y="2181225"/>
            <a:ext cx="533400" cy="898844"/>
          </a:xfrm>
          <a:prstGeom prst="rect">
            <a:avLst/>
          </a:prstGeom>
        </p:spPr>
      </p:pic>
      <p:pic>
        <p:nvPicPr>
          <p:cNvPr id="24" name="Picture 23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31" y="2105025"/>
            <a:ext cx="533400" cy="89884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275931" y="1952625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Sybil attack (connect only)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159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>
            <a:endCxn id="16" idx="2"/>
          </p:cNvCxnSpPr>
          <p:nvPr/>
        </p:nvCxnSpPr>
        <p:spPr>
          <a:xfrm flipH="1" flipV="1">
            <a:off x="2713831" y="3003869"/>
            <a:ext cx="419100" cy="176815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24" idx="2"/>
          </p:cNvCxnSpPr>
          <p:nvPr/>
        </p:nvCxnSpPr>
        <p:spPr>
          <a:xfrm flipV="1">
            <a:off x="3132931" y="3003869"/>
            <a:ext cx="38100" cy="176815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132931" y="2867025"/>
            <a:ext cx="304800" cy="17526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132931" y="3095625"/>
            <a:ext cx="533400" cy="16002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132931" y="3248025"/>
            <a:ext cx="838200" cy="14478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2447131" y="2943225"/>
            <a:ext cx="685800" cy="18288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 flipV="1">
            <a:off x="2218531" y="3095625"/>
            <a:ext cx="838200" cy="160020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13" idx="2"/>
          </p:cNvCxnSpPr>
          <p:nvPr/>
        </p:nvCxnSpPr>
        <p:spPr>
          <a:xfrm flipH="1" flipV="1">
            <a:off x="2028031" y="3341100"/>
            <a:ext cx="1104900" cy="1430925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Admission Control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pic>
        <p:nvPicPr>
          <p:cNvPr id="10" name="Picture 9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229225"/>
            <a:ext cx="914400" cy="1540875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 bwMode="auto">
          <a:xfrm>
            <a:off x="3590131" y="50768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10800000">
            <a:off x="1761331" y="50006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3" name="Picture 12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31" y="2442256"/>
            <a:ext cx="533400" cy="898844"/>
          </a:xfrm>
          <a:prstGeom prst="rect">
            <a:avLst/>
          </a:prstGeom>
        </p:spPr>
      </p:pic>
      <p:pic>
        <p:nvPicPr>
          <p:cNvPr id="14" name="Picture 13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31" y="2333625"/>
            <a:ext cx="533400" cy="898844"/>
          </a:xfrm>
          <a:prstGeom prst="rect">
            <a:avLst/>
          </a:prstGeom>
        </p:spPr>
      </p:pic>
      <p:pic>
        <p:nvPicPr>
          <p:cNvPr id="15" name="Picture 14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331" y="2181225"/>
            <a:ext cx="533400" cy="898844"/>
          </a:xfrm>
          <a:prstGeom prst="rect">
            <a:avLst/>
          </a:prstGeom>
        </p:spPr>
      </p:pic>
      <p:pic>
        <p:nvPicPr>
          <p:cNvPr id="16" name="Picture 15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31" y="2105025"/>
            <a:ext cx="533400" cy="898844"/>
          </a:xfrm>
          <a:prstGeom prst="rect">
            <a:avLst/>
          </a:prstGeom>
        </p:spPr>
      </p:pic>
      <p:pic>
        <p:nvPicPr>
          <p:cNvPr id="21" name="Picture 20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31" y="2442256"/>
            <a:ext cx="533400" cy="898844"/>
          </a:xfrm>
          <a:prstGeom prst="rect">
            <a:avLst/>
          </a:prstGeom>
        </p:spPr>
      </p:pic>
      <p:pic>
        <p:nvPicPr>
          <p:cNvPr id="22" name="Picture 21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731" y="2333625"/>
            <a:ext cx="533400" cy="898844"/>
          </a:xfrm>
          <a:prstGeom prst="rect">
            <a:avLst/>
          </a:prstGeom>
        </p:spPr>
      </p:pic>
      <p:pic>
        <p:nvPicPr>
          <p:cNvPr id="23" name="Picture 22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131" y="2181225"/>
            <a:ext cx="533400" cy="898844"/>
          </a:xfrm>
          <a:prstGeom prst="rect">
            <a:avLst/>
          </a:prstGeom>
        </p:spPr>
      </p:pic>
      <p:pic>
        <p:nvPicPr>
          <p:cNvPr id="24" name="Picture 23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31" y="2105025"/>
            <a:ext cx="533400" cy="898844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9"/>
          <a:stretch>
            <a:fillRect/>
          </a:stretch>
        </p:blipFill>
        <p:spPr>
          <a:xfrm>
            <a:off x="1837531" y="4238625"/>
            <a:ext cx="609600" cy="632538"/>
          </a:xfrm>
          <a:prstGeom prst="rect">
            <a:avLst/>
          </a:prstGeom>
        </p:spPr>
      </p:pic>
      <p:pic>
        <p:nvPicPr>
          <p:cNvPr id="32" name="Content Placeholder 6" descr="heartbeat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0" y="53054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237331" y="6524625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Throughput drops to throttle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5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Anonymity with Onion Routing</a:t>
            </a:r>
            <a:endParaRPr lang="en-US" dirty="0"/>
          </a:p>
        </p:txBody>
      </p:sp>
      <p:pic>
        <p:nvPicPr>
          <p:cNvPr id="4" name="Content Placeholder 3" descr="or-overview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37" b="-5537"/>
          <a:stretch>
            <a:fillRect/>
          </a:stretch>
        </p:blipFill>
        <p:spPr>
          <a:xfrm>
            <a:off x="313531" y="3171825"/>
            <a:ext cx="9336088" cy="2159000"/>
          </a:xfrm>
        </p:spPr>
      </p:pic>
    </p:spTree>
    <p:extLst>
      <p:ext uri="{BB962C8B-B14F-4D97-AF65-F5344CB8AC3E}">
        <p14:creationId xmlns:p14="http://schemas.microsoft.com/office/powerpoint/2010/main" val="321550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Admission Control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pic>
        <p:nvPicPr>
          <p:cNvPr id="10" name="Picture 9" descr="client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229225"/>
            <a:ext cx="914400" cy="1540875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 bwMode="auto">
          <a:xfrm>
            <a:off x="3590131" y="50768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10800000">
            <a:off x="1761331" y="50006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75931" y="1952625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 smtClean="0"/>
              <a:t>Disconnect </a:t>
            </a:r>
            <a:r>
              <a:rPr lang="en-US" sz="3600" dirty="0" err="1" smtClean="0"/>
              <a:t>sybils</a:t>
            </a:r>
            <a:endParaRPr lang="en-US" sz="3600" dirty="0"/>
          </a:p>
        </p:txBody>
      </p:sp>
      <p:pic>
        <p:nvPicPr>
          <p:cNvPr id="36" name="Picture 35"/>
          <p:cNvPicPr/>
          <p:nvPr/>
        </p:nvPicPr>
        <p:blipFill>
          <a:blip r:embed="rId8"/>
          <a:stretch>
            <a:fillRect/>
          </a:stretch>
        </p:blipFill>
        <p:spPr>
          <a:xfrm>
            <a:off x="1837531" y="4238625"/>
            <a:ext cx="609600" cy="63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6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Admission Control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pic>
        <p:nvPicPr>
          <p:cNvPr id="10" name="Picture 9" descr="client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229225"/>
            <a:ext cx="914400" cy="1540875"/>
          </a:xfrm>
          <a:prstGeom prst="rect">
            <a:avLst/>
          </a:prstGeom>
        </p:spPr>
      </p:pic>
      <p:sp>
        <p:nvSpPr>
          <p:cNvPr id="11" name="Curved Left Arrow 10"/>
          <p:cNvSpPr/>
          <p:nvPr/>
        </p:nvSpPr>
        <p:spPr bwMode="auto">
          <a:xfrm>
            <a:off x="3590131" y="50768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Curved Left Arrow 11"/>
          <p:cNvSpPr/>
          <p:nvPr/>
        </p:nvSpPr>
        <p:spPr bwMode="auto">
          <a:xfrm rot="10800000">
            <a:off x="1761331" y="50006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2" name="Content Placeholder 6" descr="heartbea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0" y="53054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237331" y="6524625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Throughput increases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8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Throttling Prototype</a:t>
            </a:r>
            <a:endParaRPr lang="en-US" dirty="0"/>
          </a:p>
        </p:txBody>
      </p:sp>
      <p:pic>
        <p:nvPicPr>
          <p:cNvPr id="10" name="Picture 9" descr="flag-prototy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1" y="1724025"/>
            <a:ext cx="3657600" cy="2743200"/>
          </a:xfrm>
          <a:prstGeom prst="rect">
            <a:avLst/>
          </a:prstGeom>
        </p:spPr>
      </p:pic>
      <p:pic>
        <p:nvPicPr>
          <p:cNvPr id="11" name="Picture 10" descr="bitsplit-prototy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31" y="1724025"/>
            <a:ext cx="3657600" cy="2743200"/>
          </a:xfrm>
          <a:prstGeom prst="rect">
            <a:avLst/>
          </a:prstGeom>
        </p:spPr>
      </p:pic>
      <p:pic>
        <p:nvPicPr>
          <p:cNvPr id="12" name="Picture 11" descr="thresh-prototyp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31" y="4467225"/>
            <a:ext cx="3657600" cy="2743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4600" y="1571625"/>
            <a:ext cx="18375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</a:rPr>
              <a:t>bitsplit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9531" y="1571625"/>
            <a:ext cx="18375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flag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71131" y="4314825"/>
            <a:ext cx="183753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threshold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331" y="6700127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Jansen </a:t>
            </a:r>
            <a:r>
              <a:rPr lang="en-US" dirty="0" err="1" smtClean="0"/>
              <a:t>et.al</a:t>
            </a:r>
            <a:r>
              <a:rPr lang="en-US" dirty="0" smtClean="0"/>
              <a:t>. </a:t>
            </a:r>
          </a:p>
          <a:p>
            <a:r>
              <a:rPr lang="en-US" dirty="0" smtClean="0"/>
              <a:t>USENIX Sec’12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4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Throttling Results</a:t>
            </a:r>
            <a:endParaRPr lang="en-US" dirty="0"/>
          </a:p>
        </p:txBody>
      </p:sp>
      <p:pic>
        <p:nvPicPr>
          <p:cNvPr id="3" name="Picture 2" descr="tput-trafadm-prob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" y="2790825"/>
            <a:ext cx="5080000" cy="3810000"/>
          </a:xfrm>
          <a:prstGeom prst="rect">
            <a:avLst/>
          </a:prstGeom>
        </p:spPr>
      </p:pic>
      <p:pic>
        <p:nvPicPr>
          <p:cNvPr id="4" name="Picture 3" descr="trafadm-prob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1" y="2790825"/>
            <a:ext cx="5080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331" y="679269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Throughput Attack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09331" y="6792694"/>
            <a:ext cx="503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Induced Throttling Attack</a:t>
            </a:r>
            <a:endParaRPr lang="en-US" sz="36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206006"/>
              </p:ext>
            </p:extLst>
          </p:nvPr>
        </p:nvGraphicFramePr>
        <p:xfrm>
          <a:off x="1151731" y="1876425"/>
          <a:ext cx="7800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2400300" imgH="304800" progId="Equation.3">
                  <p:embed/>
                </p:oleObj>
              </mc:Choice>
              <mc:Fallback>
                <p:oleObj name="Equation" r:id="rId5" imgW="24003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1731" y="1876425"/>
                        <a:ext cx="7800975" cy="990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518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 smtClean="0"/>
              <a:t>Tor intro, traffic correlation</a:t>
            </a:r>
          </a:p>
          <a:p>
            <a:r>
              <a:rPr lang="en-US" strike="sngStrike" dirty="0" smtClean="0"/>
              <a:t>Why Tor is slow</a:t>
            </a:r>
          </a:p>
          <a:p>
            <a:r>
              <a:rPr lang="en-US" strike="sngStrike" dirty="0" smtClean="0"/>
              <a:t>Traffic admission control</a:t>
            </a:r>
          </a:p>
          <a:p>
            <a:pPr lvl="1"/>
            <a:r>
              <a:rPr lang="en-US" strike="sngStrike" dirty="0" smtClean="0"/>
              <a:t>Induced throttling attack</a:t>
            </a:r>
          </a:p>
          <a:p>
            <a:pPr lvl="1"/>
            <a:r>
              <a:rPr lang="en-US" strike="sngStrike" dirty="0" smtClean="0"/>
              <a:t>Effects of throughput </a:t>
            </a:r>
            <a:r>
              <a:rPr lang="en-US" strike="sngStrike" dirty="0" err="1" smtClean="0"/>
              <a:t>vs</a:t>
            </a:r>
            <a:r>
              <a:rPr lang="en-US" strike="sngStrike" dirty="0" smtClean="0"/>
              <a:t> induced throttling</a:t>
            </a:r>
          </a:p>
          <a:p>
            <a:r>
              <a:rPr lang="en-US" dirty="0" smtClean="0"/>
              <a:t>Congestion control</a:t>
            </a:r>
          </a:p>
          <a:p>
            <a:pPr lvl="1"/>
            <a:r>
              <a:rPr lang="en-US" dirty="0" smtClean="0"/>
              <a:t>Induced throttling attack</a:t>
            </a:r>
          </a:p>
          <a:p>
            <a:pPr lvl="1"/>
            <a:r>
              <a:rPr lang="en-US" dirty="0"/>
              <a:t>Effects of throughput </a:t>
            </a:r>
            <a:r>
              <a:rPr lang="en-US" dirty="0" err="1"/>
              <a:t>vs</a:t>
            </a:r>
            <a:r>
              <a:rPr lang="en-US" dirty="0"/>
              <a:t> induced </a:t>
            </a:r>
            <a:r>
              <a:rPr lang="en-US" dirty="0" smtClean="0"/>
              <a:t>throttling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9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2142331" y="53054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142331" y="56864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142331" y="60674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904331" y="5381625"/>
            <a:ext cx="33528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80531" y="54578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cells (max 500)</a:t>
            </a:r>
            <a:endParaRPr lang="en-US" dirty="0"/>
          </a:p>
        </p:txBody>
      </p:sp>
      <p:pic>
        <p:nvPicPr>
          <p:cNvPr id="21" name="Picture 20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76" y="3476625"/>
            <a:ext cx="1178055" cy="14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9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>
            <a:off x="2142331" y="53054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1331" y="27146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SENDME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2142331" y="56864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142331" y="60674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218531" y="3248025"/>
            <a:ext cx="48006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904331" y="5381625"/>
            <a:ext cx="33528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980531" y="545782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cells (max 500)</a:t>
            </a:r>
            <a:endParaRPr lang="en-US" dirty="0"/>
          </a:p>
        </p:txBody>
      </p:sp>
      <p:pic>
        <p:nvPicPr>
          <p:cNvPr id="18" name="Picture 17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76" y="3476625"/>
            <a:ext cx="1178055" cy="143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7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2523331" y="5381625"/>
            <a:ext cx="33528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80731" y="54578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cells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60285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0285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0285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6381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381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6381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0" name="Picture 29" descr="client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838825"/>
            <a:ext cx="914400" cy="1540875"/>
          </a:xfrm>
          <a:prstGeom prst="rect">
            <a:avLst/>
          </a:prstGeom>
        </p:spPr>
      </p:pic>
      <p:sp>
        <p:nvSpPr>
          <p:cNvPr id="31" name="Curved Left Arrow 30"/>
          <p:cNvSpPr/>
          <p:nvPr/>
        </p:nvSpPr>
        <p:spPr bwMode="auto">
          <a:xfrm>
            <a:off x="3590131" y="56864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2" name="Curved Left Arrow 31"/>
          <p:cNvSpPr/>
          <p:nvPr/>
        </p:nvSpPr>
        <p:spPr bwMode="auto">
          <a:xfrm rot="10800000">
            <a:off x="1761331" y="56102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1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2523331" y="5381625"/>
            <a:ext cx="33528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80731" y="54578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cells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60285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0285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0285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6381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381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6381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0" name="Picture 29" descr="client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838825"/>
            <a:ext cx="914400" cy="1540875"/>
          </a:xfrm>
          <a:prstGeom prst="rect">
            <a:avLst/>
          </a:prstGeom>
        </p:spPr>
      </p:pic>
      <p:sp>
        <p:nvSpPr>
          <p:cNvPr id="31" name="Curved Left Arrow 30"/>
          <p:cNvSpPr/>
          <p:nvPr/>
        </p:nvSpPr>
        <p:spPr bwMode="auto">
          <a:xfrm>
            <a:off x="3590131" y="56864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2" name="Curved Left Arrow 31"/>
          <p:cNvSpPr/>
          <p:nvPr/>
        </p:nvSpPr>
        <p:spPr bwMode="auto">
          <a:xfrm rot="10800000">
            <a:off x="1761331" y="56102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7331" y="6531828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Throughput drops to 0</a:t>
            </a:r>
            <a:endParaRPr lang="en-US" dirty="0"/>
          </a:p>
        </p:txBody>
      </p:sp>
      <p:pic>
        <p:nvPicPr>
          <p:cNvPr id="34" name="Content Placeholder 6" descr="heartbea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-30734" y="53816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768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2523331" y="5381625"/>
            <a:ext cx="33528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80731" y="54578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cells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60285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0285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0285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6381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381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6381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0" name="Picture 29" descr="client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838825"/>
            <a:ext cx="914400" cy="1540875"/>
          </a:xfrm>
          <a:prstGeom prst="rect">
            <a:avLst/>
          </a:prstGeom>
        </p:spPr>
      </p:pic>
      <p:sp>
        <p:nvSpPr>
          <p:cNvPr id="31" name="Curved Left Arrow 30"/>
          <p:cNvSpPr/>
          <p:nvPr/>
        </p:nvSpPr>
        <p:spPr bwMode="auto">
          <a:xfrm>
            <a:off x="3590131" y="56864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2" name="Curved Left Arrow 31"/>
          <p:cNvSpPr/>
          <p:nvPr/>
        </p:nvSpPr>
        <p:spPr bwMode="auto">
          <a:xfrm rot="10800000">
            <a:off x="1761331" y="56102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71331" y="27146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SENDME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218531" y="3248025"/>
            <a:ext cx="48006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68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84" y="3476485"/>
            <a:ext cx="1178055" cy="143813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53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lay-on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pic>
        <p:nvPicPr>
          <p:cNvPr id="9" name="Picture 8" descr="relay_attacker_checker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3476625"/>
            <a:ext cx="1143000" cy="144677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H="1">
            <a:off x="2523331" y="5381625"/>
            <a:ext cx="33528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80731" y="54578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500 cells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 bwMode="auto">
          <a:xfrm>
            <a:off x="60285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60285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0285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6638131" y="5229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638131" y="5610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6638131" y="5991225"/>
            <a:ext cx="533400" cy="304800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0" name="Picture 29" descr="client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5838825"/>
            <a:ext cx="914400" cy="1540875"/>
          </a:xfrm>
          <a:prstGeom prst="rect">
            <a:avLst/>
          </a:prstGeom>
        </p:spPr>
      </p:pic>
      <p:sp>
        <p:nvSpPr>
          <p:cNvPr id="31" name="Curved Left Arrow 30"/>
          <p:cNvSpPr/>
          <p:nvPr/>
        </p:nvSpPr>
        <p:spPr bwMode="auto">
          <a:xfrm>
            <a:off x="3590131" y="56864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2" name="Curved Left Arrow 31"/>
          <p:cNvSpPr/>
          <p:nvPr/>
        </p:nvSpPr>
        <p:spPr bwMode="auto">
          <a:xfrm rot="10800000">
            <a:off x="1761331" y="56102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71331" y="2714625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SENDME</a:t>
            </a:r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218531" y="3248025"/>
            <a:ext cx="4800600" cy="0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37331" y="6524625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Throughput increases</a:t>
            </a:r>
            <a:endParaRPr lang="en-US" dirty="0"/>
          </a:p>
        </p:txBody>
      </p:sp>
      <p:pic>
        <p:nvPicPr>
          <p:cNvPr id="37" name="Content Placeholder 6" descr="heartbea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-30734" y="5381625"/>
            <a:ext cx="2008549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44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Throttling Prototype</a:t>
            </a:r>
            <a:endParaRPr lang="en-US" dirty="0"/>
          </a:p>
        </p:txBody>
      </p:sp>
      <p:pic>
        <p:nvPicPr>
          <p:cNvPr id="4" name="Picture 3" descr="cong-prototpy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639" y="2062449"/>
            <a:ext cx="6180492" cy="463536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07405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Throttling Results</a:t>
            </a:r>
            <a:endParaRPr lang="en-US" dirty="0"/>
          </a:p>
        </p:txBody>
      </p:sp>
      <p:pic>
        <p:nvPicPr>
          <p:cNvPr id="6" name="Picture 5" descr="c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01" y="2296405"/>
            <a:ext cx="4856430" cy="323762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6" descr="cong-smooth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928004"/>
            <a:ext cx="5037932" cy="335862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TextBox 7"/>
          <p:cNvSpPr txBox="1"/>
          <p:nvPr/>
        </p:nvSpPr>
        <p:spPr>
          <a:xfrm>
            <a:off x="694531" y="2257425"/>
            <a:ext cx="3657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Raw throughput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2731" y="3933825"/>
            <a:ext cx="449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Smoothed throughput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2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Induced Throttling Results</a:t>
            </a:r>
            <a:endParaRPr lang="en-US" dirty="0"/>
          </a:p>
        </p:txBody>
      </p:sp>
      <p:pic>
        <p:nvPicPr>
          <p:cNvPr id="4" name="Picture 3" descr="tput-cong-prob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1" y="2838243"/>
            <a:ext cx="4978400" cy="3733800"/>
          </a:xfrm>
          <a:prstGeom prst="rect">
            <a:avLst/>
          </a:prstGeom>
        </p:spPr>
      </p:pic>
      <p:pic>
        <p:nvPicPr>
          <p:cNvPr id="5" name="Picture 4" descr="cong-prob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31" y="2830294"/>
            <a:ext cx="4978400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8331" y="6792694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Throughput Attack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809331" y="6792694"/>
            <a:ext cx="5037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Induced Throttling Attack</a:t>
            </a:r>
            <a:endParaRPr lang="en-US" sz="3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66910"/>
              </p:ext>
            </p:extLst>
          </p:nvPr>
        </p:nvGraphicFramePr>
        <p:xfrm>
          <a:off x="1151731" y="1876425"/>
          <a:ext cx="7800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5" imgW="2400300" imgH="304800" progId="Equation.3">
                  <p:embed/>
                </p:oleObj>
              </mc:Choice>
              <mc:Fallback>
                <p:oleObj name="Equation" r:id="rId5" imgW="24003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51731" y="1876425"/>
                        <a:ext cx="7800975" cy="9906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solidFill>
                          <a:srgbClr val="FFFF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715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495425"/>
            <a:ext cx="8564563" cy="162083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511300" y="3432175"/>
            <a:ext cx="7053263" cy="1931988"/>
          </a:xfrm>
        </p:spPr>
        <p:txBody>
          <a:bodyPr/>
          <a:lstStyle/>
          <a:p>
            <a:r>
              <a:rPr lang="en-US" dirty="0" smtClean="0"/>
              <a:t>rob.g.jansen@nrl.navy.mil</a:t>
            </a:r>
          </a:p>
        </p:txBody>
      </p:sp>
      <p:pic>
        <p:nvPicPr>
          <p:cNvPr id="10" name="Content Placeholder 3" descr="evil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7" t="-1339" r="-15414" b="18866"/>
          <a:stretch/>
        </p:blipFill>
        <p:spPr>
          <a:xfrm>
            <a:off x="7704931" y="4314825"/>
            <a:ext cx="2961604" cy="366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19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84" y="3476485"/>
            <a:ext cx="1178055" cy="143813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42131" y="3324225"/>
            <a:ext cx="3429000" cy="2057400"/>
          </a:xfrm>
          <a:prstGeom prst="rect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22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84" y="3476485"/>
            <a:ext cx="1178055" cy="143813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42131" y="3324225"/>
            <a:ext cx="3429000" cy="2057400"/>
          </a:xfrm>
          <a:prstGeom prst="rect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456531" y="1952625"/>
            <a:ext cx="1447800" cy="19812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6638131" y="1952625"/>
            <a:ext cx="1447800" cy="19812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7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99331" y="46184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3476625"/>
            <a:ext cx="1178055" cy="1438133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979695"/>
            <a:ext cx="1288191" cy="1068929"/>
          </a:xfrm>
          <a:prstGeom prst="rect">
            <a:avLst/>
          </a:prstGeom>
        </p:spPr>
      </p:pic>
      <p:pic>
        <p:nvPicPr>
          <p:cNvPr id="18" name="Picture 17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657964"/>
            <a:ext cx="907557" cy="1386589"/>
          </a:xfrm>
          <a:prstGeom prst="rect">
            <a:avLst/>
          </a:prstGeom>
        </p:spPr>
      </p:pic>
      <p:pic>
        <p:nvPicPr>
          <p:cNvPr id="19" name="Picture 18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84" y="3476485"/>
            <a:ext cx="1178055" cy="1438133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3528814"/>
            <a:ext cx="1143000" cy="13956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542131" y="3324225"/>
            <a:ext cx="3429000" cy="2057400"/>
          </a:xfrm>
          <a:prstGeom prst="rect">
            <a:avLst/>
          </a:prstGeom>
          <a:noFill/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1456531" y="1952625"/>
            <a:ext cx="1447800" cy="19812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6638131" y="1952625"/>
            <a:ext cx="1447800" cy="1981200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12" name="Content Placeholder 6" descr="heartbea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999331" y="5686425"/>
            <a:ext cx="2709206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6" descr="heartbea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69" r="-13269"/>
          <a:stretch>
            <a:fillRect/>
          </a:stretch>
        </p:blipFill>
        <p:spPr bwMode="auto">
          <a:xfrm>
            <a:off x="6180931" y="5686425"/>
            <a:ext cx="2709206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4853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Throughput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2867025"/>
            <a:ext cx="1178055" cy="14381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370095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2919214"/>
            <a:ext cx="1143000" cy="1395611"/>
          </a:xfrm>
          <a:prstGeom prst="rect">
            <a:avLst/>
          </a:prstGeom>
        </p:spPr>
      </p:pic>
      <p:pic>
        <p:nvPicPr>
          <p:cNvPr id="18" name="Picture 17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5"/>
            <a:ext cx="1143000" cy="1446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931" y="69056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Mittal </a:t>
            </a:r>
            <a:r>
              <a:rPr lang="en-US" dirty="0" err="1" smtClean="0"/>
              <a:t>et.al</a:t>
            </a:r>
            <a:r>
              <a:rPr lang="en-US" dirty="0" smtClean="0"/>
              <a:t>. CCS’11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32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Correlation: Throughput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9331" y="4008814"/>
            <a:ext cx="7010400" cy="7741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relay-on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31" y="2867025"/>
            <a:ext cx="1178055" cy="143813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7857331" y="3370095"/>
            <a:ext cx="1288191" cy="1068929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5"/>
          <a:stretch>
            <a:fillRect/>
          </a:stretch>
        </p:blipFill>
        <p:spPr>
          <a:xfrm>
            <a:off x="853774" y="3048364"/>
            <a:ext cx="907557" cy="1386589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6"/>
          <a:stretch>
            <a:fillRect/>
          </a:stretch>
        </p:blipFill>
        <p:spPr>
          <a:xfrm>
            <a:off x="2523331" y="2919214"/>
            <a:ext cx="1143000" cy="1395611"/>
          </a:xfrm>
          <a:prstGeom prst="rect">
            <a:avLst/>
          </a:prstGeom>
        </p:spPr>
      </p:pic>
      <p:pic>
        <p:nvPicPr>
          <p:cNvPr id="18" name="Picture 17" descr="relay_attacker_checkered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31" y="2867025"/>
            <a:ext cx="1143000" cy="1446771"/>
          </a:xfrm>
          <a:prstGeom prst="rect">
            <a:avLst/>
          </a:prstGeom>
        </p:spPr>
      </p:pic>
      <p:pic>
        <p:nvPicPr>
          <p:cNvPr id="19" name="Picture 18" descr="client_attacker_checker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31" y="4314825"/>
            <a:ext cx="914400" cy="1540875"/>
          </a:xfrm>
          <a:prstGeom prst="rect">
            <a:avLst/>
          </a:prstGeom>
        </p:spPr>
      </p:pic>
      <p:sp>
        <p:nvSpPr>
          <p:cNvPr id="29" name="Curved Left Arrow 28"/>
          <p:cNvSpPr/>
          <p:nvPr/>
        </p:nvSpPr>
        <p:spPr bwMode="auto">
          <a:xfrm>
            <a:off x="3590131" y="4162425"/>
            <a:ext cx="838200" cy="12954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30" name="Curved Left Arrow 29"/>
          <p:cNvSpPr/>
          <p:nvPr/>
        </p:nvSpPr>
        <p:spPr bwMode="auto">
          <a:xfrm rot="10800000">
            <a:off x="1761331" y="4086225"/>
            <a:ext cx="838200" cy="1219200"/>
          </a:xfrm>
          <a:prstGeom prst="curvedLef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931" y="690562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Mittal </a:t>
            </a:r>
            <a:r>
              <a:rPr lang="en-US" dirty="0" err="1" smtClean="0"/>
              <a:t>et.al</a:t>
            </a:r>
            <a:r>
              <a:rPr lang="en-US" dirty="0" smtClean="0"/>
              <a:t>. CCS’11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43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Hiragino Mincho Pro W3"/>
        <a:cs typeface="Hiragino Mincho Pro W3"/>
      </a:majorFont>
      <a:minorFont>
        <a:latin typeface="Arial"/>
        <a:ea typeface="Hiragino Mincho Pro W3"/>
        <a:cs typeface="Hiragino Mincho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39726</TotalTime>
  <Words>698</Words>
  <Application>Microsoft Macintosh PowerPoint</Application>
  <PresentationFormat>Custom</PresentationFormat>
  <Paragraphs>212</Paragraphs>
  <Slides>44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Blank Presentation</vt:lpstr>
      <vt:lpstr>Equation</vt:lpstr>
      <vt:lpstr>How Low Can You Go: Balancing Performance with Anonymity in Tor’</vt:lpstr>
      <vt:lpstr>This Talk in a Nutshell</vt:lpstr>
      <vt:lpstr>Anonymity with Onion Routing</vt:lpstr>
      <vt:lpstr>Traffic Correlation</vt:lpstr>
      <vt:lpstr>Traffic Correlation</vt:lpstr>
      <vt:lpstr>Traffic Correlation</vt:lpstr>
      <vt:lpstr>Traffic Correlation</vt:lpstr>
      <vt:lpstr>Traffic Correlation: Throughput</vt:lpstr>
      <vt:lpstr>Traffic Correlation: Throughput</vt:lpstr>
      <vt:lpstr>Traffic Correlation: Throughput</vt:lpstr>
      <vt:lpstr>Traffic Correlation: Throughput</vt:lpstr>
      <vt:lpstr>Traffic Correlation: Latency</vt:lpstr>
      <vt:lpstr>Traffic Correlation: Latency</vt:lpstr>
      <vt:lpstr>Traffic Correlation: Latency</vt:lpstr>
      <vt:lpstr>Traffic Correlation: Latency</vt:lpstr>
      <vt:lpstr>Outline</vt:lpstr>
      <vt:lpstr>Tor’s Current Status</vt:lpstr>
      <vt:lpstr>Tor’s Current Status</vt:lpstr>
      <vt:lpstr>Tor’s Current Status</vt:lpstr>
      <vt:lpstr>PowerPoint Presentation</vt:lpstr>
      <vt:lpstr>Tor is Slow[er]</vt:lpstr>
      <vt:lpstr>Tor != Internet</vt:lpstr>
      <vt:lpstr>Outline</vt:lpstr>
      <vt:lpstr>Traffic Admission Control</vt:lpstr>
      <vt:lpstr>Traffic Admission Control</vt:lpstr>
      <vt:lpstr>Traffic Admission Control</vt:lpstr>
      <vt:lpstr>Traffic Admission Control</vt:lpstr>
      <vt:lpstr>Traffic Admission Control</vt:lpstr>
      <vt:lpstr>Traffic Admission Control</vt:lpstr>
      <vt:lpstr>Traffic Admission Control</vt:lpstr>
      <vt:lpstr>Traffic Admission Control</vt:lpstr>
      <vt:lpstr>Induced Throttling Prototype</vt:lpstr>
      <vt:lpstr>Induced Throttling Results</vt:lpstr>
      <vt:lpstr>Outline</vt:lpstr>
      <vt:lpstr>Congestion Control</vt:lpstr>
      <vt:lpstr>Congestion Control</vt:lpstr>
      <vt:lpstr>Congestion Control</vt:lpstr>
      <vt:lpstr>Congestion Control</vt:lpstr>
      <vt:lpstr>Congestion Control</vt:lpstr>
      <vt:lpstr>Congestion Control</vt:lpstr>
      <vt:lpstr>Induced Throttling Prototype</vt:lpstr>
      <vt:lpstr>Induced Throttling Results</vt:lpstr>
      <vt:lpstr>Induced Throttling Results</vt:lpstr>
      <vt:lpstr>Questions?</vt:lpstr>
    </vt:vector>
  </TitlesOfParts>
  <Manager/>
  <Company>Paul Syverson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Proposal #: 55-P080-08 Presenter: Paul Syverson      Code 5543      (202) 404-7931      syverson@itd.nrl.navy.mil  Funding Summary: $870000,  FY08-FY10</dc:title>
  <dc:subject/>
  <dc:creator/>
  <cp:keywords/>
  <dc:description/>
  <cp:lastModifiedBy>Rob Jansen</cp:lastModifiedBy>
  <cp:revision>216</cp:revision>
  <cp:lastPrinted>2011-06-08T15:26:59Z</cp:lastPrinted>
  <dcterms:created xsi:type="dcterms:W3CDTF">2011-10-13T20:08:31Z</dcterms:created>
  <dcterms:modified xsi:type="dcterms:W3CDTF">2013-09-26T18:49:25Z</dcterms:modified>
  <cp:category/>
</cp:coreProperties>
</file>