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61" r:id="rId3"/>
    <p:sldId id="429" r:id="rId4"/>
    <p:sldId id="433" r:id="rId5"/>
    <p:sldId id="432" r:id="rId6"/>
    <p:sldId id="434" r:id="rId7"/>
    <p:sldId id="442" r:id="rId8"/>
    <p:sldId id="444" r:id="rId9"/>
    <p:sldId id="439" r:id="rId10"/>
    <p:sldId id="440" r:id="rId11"/>
    <p:sldId id="445" r:id="rId12"/>
    <p:sldId id="446" r:id="rId13"/>
    <p:sldId id="447" r:id="rId14"/>
    <p:sldId id="448" r:id="rId15"/>
    <p:sldId id="449" r:id="rId16"/>
    <p:sldId id="454" r:id="rId17"/>
    <p:sldId id="451" r:id="rId18"/>
    <p:sldId id="358" r:id="rId19"/>
  </p:sldIdLst>
  <p:sldSz cx="138176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5A96C5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2" autoAdjust="0"/>
    <p:restoredTop sz="96173"/>
  </p:normalViewPr>
  <p:slideViewPr>
    <p:cSldViewPr snapToGrid="0">
      <p:cViewPr>
        <p:scale>
          <a:sx n="125" d="100"/>
          <a:sy n="125" d="100"/>
        </p:scale>
        <p:origin x="124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22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3/24/26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 baseline="0"/>
            </a:lvl1pPr>
            <a:lvl2pPr>
              <a:lnSpc>
                <a:spcPct val="100000"/>
              </a:lnSpc>
              <a:spcAft>
                <a:spcPts val="300"/>
              </a:spcAft>
              <a:defRPr sz="2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 baseline="0"/>
            </a:lvl3pPr>
            <a:lvl4pPr>
              <a:lnSpc>
                <a:spcPct val="100000"/>
              </a:lnSpc>
              <a:spcAft>
                <a:spcPts val="300"/>
              </a:spcAft>
              <a:defRPr sz="2000" baseline="0">
                <a:solidFill>
                  <a:schemeClr val="tx1"/>
                </a:solidFill>
              </a:defRPr>
            </a:lvl4pPr>
            <a:lvl5pPr marL="914323" indent="-220645">
              <a:lnSpc>
                <a:spcPct val="100000"/>
              </a:lnSpc>
              <a:spcAft>
                <a:spcPts val="300"/>
              </a:spcAft>
              <a:defRPr sz="18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19143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/>
            </a:lvl1pPr>
            <a:lvl2pPr>
              <a:lnSpc>
                <a:spcPct val="100000"/>
              </a:lnSpc>
              <a:spcAft>
                <a:spcPts val="3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 u="none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8568"/>
            <a:ext cx="138176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2743200"/>
            <a:ext cx="12561455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6515502"/>
            <a:ext cx="7222836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457200"/>
            <a:ext cx="1371600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164945" y="6515502"/>
            <a:ext cx="5024582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3" y="1791094"/>
            <a:ext cx="7802346" cy="2601798"/>
          </a:xfrm>
        </p:spPr>
        <p:txBody>
          <a:bodyPr anchor="b">
            <a:noAutofit/>
          </a:bodyPr>
          <a:lstStyle>
            <a:lvl1pPr>
              <a:lnSpc>
                <a:spcPts val="3899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4722841"/>
            <a:ext cx="7222836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9" y="457200"/>
            <a:ext cx="1371600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67782" y="-9426"/>
            <a:ext cx="7549823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9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18"/>
            <a:ext cx="1191768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057400"/>
            <a:ext cx="1256145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2825" y="7203864"/>
            <a:ext cx="5505299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CellShift</a:t>
            </a:r>
            <a:r>
              <a:rPr lang="en-US" dirty="0"/>
              <a:t>: RTT-Aware Trace Transduction for Real-World Website Fingerprinting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dt="0"/>
  <p:txStyles>
    <p:titleStyle>
      <a:lvl1pPr algn="l" defTabSz="1036204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461925" indent="-23493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680" indent="-236518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23" indent="-220645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557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659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760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3861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02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406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507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08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709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1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11.sv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12" Type="http://schemas.openxmlformats.org/officeDocument/2006/relationships/image" Target="../media/image19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0.svg"/><Relationship Id="rId7" Type="http://schemas.openxmlformats.org/officeDocument/2006/relationships/image" Target="../media/image9.pn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21.svg"/><Relationship Id="rId4" Type="http://schemas.openxmlformats.org/officeDocument/2006/relationships/image" Target="../media/image12.sv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svg"/><Relationship Id="rId3" Type="http://schemas.openxmlformats.org/officeDocument/2006/relationships/image" Target="../media/image24.svg"/><Relationship Id="rId7" Type="http://schemas.openxmlformats.org/officeDocument/2006/relationships/image" Target="../media/image5.png"/><Relationship Id="rId12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1.svg"/><Relationship Id="rId5" Type="http://schemas.openxmlformats.org/officeDocument/2006/relationships/image" Target="../media/image12.svg"/><Relationship Id="rId10" Type="http://schemas.openxmlformats.org/officeDocument/2006/relationships/image" Target="../media/image14.svg"/><Relationship Id="rId4" Type="http://schemas.openxmlformats.org/officeDocument/2006/relationships/image" Target="../media/image19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svg"/><Relationship Id="rId3" Type="http://schemas.openxmlformats.org/officeDocument/2006/relationships/image" Target="../media/image12.svg"/><Relationship Id="rId7" Type="http://schemas.openxmlformats.org/officeDocument/2006/relationships/image" Target="../media/image10.png"/><Relationship Id="rId12" Type="http://schemas.openxmlformats.org/officeDocument/2006/relationships/image" Target="../media/image25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18.png"/><Relationship Id="rId10" Type="http://schemas.openxmlformats.org/officeDocument/2006/relationships/image" Target="../media/image11.svg"/><Relationship Id="rId4" Type="http://schemas.openxmlformats.org/officeDocument/2006/relationships/image" Target="../media/image21.svg"/><Relationship Id="rId9" Type="http://schemas.openxmlformats.org/officeDocument/2006/relationships/image" Target="../media/image14.svg"/><Relationship Id="rId1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svg"/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12" Type="http://schemas.openxmlformats.org/officeDocument/2006/relationships/image" Target="../media/image11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14.sv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21.svg"/><Relationship Id="rId9" Type="http://schemas.openxmlformats.org/officeDocument/2006/relationships/image" Target="../media/image10.png"/><Relationship Id="rId1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073" y="2278773"/>
            <a:ext cx="12561455" cy="2743200"/>
          </a:xfrm>
        </p:spPr>
        <p:txBody>
          <a:bodyPr/>
          <a:lstStyle/>
          <a:p>
            <a:r>
              <a:rPr lang="en-US" dirty="0"/>
              <a:t>A Measurement of Genuine Tor Traces for Realistic Website Fingerprinting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13D0A-56B7-F645-A92B-7A23A0780DFB}"/>
              </a:ext>
            </a:extLst>
          </p:cNvPr>
          <p:cNvSpPr txBox="1"/>
          <p:nvPr/>
        </p:nvSpPr>
        <p:spPr>
          <a:xfrm>
            <a:off x="628072" y="4560308"/>
            <a:ext cx="10492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Rob Jansen</a:t>
            </a:r>
            <a:r>
              <a:rPr lang="en-US" sz="2400" dirty="0">
                <a:solidFill>
                  <a:schemeClr val="bg1"/>
                </a:solidFill>
              </a:rPr>
              <a:t>, U.S. Naval Research Laboratory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Ryan Wails, Georgetown University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Aaron Johnson, U.S. Naval Research Laboratory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D532F1-2482-8249-BC80-5E1D3ED533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6529983"/>
            <a:ext cx="5257800" cy="952107"/>
          </a:xfrm>
        </p:spPr>
        <p:txBody>
          <a:bodyPr/>
          <a:lstStyle/>
          <a:p>
            <a:pPr lvl="1"/>
            <a:r>
              <a:rPr lang="en-US" dirty="0"/>
              <a:t>Rob Jansen, PhD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Computer Scientist</a:t>
            </a:r>
          </a:p>
          <a:p>
            <a:r>
              <a:rPr lang="en-US" dirty="0"/>
              <a:t>Center for High Assurance Computer Systems</a:t>
            </a:r>
          </a:p>
          <a:p>
            <a:r>
              <a:rPr lang="en-US" dirty="0"/>
              <a:t>U.S. Naval Research Laboratory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2E9E8E-28E1-EE4E-BC37-1F5138997F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71981" y="6529983"/>
            <a:ext cx="6017547" cy="952107"/>
          </a:xfrm>
        </p:spPr>
        <p:txBody>
          <a:bodyPr>
            <a:normAutofit/>
          </a:bodyPr>
          <a:lstStyle/>
          <a:p>
            <a:r>
              <a:rPr lang="en-US" b="0" dirty="0"/>
              <a:t>The Passive and Active Measurement Conference 2026</a:t>
            </a:r>
            <a:br>
              <a:rPr lang="en-US" dirty="0"/>
            </a:br>
            <a:r>
              <a:rPr lang="en-US" b="0" dirty="0"/>
              <a:t>Virtual Event</a:t>
            </a:r>
          </a:p>
          <a:p>
            <a:r>
              <a:rPr lang="en-US" b="0" dirty="0"/>
              <a:t>March 25</a:t>
            </a:r>
            <a:r>
              <a:rPr lang="en-US" b="0" baseline="30000" dirty="0"/>
              <a:t>th</a:t>
            </a:r>
            <a:r>
              <a:rPr lang="en-US" b="0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5F21D-802A-FA84-F6C6-3C03EB3DD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FFF858-D53B-6AE5-8648-B031911B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26" y="640080"/>
            <a:ext cx="10432473" cy="457200"/>
          </a:xfrm>
        </p:spPr>
        <p:txBody>
          <a:bodyPr/>
          <a:lstStyle/>
          <a:p>
            <a:r>
              <a:rPr lang="en-US" dirty="0"/>
              <a:t>GTT23: A dataset of Genuine Tor Traces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F1D45-C00F-5A9A-087E-003D8BFD72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3"/>
            <a:ext cx="6175221" cy="55609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Introducing </a:t>
            </a:r>
            <a:r>
              <a:rPr lang="en-US" b="1" dirty="0"/>
              <a:t>GTT23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dataset of </a:t>
            </a:r>
            <a:r>
              <a:rPr lang="en-US" b="1" dirty="0"/>
              <a:t>genuine Tor traces </a:t>
            </a:r>
            <a:r>
              <a:rPr lang="en-US" dirty="0"/>
              <a:t>of real Tor user traffic patterns</a:t>
            </a:r>
          </a:p>
          <a:p>
            <a:pPr marL="919125" lvl="2" indent="-457200"/>
            <a:r>
              <a:rPr lang="en-US" b="1" dirty="0"/>
              <a:t>13.9M</a:t>
            </a:r>
            <a:r>
              <a:rPr lang="en-US" dirty="0"/>
              <a:t> traces to </a:t>
            </a:r>
            <a:r>
              <a:rPr lang="en-US" b="1" dirty="0"/>
              <a:t>1.1M</a:t>
            </a:r>
            <a:r>
              <a:rPr lang="en-US" dirty="0"/>
              <a:t> unique domains measured over </a:t>
            </a:r>
            <a:r>
              <a:rPr lang="en-US" b="1" dirty="0"/>
              <a:t>13 weeks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Measured from Tor </a:t>
            </a:r>
            <a:r>
              <a:rPr lang="en-US" b="1" dirty="0"/>
              <a:t>exit relays</a:t>
            </a:r>
          </a:p>
          <a:p>
            <a:pPr marL="919125" lvl="2" indent="-457200"/>
            <a:r>
              <a:rPr lang="en-US" dirty="0"/>
              <a:t>Traffic </a:t>
            </a:r>
            <a:r>
              <a:rPr lang="en-US" b="1" dirty="0"/>
              <a:t>traces</a:t>
            </a:r>
            <a:r>
              <a:rPr lang="en-US" dirty="0"/>
              <a:t> of normal activities</a:t>
            </a:r>
          </a:p>
          <a:p>
            <a:pPr marL="1150880" lvl="3" indent="-457200"/>
            <a:r>
              <a:rPr lang="en-US" dirty="0"/>
              <a:t>The first </a:t>
            </a:r>
            <a:r>
              <a:rPr lang="en-US" b="1" dirty="0"/>
              <a:t>5,000 cells</a:t>
            </a:r>
            <a:r>
              <a:rPr lang="en-US" dirty="0"/>
              <a:t> on a Tor circuit</a:t>
            </a:r>
          </a:p>
          <a:p>
            <a:pPr marL="1150880" lvl="3" indent="-457200"/>
            <a:r>
              <a:rPr lang="en-US" b="1" dirty="0"/>
              <a:t>Natural</a:t>
            </a:r>
            <a:r>
              <a:rPr lang="en-US" dirty="0"/>
              <a:t>, real-world website </a:t>
            </a:r>
            <a:r>
              <a:rPr lang="en-US" b="1" dirty="0"/>
              <a:t>base rates</a:t>
            </a:r>
          </a:p>
          <a:p>
            <a:pPr marL="1150880" lvl="3" indent="-457200"/>
            <a:r>
              <a:rPr lang="en-US" dirty="0"/>
              <a:t>No </a:t>
            </a:r>
            <a:r>
              <a:rPr lang="en-US" b="1" dirty="0"/>
              <a:t>PII</a:t>
            </a:r>
            <a:r>
              <a:rPr lang="en-US" dirty="0"/>
              <a:t> is recorded, website labels are </a:t>
            </a:r>
            <a:r>
              <a:rPr lang="en-US" b="1" dirty="0"/>
              <a:t>protected</a:t>
            </a:r>
            <a:r>
              <a:rPr lang="en-US" dirty="0"/>
              <a:t> with HMAC</a:t>
            </a:r>
          </a:p>
          <a:p>
            <a:pPr marL="919125" lvl="2" indent="-457200"/>
            <a:r>
              <a:rPr lang="en-US" dirty="0"/>
              <a:t>Measurement plan </a:t>
            </a:r>
            <a:r>
              <a:rPr lang="en-US" b="1" dirty="0"/>
              <a:t>reviewed</a:t>
            </a:r>
            <a:r>
              <a:rPr lang="en-US" dirty="0"/>
              <a:t> by IRB, </a:t>
            </a:r>
            <a:br>
              <a:rPr lang="en-US" dirty="0"/>
            </a:br>
            <a:r>
              <a:rPr lang="en-US" dirty="0"/>
              <a:t>Tor Research Safety 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5EEFB-DAB2-D9B8-EDF6-89617DED0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96" y="1343785"/>
            <a:ext cx="3842441" cy="19568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7F0794-71C8-BA57-8F5C-B8524C748531}"/>
              </a:ext>
            </a:extLst>
          </p:cNvPr>
          <p:cNvCxnSpPr>
            <a:cxnSpLocks/>
          </p:cNvCxnSpPr>
          <p:nvPr/>
        </p:nvCxnSpPr>
        <p:spPr>
          <a:xfrm>
            <a:off x="7919018" y="2637716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C3E6C-DF94-ADC2-5B8B-5059D1DE6B6B}"/>
              </a:ext>
            </a:extLst>
          </p:cNvPr>
          <p:cNvCxnSpPr>
            <a:cxnSpLocks/>
          </p:cNvCxnSpPr>
          <p:nvPr/>
        </p:nvCxnSpPr>
        <p:spPr>
          <a:xfrm flipV="1">
            <a:off x="9355443" y="2158484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644A52-C730-43FA-6B95-B08B27F2A0D2}"/>
              </a:ext>
            </a:extLst>
          </p:cNvPr>
          <p:cNvCxnSpPr>
            <a:cxnSpLocks/>
          </p:cNvCxnSpPr>
          <p:nvPr/>
        </p:nvCxnSpPr>
        <p:spPr>
          <a:xfrm>
            <a:off x="10625648" y="2285908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00C3B0-B45A-2EDE-04EF-B08E5DCD6E69}"/>
              </a:ext>
            </a:extLst>
          </p:cNvPr>
          <p:cNvCxnSpPr>
            <a:cxnSpLocks/>
          </p:cNvCxnSpPr>
          <p:nvPr/>
        </p:nvCxnSpPr>
        <p:spPr>
          <a:xfrm>
            <a:off x="11707562" y="2779723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775C789-3E4B-58C6-E0F4-2EAAA6107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4915" y="2119901"/>
            <a:ext cx="819741" cy="992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46AF8B-E8ED-AD1C-1CC1-40386F04C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2031" y="1430483"/>
            <a:ext cx="952616" cy="1071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40664A-B6E3-3849-2B48-84D491F3D86C}"/>
              </a:ext>
            </a:extLst>
          </p:cNvPr>
          <p:cNvSpPr txBox="1"/>
          <p:nvPr/>
        </p:nvSpPr>
        <p:spPr>
          <a:xfrm>
            <a:off x="12478801" y="1751740"/>
            <a:ext cx="100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4664197-BC99-08F4-B426-C1D06B2A14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992" y="1919965"/>
            <a:ext cx="758751" cy="115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062670-EDEF-256A-1906-6CB5D9F99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178" y="1880087"/>
            <a:ext cx="952616" cy="1071694"/>
          </a:xfrm>
          <a:prstGeom prst="rect">
            <a:avLst/>
          </a:prstGeom>
        </p:spPr>
      </p:pic>
      <p:pic>
        <p:nvPicPr>
          <p:cNvPr id="19" name="Graphic 18" descr="Database with solid fill">
            <a:extLst>
              <a:ext uri="{FF2B5EF4-FFF2-40B4-BE49-F238E27FC236}">
                <a16:creationId xmlns:a16="http://schemas.microsoft.com/office/drawing/2014/main" id="{F92DC6F9-BCB5-2E5C-50E8-552D440935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4946" y="3127594"/>
            <a:ext cx="1167542" cy="11675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1C6399A-CFA7-4691-FC5F-8CB1F6D598BB}"/>
              </a:ext>
            </a:extLst>
          </p:cNvPr>
          <p:cNvSpPr txBox="1"/>
          <p:nvPr/>
        </p:nvSpPr>
        <p:spPr>
          <a:xfrm>
            <a:off x="6759374" y="3373149"/>
            <a:ext cx="334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GTT23:</a:t>
            </a:r>
            <a:r>
              <a:rPr lang="en-US" dirty="0"/>
              <a:t> a dataset of</a:t>
            </a:r>
          </a:p>
          <a:p>
            <a:pPr algn="ctr"/>
            <a:r>
              <a:rPr lang="en-US" b="1" dirty="0"/>
              <a:t>labeled </a:t>
            </a:r>
            <a:r>
              <a:rPr lang="en-US" dirty="0"/>
              <a:t>exit patterns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44B1DE3-DB6A-6175-43F3-ADD7060A22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7684" y="3562505"/>
            <a:ext cx="1070531" cy="3180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76D53B-2E73-C760-58F5-11C7E24C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598" y="1943080"/>
            <a:ext cx="952616" cy="1071694"/>
          </a:xfrm>
          <a:prstGeom prst="rect">
            <a:avLst/>
          </a:prstGeom>
        </p:spPr>
      </p:pic>
      <p:pic>
        <p:nvPicPr>
          <p:cNvPr id="20" name="Content Placeholder 25">
            <a:extLst>
              <a:ext uri="{FF2B5EF4-FFF2-40B4-BE49-F238E27FC236}">
                <a16:creationId xmlns:a16="http://schemas.microsoft.com/office/drawing/2014/main" id="{F815A2BE-0DAC-053D-6DD3-95239358A7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3544" y="2518844"/>
            <a:ext cx="711200" cy="711200"/>
          </a:xfrm>
          <a:prstGeom prst="rect">
            <a:avLst/>
          </a:prstGeom>
        </p:spPr>
      </p:pic>
      <p:pic>
        <p:nvPicPr>
          <p:cNvPr id="28" name="Picture 27" descr="Text&#10;&#10;AI-generated content may be incorrect.">
            <a:extLst>
              <a:ext uri="{FF2B5EF4-FFF2-40B4-BE49-F238E27FC236}">
                <a16:creationId xmlns:a16="http://schemas.microsoft.com/office/drawing/2014/main" id="{D56F470D-C6F2-6F55-D417-DB61DE6B52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7450" y="4335829"/>
            <a:ext cx="5872514" cy="3267103"/>
          </a:xfrm>
          <a:prstGeom prst="rect">
            <a:avLst/>
          </a:prstGeom>
        </p:spPr>
      </p:pic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F8C05D95-5C0E-4F79-2279-50E8744CBE33}"/>
              </a:ext>
            </a:extLst>
          </p:cNvPr>
          <p:cNvCxnSpPr>
            <a:cxnSpLocks/>
            <a:endCxn id="22" idx="3"/>
          </p:cNvCxnSpPr>
          <p:nvPr/>
        </p:nvCxnSpPr>
        <p:spPr>
          <a:xfrm rot="10800000" flipV="1">
            <a:off x="10648215" y="3026935"/>
            <a:ext cx="813100" cy="694598"/>
          </a:xfrm>
          <a:prstGeom prst="bentConnector3">
            <a:avLst>
              <a:gd name="adj1" fmla="val -837"/>
            </a:avLst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EF28359B-7766-4C0F-24B6-A5A03CBFD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9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BCC1A-968C-B7A7-2842-04A6309BB1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C618E1-977C-4E14-65C4-C95A6298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Composition of GTT23</a:t>
            </a:r>
          </a:p>
        </p:txBody>
      </p:sp>
      <p:pic>
        <p:nvPicPr>
          <p:cNvPr id="6" name="Content Placeholder 5" descr="Chart, bar chart&#10;&#10;AI-generated content may be incorrect.">
            <a:extLst>
              <a:ext uri="{FF2B5EF4-FFF2-40B4-BE49-F238E27FC236}">
                <a16:creationId xmlns:a16="http://schemas.microsoft.com/office/drawing/2014/main" id="{22F038E2-6564-8456-3DF4-89167DB26E7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927514" y="1644650"/>
            <a:ext cx="9576217" cy="5487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274A8-0EAB-4309-C1BB-583FA82EB20B}"/>
              </a:ext>
            </a:extLst>
          </p:cNvPr>
          <p:cNvSpPr txBox="1"/>
          <p:nvPr/>
        </p:nvSpPr>
        <p:spPr>
          <a:xfrm>
            <a:off x="525377" y="2441440"/>
            <a:ext cx="2714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13.9M</a:t>
            </a:r>
            <a:r>
              <a:rPr lang="en-US" sz="2400" dirty="0"/>
              <a:t> traces across the </a:t>
            </a:r>
          </a:p>
          <a:p>
            <a:r>
              <a:rPr lang="en-US" sz="2400" b="1" dirty="0"/>
              <a:t>13 week </a:t>
            </a:r>
            <a:r>
              <a:rPr lang="en-US" sz="2400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17464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B70DFE-8E86-7D68-6E28-226EA9862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7706A3-E6F8-0865-6C02-D77A0CAD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IANA-assigned Service (Port) Composition</a:t>
            </a:r>
          </a:p>
        </p:txBody>
      </p:sp>
      <p:pic>
        <p:nvPicPr>
          <p:cNvPr id="6" name="Content Placeholder 5" descr="Timeline&#10;&#10;AI-generated content may be incorrect.">
            <a:extLst>
              <a:ext uri="{FF2B5EF4-FFF2-40B4-BE49-F238E27FC236}">
                <a16:creationId xmlns:a16="http://schemas.microsoft.com/office/drawing/2014/main" id="{ACBEEB7C-D600-5A7E-A1CC-0914B92F788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736645" y="1609598"/>
            <a:ext cx="9832360" cy="5522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BE4D29-8172-2F68-B297-8E76D8045E52}"/>
              </a:ext>
            </a:extLst>
          </p:cNvPr>
          <p:cNvSpPr txBox="1"/>
          <p:nvPr/>
        </p:nvSpPr>
        <p:spPr>
          <a:xfrm>
            <a:off x="525377" y="2441440"/>
            <a:ext cx="2714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68</a:t>
            </a:r>
            <a:r>
              <a:rPr lang="en-US" sz="2400" dirty="0"/>
              <a:t> unique destination</a:t>
            </a:r>
          </a:p>
          <a:p>
            <a:r>
              <a:rPr lang="en-US" sz="2400" dirty="0"/>
              <a:t>service</a:t>
            </a:r>
          </a:p>
          <a:p>
            <a:r>
              <a:rPr lang="en-US" sz="2400" b="1" dirty="0"/>
              <a:t>ports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705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C4B263-31AB-B38C-31DC-2188CED9A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99409E-0739-8D57-8B17-3D1E8299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Count per Domain is Similar to Internet Traffic</a:t>
            </a:r>
          </a:p>
        </p:txBody>
      </p:sp>
      <p:pic>
        <p:nvPicPr>
          <p:cNvPr id="6" name="Content Placeholder 5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120F5CFB-D3CC-2C71-FC31-7AAE0DC6CE4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545965" y="1820971"/>
            <a:ext cx="10213719" cy="4509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7D65DD-C3C2-6EC9-53E8-8E62698531E0}"/>
              </a:ext>
            </a:extLst>
          </p:cNvPr>
          <p:cNvSpPr txBox="1"/>
          <p:nvPr/>
        </p:nvSpPr>
        <p:spPr>
          <a:xfrm>
            <a:off x="525377" y="2441440"/>
            <a:ext cx="1939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1.1M </a:t>
            </a:r>
            <a:r>
              <a:rPr lang="en-US" sz="2400" dirty="0"/>
              <a:t>unique destination </a:t>
            </a:r>
            <a:r>
              <a:rPr lang="en-US" sz="2400" b="1" dirty="0"/>
              <a:t>domains</a:t>
            </a:r>
          </a:p>
        </p:txBody>
      </p:sp>
    </p:spTree>
    <p:extLst>
      <p:ext uri="{BB962C8B-B14F-4D97-AF65-F5344CB8AC3E}">
        <p14:creationId xmlns:p14="http://schemas.microsoft.com/office/powerpoint/2010/main" val="352327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8CDCB-EDAD-5B04-ADCB-493AE01A3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AF2899-6717-7F63-B204-90A516AA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Circuits are Much Shorter than Expected</a:t>
            </a:r>
          </a:p>
        </p:txBody>
      </p:sp>
      <p:pic>
        <p:nvPicPr>
          <p:cNvPr id="6" name="Content Placeholder 5" descr="Chart&#10;&#10;AI-generated content may be incorrect.">
            <a:extLst>
              <a:ext uri="{FF2B5EF4-FFF2-40B4-BE49-F238E27FC236}">
                <a16:creationId xmlns:a16="http://schemas.microsoft.com/office/drawing/2014/main" id="{8B75B665-6F93-64FE-D56F-32DD09BC0C0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141117" y="1646213"/>
            <a:ext cx="9581882" cy="53721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C38159-585D-0957-F0DF-C1C79D64E0B6}"/>
              </a:ext>
            </a:extLst>
          </p:cNvPr>
          <p:cNvCxnSpPr>
            <a:cxnSpLocks/>
          </p:cNvCxnSpPr>
          <p:nvPr/>
        </p:nvCxnSpPr>
        <p:spPr>
          <a:xfrm flipV="1">
            <a:off x="2562896" y="3912706"/>
            <a:ext cx="2006449" cy="81809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27B9F2-E1E2-2A52-5FD5-13B1CBD04200}"/>
              </a:ext>
            </a:extLst>
          </p:cNvPr>
          <p:cNvSpPr txBox="1"/>
          <p:nvPr/>
        </p:nvSpPr>
        <p:spPr>
          <a:xfrm>
            <a:off x="525377" y="4098220"/>
            <a:ext cx="2163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Median circuit is </a:t>
            </a:r>
            <a:r>
              <a:rPr lang="en-US" sz="2400" b="1" dirty="0"/>
              <a:t>10.5 KB</a:t>
            </a:r>
            <a:br>
              <a:rPr lang="en-US" sz="2400" dirty="0"/>
            </a:br>
            <a:r>
              <a:rPr lang="en-US" sz="2400" dirty="0"/>
              <a:t>(25 cells)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D43A19-9EE2-B921-E268-A4049917E37F}"/>
              </a:ext>
            </a:extLst>
          </p:cNvPr>
          <p:cNvSpPr txBox="1"/>
          <p:nvPr/>
        </p:nvSpPr>
        <p:spPr>
          <a:xfrm>
            <a:off x="525377" y="2441440"/>
            <a:ext cx="2714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 Archive:</a:t>
            </a:r>
            <a:br>
              <a:rPr lang="en-US" sz="2400" dirty="0"/>
            </a:br>
            <a:r>
              <a:rPr lang="en-US" sz="2400" dirty="0"/>
              <a:t>90% of webpages are &gt; </a:t>
            </a:r>
            <a:r>
              <a:rPr lang="en-US" sz="2400" b="1" dirty="0"/>
              <a:t>450 KB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A53EB1-727A-1F8A-8E8C-7CBCB77276BB}"/>
              </a:ext>
            </a:extLst>
          </p:cNvPr>
          <p:cNvCxnSpPr>
            <a:cxnSpLocks/>
          </p:cNvCxnSpPr>
          <p:nvPr/>
        </p:nvCxnSpPr>
        <p:spPr>
          <a:xfrm flipV="1">
            <a:off x="3141117" y="2594589"/>
            <a:ext cx="2937711" cy="4470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8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A2495-5AB5-758C-64F9-E903E593F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0FDE0E-02D5-CCA7-747A-99802D4A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surveyed 28 WF datasets published since 2008</a:t>
            </a:r>
          </a:p>
        </p:txBody>
      </p:sp>
      <p:pic>
        <p:nvPicPr>
          <p:cNvPr id="6" name="Content Placeholder 5" descr="Graphical user interface, table&#10;&#10;AI-generated content may be incorrect.">
            <a:extLst>
              <a:ext uri="{FF2B5EF4-FFF2-40B4-BE49-F238E27FC236}">
                <a16:creationId xmlns:a16="http://schemas.microsoft.com/office/drawing/2014/main" id="{53A65772-CCEF-A912-FA1E-06A36DE6C5F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087827" y="1763713"/>
            <a:ext cx="1161178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24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AC5EA-C728-DAAF-42ED-2BD6818A6D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8FDD1A-7B7E-D4D6-3473-7DDB14A6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Comparisons to Synthetic Datasets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ADB0E-3B4A-50C1-1DBE-4FFFA14D21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5386646" cy="5257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Most synthetic datasets contain traces of </a:t>
            </a:r>
            <a:r>
              <a:rPr lang="en-US" b="1" dirty="0"/>
              <a:t>index</a:t>
            </a:r>
            <a:r>
              <a:rPr lang="en-US" dirty="0"/>
              <a:t> </a:t>
            </a:r>
            <a:r>
              <a:rPr lang="en-US" b="1" dirty="0"/>
              <a:t>pages </a:t>
            </a:r>
            <a:r>
              <a:rPr lang="en-US" dirty="0"/>
              <a:t>fetched with automated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GTT23 is </a:t>
            </a:r>
            <a:r>
              <a:rPr lang="en-US" b="1" dirty="0"/>
              <a:t>larger</a:t>
            </a:r>
            <a:r>
              <a:rPr lang="en-US" dirty="0"/>
              <a:t> than any existing WF dataset by an </a:t>
            </a:r>
            <a:r>
              <a:rPr lang="en-US" b="1" dirty="0"/>
              <a:t>order of magnitude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other WF dataset contains </a:t>
            </a:r>
            <a:r>
              <a:rPr lang="en-US" b="1" dirty="0"/>
              <a:t>genuine </a:t>
            </a:r>
            <a:r>
              <a:rPr lang="en-US" dirty="0"/>
              <a:t>traces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b="1" dirty="0"/>
              <a:t>real Tor user behavior</a:t>
            </a:r>
          </a:p>
          <a:p>
            <a:endParaRPr lang="en-US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1BB3A90F-8031-B0A6-166A-BE98C02E3AD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220345" y="2371337"/>
            <a:ext cx="7261975" cy="37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4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979774-EC2E-DC2E-A376-730E435C41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BFB3D1-BC1C-F322-CE8B-413C0DD3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Disparities between GTT23 and Synthetic Datasets</a:t>
            </a:r>
          </a:p>
        </p:txBody>
      </p:sp>
      <p:pic>
        <p:nvPicPr>
          <p:cNvPr id="5" name="Content Placeholder 6" descr="Chart, line chart&#10;&#10;AI-generated content may be incorrect.">
            <a:extLst>
              <a:ext uri="{FF2B5EF4-FFF2-40B4-BE49-F238E27FC236}">
                <a16:creationId xmlns:a16="http://schemas.microsoft.com/office/drawing/2014/main" id="{360ABF9A-2C87-2A5D-FBA3-22D3DB67654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14818" y="3886200"/>
            <a:ext cx="13587964" cy="3039413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A611FC8-39F2-8AF7-A4F6-D7FA283BC88A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12530051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BigEnough</a:t>
            </a:r>
            <a:r>
              <a:rPr lang="en-US" dirty="0"/>
              <a:t> and </a:t>
            </a:r>
            <a:r>
              <a:rPr lang="en-US" dirty="0" err="1"/>
              <a:t>GoodEnough</a:t>
            </a:r>
            <a:r>
              <a:rPr lang="en-US" dirty="0"/>
              <a:t> have 10 pages per website</a:t>
            </a:r>
          </a:p>
          <a:p>
            <a:pPr marL="919125" lvl="2" indent="-457200"/>
            <a:r>
              <a:rPr lang="en-US" dirty="0"/>
              <a:t>Highest web</a:t>
            </a:r>
            <a:r>
              <a:rPr lang="en-US" i="1" dirty="0"/>
              <a:t>site</a:t>
            </a:r>
            <a:r>
              <a:rPr lang="en-US" dirty="0"/>
              <a:t> </a:t>
            </a:r>
            <a:r>
              <a:rPr lang="en-US" b="1" dirty="0"/>
              <a:t>diversity</a:t>
            </a:r>
            <a:r>
              <a:rPr lang="en-US" dirty="0"/>
              <a:t> among synthetic datasets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Compared to GTT23, data is still too homogeneous</a:t>
            </a:r>
          </a:p>
          <a:p>
            <a:pPr marL="919125" lvl="2" indent="-457200"/>
            <a:r>
              <a:rPr lang="en-US" b="1" dirty="0"/>
              <a:t>Chosen domains </a:t>
            </a:r>
            <a:r>
              <a:rPr lang="en-US" dirty="0"/>
              <a:t>are over-represented, </a:t>
            </a:r>
            <a:r>
              <a:rPr lang="en-US" b="1" dirty="0"/>
              <a:t>traffic</a:t>
            </a:r>
            <a:r>
              <a:rPr lang="en-US" dirty="0"/>
              <a:t> </a:t>
            </a:r>
            <a:r>
              <a:rPr lang="en-US" b="1" dirty="0"/>
              <a:t>variation</a:t>
            </a:r>
            <a:r>
              <a:rPr lang="en-US" dirty="0"/>
              <a:t> is still too low</a:t>
            </a:r>
          </a:p>
        </p:txBody>
      </p:sp>
    </p:spTree>
    <p:extLst>
      <p:ext uri="{BB962C8B-B14F-4D97-AF65-F5344CB8AC3E}">
        <p14:creationId xmlns:p14="http://schemas.microsoft.com/office/powerpoint/2010/main" val="121754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547879-BB34-8532-E075-3987800D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27" y="154728"/>
            <a:ext cx="10049164" cy="942552"/>
          </a:xfrm>
        </p:spPr>
        <p:txBody>
          <a:bodyPr>
            <a:normAutofit/>
          </a:bodyPr>
          <a:lstStyle/>
          <a:p>
            <a:r>
              <a:rPr lang="en-US" dirty="0"/>
              <a:t>A Measurement of Genuine Tor Traces for Realistic Website Fingerprinting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5358D-7017-C85F-AB57-6A822ECCE2BE}"/>
              </a:ext>
            </a:extLst>
          </p:cNvPr>
          <p:cNvSpPr txBox="1"/>
          <p:nvPr/>
        </p:nvSpPr>
        <p:spPr>
          <a:xfrm>
            <a:off x="7945836" y="1757497"/>
            <a:ext cx="3135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Read </a:t>
            </a:r>
            <a:br>
              <a:rPr lang="en-US" sz="2800" b="1" dirty="0"/>
            </a:br>
            <a:r>
              <a:rPr lang="en-US" sz="2800" b="1" dirty="0"/>
              <a:t>the Paper!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D011F5-0D5C-F492-AA5E-75AE3A215E5C}"/>
              </a:ext>
            </a:extLst>
          </p:cNvPr>
          <p:cNvSpPr txBox="1"/>
          <p:nvPr/>
        </p:nvSpPr>
        <p:spPr>
          <a:xfrm>
            <a:off x="8713841" y="6081568"/>
            <a:ext cx="454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77920" algn="r"/>
            <a:r>
              <a:rPr lang="en-US" dirty="0"/>
              <a:t>Contact:</a:t>
            </a:r>
            <a:br>
              <a:rPr lang="en-US" dirty="0"/>
            </a:br>
            <a:r>
              <a:rPr lang="en-US" dirty="0"/>
              <a:t>robert.g.jansen7.civ@us.navy.mil</a:t>
            </a:r>
            <a:br>
              <a:rPr lang="en-US" dirty="0"/>
            </a:br>
            <a:r>
              <a:rPr lang="en-US" dirty="0" err="1"/>
              <a:t>robgjansen.com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F2579B1-DFD1-7C8D-8B4C-FC77BFAA12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5854488"/>
          </a:xfrm>
        </p:spPr>
        <p:txBody>
          <a:bodyPr>
            <a:normAutofit/>
          </a:bodyPr>
          <a:lstStyle/>
          <a:p>
            <a:r>
              <a:rPr lang="en-US" dirty="0"/>
              <a:t>Contributions – GTT23</a:t>
            </a:r>
          </a:p>
          <a:p>
            <a:pPr marL="919125" lvl="2" indent="-457200"/>
            <a:r>
              <a:rPr lang="en-US" dirty="0"/>
              <a:t>The first dataset of labeled genuine Tor traces</a:t>
            </a:r>
          </a:p>
          <a:p>
            <a:pPr marL="1150880" lvl="3" indent="-457200"/>
            <a:r>
              <a:rPr lang="en-US" b="1" dirty="0"/>
              <a:t>13.9M</a:t>
            </a:r>
            <a:r>
              <a:rPr lang="en-US" dirty="0"/>
              <a:t> traces, </a:t>
            </a:r>
            <a:r>
              <a:rPr lang="en-US" b="1" dirty="0"/>
              <a:t>1.1M</a:t>
            </a:r>
            <a:r>
              <a:rPr lang="en-US" dirty="0"/>
              <a:t> unique domains, </a:t>
            </a:r>
            <a:r>
              <a:rPr lang="en-US" b="1" dirty="0"/>
              <a:t>68</a:t>
            </a:r>
            <a:r>
              <a:rPr lang="en-US" dirty="0"/>
              <a:t> unique ports</a:t>
            </a:r>
          </a:p>
          <a:p>
            <a:pPr marL="1150880" lvl="3" indent="-457200"/>
            <a:r>
              <a:rPr lang="en-US" dirty="0"/>
              <a:t>An order-of-magnitude </a:t>
            </a:r>
            <a:r>
              <a:rPr lang="en-US" b="1" dirty="0"/>
              <a:t>larger</a:t>
            </a:r>
            <a:r>
              <a:rPr lang="en-US" dirty="0"/>
              <a:t> than existing WF datasets</a:t>
            </a:r>
          </a:p>
          <a:p>
            <a:pPr marL="919125" lvl="2" indent="-457200"/>
            <a:r>
              <a:rPr lang="en-US" dirty="0"/>
              <a:t>Analysis of its statistical </a:t>
            </a:r>
            <a:r>
              <a:rPr lang="en-US" b="1" dirty="0"/>
              <a:t>properties</a:t>
            </a:r>
          </a:p>
          <a:p>
            <a:pPr marL="919125" lvl="2" indent="-457200"/>
            <a:r>
              <a:rPr lang="en-US" dirty="0"/>
              <a:t>Analysis of </a:t>
            </a:r>
            <a:r>
              <a:rPr lang="en-US" b="1" dirty="0"/>
              <a:t>disparities</a:t>
            </a:r>
            <a:r>
              <a:rPr lang="en-US" dirty="0"/>
              <a:t> between characteristics</a:t>
            </a:r>
            <a:br>
              <a:rPr lang="en-US" dirty="0"/>
            </a:br>
            <a:r>
              <a:rPr lang="en-US" dirty="0"/>
              <a:t>of </a:t>
            </a:r>
            <a:r>
              <a:rPr lang="en-US" b="1" dirty="0"/>
              <a:t>genuine</a:t>
            </a:r>
            <a:r>
              <a:rPr lang="en-US" dirty="0"/>
              <a:t> and </a:t>
            </a:r>
            <a:r>
              <a:rPr lang="en-US" b="1" dirty="0"/>
              <a:t>synthetic</a:t>
            </a:r>
            <a:r>
              <a:rPr lang="en-US" dirty="0"/>
              <a:t> datasets</a:t>
            </a:r>
          </a:p>
          <a:p>
            <a:br>
              <a:rPr lang="en-US" dirty="0"/>
            </a:br>
            <a:r>
              <a:rPr lang="en-US" dirty="0"/>
              <a:t>Impact and Future Work</a:t>
            </a:r>
          </a:p>
          <a:p>
            <a:pPr marL="919125" lvl="2" indent="-457200"/>
            <a:r>
              <a:rPr lang="en-US" dirty="0"/>
              <a:t>Already has ~30 approved users</a:t>
            </a:r>
          </a:p>
          <a:p>
            <a:pPr marL="1150880" lvl="3" indent="-457200"/>
            <a:r>
              <a:rPr lang="en-US" dirty="0"/>
              <a:t>E.g., used to study </a:t>
            </a:r>
            <a:r>
              <a:rPr lang="en-US" b="1" dirty="0"/>
              <a:t>trace transduction </a:t>
            </a:r>
            <a:r>
              <a:rPr lang="en-US" sz="1400" dirty="0"/>
              <a:t>[WPES’24, NDSS’26]</a:t>
            </a:r>
          </a:p>
          <a:p>
            <a:pPr marL="919125" lvl="2" indent="-457200"/>
            <a:r>
              <a:rPr lang="en-US" dirty="0"/>
              <a:t>Genuine traces could inform the study of:</a:t>
            </a:r>
          </a:p>
          <a:p>
            <a:pPr marL="1150880" lvl="3" indent="-457200"/>
            <a:r>
              <a:rPr lang="en-US" b="1" dirty="0"/>
              <a:t>WF</a:t>
            </a:r>
            <a:r>
              <a:rPr lang="en-US" dirty="0"/>
              <a:t> attacks/defenses, </a:t>
            </a:r>
            <a:r>
              <a:rPr lang="en-US" b="1" dirty="0"/>
              <a:t>end-to-end correlation </a:t>
            </a:r>
            <a:r>
              <a:rPr lang="en-US" dirty="0"/>
              <a:t>attacks/defenses,</a:t>
            </a:r>
            <a:br>
              <a:rPr lang="en-US" dirty="0"/>
            </a:br>
            <a:r>
              <a:rPr lang="en-US" dirty="0"/>
              <a:t>Tor </a:t>
            </a:r>
            <a:r>
              <a:rPr lang="en-US" b="1" dirty="0"/>
              <a:t>user</a:t>
            </a:r>
            <a:r>
              <a:rPr lang="en-US" dirty="0"/>
              <a:t> patterns, Tor </a:t>
            </a:r>
            <a:r>
              <a:rPr lang="en-US" b="1" dirty="0"/>
              <a:t>performance</a:t>
            </a:r>
            <a:r>
              <a:rPr lang="en-US" dirty="0"/>
              <a:t> characteristics, …</a:t>
            </a:r>
          </a:p>
          <a:p>
            <a:pPr marL="919125" lvl="2" indent="-45720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B9BFA-BE87-010C-0897-9415E6F23F7E}"/>
              </a:ext>
            </a:extLst>
          </p:cNvPr>
          <p:cNvSpPr txBox="1"/>
          <p:nvPr/>
        </p:nvSpPr>
        <p:spPr>
          <a:xfrm>
            <a:off x="10551981" y="1757497"/>
            <a:ext cx="3135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Access</a:t>
            </a:r>
            <a:br>
              <a:rPr lang="en-US" sz="2800" b="1" dirty="0"/>
            </a:br>
            <a:r>
              <a:rPr lang="en-US" sz="2800" b="1" dirty="0"/>
              <a:t>the Dataset!</a:t>
            </a:r>
          </a:p>
        </p:txBody>
      </p:sp>
      <p:pic>
        <p:nvPicPr>
          <p:cNvPr id="13" name="Picture 12" descr="Qr code&#10;&#10;AI-generated content may be incorrect.">
            <a:extLst>
              <a:ext uri="{FF2B5EF4-FFF2-40B4-BE49-F238E27FC236}">
                <a16:creationId xmlns:a16="http://schemas.microsoft.com/office/drawing/2014/main" id="{EFE9427B-4ABE-0FCF-C7C0-04694B25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503" y="2741263"/>
            <a:ext cx="2786207" cy="2786207"/>
          </a:xfrm>
          <a:prstGeom prst="rect">
            <a:avLst/>
          </a:prstGeom>
        </p:spPr>
      </p:pic>
      <p:pic>
        <p:nvPicPr>
          <p:cNvPr id="15" name="Picture 14" descr="Qr code&#10;&#10;AI-generated content may be incorrect.">
            <a:extLst>
              <a:ext uri="{FF2B5EF4-FFF2-40B4-BE49-F238E27FC236}">
                <a16:creationId xmlns:a16="http://schemas.microsoft.com/office/drawing/2014/main" id="{17E18B94-C758-ED49-A15D-9557D5233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044" y="2741262"/>
            <a:ext cx="2786207" cy="2786207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365B2B5D-C932-1935-8A42-0DE205AFE2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0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F03566-51E4-BF06-1CEC-A45D394D1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Communication with Tor</a:t>
            </a:r>
          </a:p>
        </p:txBody>
      </p:sp>
      <p:pic>
        <p:nvPicPr>
          <p:cNvPr id="33" name="Picture 32" descr="Tor_project_logo_hq.png">
            <a:extLst>
              <a:ext uri="{FF2B5EF4-FFF2-40B4-BE49-F238E27FC236}">
                <a16:creationId xmlns:a16="http://schemas.microsoft.com/office/drawing/2014/main" id="{C1299CE7-7FC4-B822-7DC6-F5F561680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07" y="3637651"/>
            <a:ext cx="1779606" cy="1106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F087DAB-776D-88F8-1CE2-D2D41CD1B783}"/>
              </a:ext>
            </a:extLst>
          </p:cNvPr>
          <p:cNvGrpSpPr/>
          <p:nvPr/>
        </p:nvGrpSpPr>
        <p:grpSpPr>
          <a:xfrm>
            <a:off x="7219528" y="1229668"/>
            <a:ext cx="6598072" cy="2320751"/>
            <a:chOff x="6956778" y="1568512"/>
            <a:chExt cx="6598072" cy="232075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884B1A2-5ED8-B7AE-C13F-593B38B52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6778" y="1568512"/>
              <a:ext cx="6598072" cy="232075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D773811-B0A0-F501-5D03-80404ED91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3669" y="1673291"/>
              <a:ext cx="954998" cy="709427"/>
            </a:xfrm>
            <a:prstGeom prst="rect">
              <a:avLst/>
            </a:prstGeom>
          </p:spPr>
        </p:pic>
      </p:grp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8CBF597-9447-5910-7C7A-1E29A6EA8B93}"/>
              </a:ext>
            </a:extLst>
          </p:cNvPr>
          <p:cNvSpPr/>
          <p:nvPr/>
        </p:nvSpPr>
        <p:spPr>
          <a:xfrm>
            <a:off x="527443" y="1763927"/>
            <a:ext cx="6070630" cy="141599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Separates </a:t>
            </a:r>
            <a:r>
              <a:rPr lang="en-US" sz="2400" i="1" dirty="0"/>
              <a:t>identification</a:t>
            </a:r>
            <a:r>
              <a:rPr lang="en-US" sz="2400" dirty="0"/>
              <a:t> from </a:t>
            </a:r>
            <a:r>
              <a:rPr lang="en-US" sz="2400" i="1" dirty="0"/>
              <a:t>routing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Provides </a:t>
            </a:r>
            <a:r>
              <a:rPr lang="en-US" sz="2400" dirty="0" err="1"/>
              <a:t>unlinkable</a:t>
            </a:r>
            <a:r>
              <a:rPr lang="en-US" sz="2400" dirty="0"/>
              <a:t> communication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Promotes user safety and privacy online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7B21B7-DC07-5F1D-46ED-9DFA1A07F286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6481C6-0032-53FC-0E71-253B1F9EEA49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730EBE-09ED-18D6-373B-5BBEB411FE2A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86CDC-C99E-A919-1C34-F2029AD10F22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6EA76E1-EE49-B2F1-865B-4FABF74BF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7FEC7-4FFC-6E87-5B14-53250524A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622C1D-A9B8-2C80-CF09-BC3362F63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B5F1AD-1D0D-BE6E-7DF8-D0267EA21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A59C443-7E4D-3DE6-40DB-D3E6AAF9E9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0351" y="4201183"/>
            <a:ext cx="1346200" cy="2057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4B23F-DD9C-E3F4-03CF-38DC662F8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E59942-3C59-53DE-59A7-B37B6576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Fingerprinting Adversary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4F843-C3F4-4F87-6CFA-41E8E91C049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b="1" dirty="0"/>
              <a:t>Website fingerprinting </a:t>
            </a:r>
            <a:r>
              <a:rPr lang="en-US" dirty="0"/>
              <a:t>(WF) attacks can </a:t>
            </a:r>
            <a:r>
              <a:rPr lang="en-US" b="1" dirty="0"/>
              <a:t>link a source to its destination</a:t>
            </a:r>
            <a:r>
              <a:rPr lang="en-US" dirty="0"/>
              <a:t>, breaking Tor’s anonymity</a:t>
            </a:r>
          </a:p>
          <a:p>
            <a:endParaRPr lang="en-US" dirty="0"/>
          </a:p>
          <a:p>
            <a:r>
              <a:rPr lang="en-US" dirty="0"/>
              <a:t>Adversary can:</a:t>
            </a:r>
          </a:p>
          <a:p>
            <a:pPr marL="919125" lvl="2" indent="-457200"/>
            <a:r>
              <a:rPr lang="en-US" dirty="0"/>
              <a:t>Obtain entry-side vantage point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Observe traffic patterns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Predict website visited by user using </a:t>
            </a:r>
            <a:r>
              <a:rPr lang="en-US" b="1" dirty="0"/>
              <a:t>a trained ML model</a:t>
            </a:r>
          </a:p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8AE12-C4C8-F7D4-F752-56D44FE659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83048" y="4600510"/>
            <a:ext cx="939377" cy="832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5818E-754F-C6B1-5859-92B3A48C3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64" y="2388633"/>
            <a:ext cx="3842441" cy="19568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C272C4-1A6E-49D8-BCBD-416D39D2E4CF}"/>
              </a:ext>
            </a:extLst>
          </p:cNvPr>
          <p:cNvCxnSpPr>
            <a:cxnSpLocks/>
          </p:cNvCxnSpPr>
          <p:nvPr/>
        </p:nvCxnSpPr>
        <p:spPr>
          <a:xfrm>
            <a:off x="7602486" y="3682564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B03357-DAE5-AF00-22FB-F5B3BA641908}"/>
              </a:ext>
            </a:extLst>
          </p:cNvPr>
          <p:cNvCxnSpPr>
            <a:cxnSpLocks/>
          </p:cNvCxnSpPr>
          <p:nvPr/>
        </p:nvCxnSpPr>
        <p:spPr>
          <a:xfrm flipV="1">
            <a:off x="9038911" y="3203332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EF9CC4-08D7-B438-AB8F-37A5CEDABA69}"/>
              </a:ext>
            </a:extLst>
          </p:cNvPr>
          <p:cNvCxnSpPr>
            <a:cxnSpLocks/>
          </p:cNvCxnSpPr>
          <p:nvPr/>
        </p:nvCxnSpPr>
        <p:spPr>
          <a:xfrm>
            <a:off x="10309116" y="3330756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898F43-694F-E0D1-905E-B139DB0A8A42}"/>
              </a:ext>
            </a:extLst>
          </p:cNvPr>
          <p:cNvCxnSpPr>
            <a:cxnSpLocks/>
          </p:cNvCxnSpPr>
          <p:nvPr/>
        </p:nvCxnSpPr>
        <p:spPr>
          <a:xfrm>
            <a:off x="11391030" y="3824571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06BF5E2-78DA-3019-1491-D4F019F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8383" y="3164749"/>
            <a:ext cx="819741" cy="992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6EAB95-453D-A948-8800-4ABB47240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499" y="2475331"/>
            <a:ext cx="952616" cy="1071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F4CF9B-D213-D0FF-E7D2-0766D507F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6427" y="2971809"/>
            <a:ext cx="952616" cy="10716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01C7F8-A44D-DA15-04BD-CF8F3EE6DDE7}"/>
              </a:ext>
            </a:extLst>
          </p:cNvPr>
          <p:cNvSpPr txBox="1"/>
          <p:nvPr/>
        </p:nvSpPr>
        <p:spPr>
          <a:xfrm>
            <a:off x="12162269" y="27965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2D7941-54CE-50A6-4C69-2744DC5AD285}"/>
              </a:ext>
            </a:extLst>
          </p:cNvPr>
          <p:cNvCxnSpPr>
            <a:cxnSpLocks/>
          </p:cNvCxnSpPr>
          <p:nvPr/>
        </p:nvCxnSpPr>
        <p:spPr>
          <a:xfrm>
            <a:off x="8505594" y="3682564"/>
            <a:ext cx="0" cy="1093911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F6C43B0E-F6D2-BA8E-5C92-48AFAD5B19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2460" y="2964813"/>
            <a:ext cx="758751" cy="1159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BA5307D-DA9B-8EA9-59D2-E46A977380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4206" y="3066330"/>
            <a:ext cx="781481" cy="73496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E365D20-874A-E708-DF9E-6093BA94BC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35759" y="2907078"/>
            <a:ext cx="1016745" cy="1100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72D4C2-14E7-7854-405B-E2824D866416}"/>
              </a:ext>
            </a:extLst>
          </p:cNvPr>
          <p:cNvSpPr txBox="1"/>
          <p:nvPr/>
        </p:nvSpPr>
        <p:spPr>
          <a:xfrm>
            <a:off x="8855336" y="5518203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6C20B2-62CA-419D-DEAC-2B37B70ABDEE}"/>
              </a:ext>
            </a:extLst>
          </p:cNvPr>
          <p:cNvSpPr txBox="1"/>
          <p:nvPr/>
        </p:nvSpPr>
        <p:spPr>
          <a:xfrm>
            <a:off x="7574933" y="5507938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unlabeled</a:t>
            </a:r>
            <a:br>
              <a:rPr lang="en-US" dirty="0"/>
            </a:br>
            <a:r>
              <a:rPr lang="en-US" dirty="0"/>
              <a:t>entry pattern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C5D940-B690-FB2A-9AE5-ACB7025553C2}"/>
              </a:ext>
            </a:extLst>
          </p:cNvPr>
          <p:cNvGrpSpPr/>
          <p:nvPr/>
        </p:nvGrpSpPr>
        <p:grpSpPr>
          <a:xfrm>
            <a:off x="10793804" y="4616520"/>
            <a:ext cx="1198652" cy="800100"/>
            <a:chOff x="1755242" y="3227704"/>
            <a:chExt cx="1198652" cy="800100"/>
          </a:xfrm>
        </p:grpSpPr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0690E442-A0BF-6AF9-E62A-D40B7FEBC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242" y="3227704"/>
              <a:ext cx="1198652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0FD6E4-96C7-C33E-9F3E-A2ABA1EF8140}"/>
                </a:ext>
              </a:extLst>
            </p:cNvPr>
            <p:cNvSpPr txBox="1"/>
            <p:nvPr/>
          </p:nvSpPr>
          <p:spPr>
            <a:xfrm>
              <a:off x="1851866" y="3455209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foo.com</a:t>
              </a:r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370FF7E-853A-4F7C-1BEB-4931FEDD44BA}"/>
              </a:ext>
            </a:extLst>
          </p:cNvPr>
          <p:cNvSpPr txBox="1"/>
          <p:nvPr/>
        </p:nvSpPr>
        <p:spPr>
          <a:xfrm>
            <a:off x="10376493" y="5474370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predicted</a:t>
            </a:r>
            <a:br>
              <a:rPr lang="en-US" dirty="0"/>
            </a:br>
            <a:r>
              <a:rPr lang="en-US" dirty="0"/>
              <a:t>website label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555636D-03E0-05C9-C358-FCC671E61986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9032602" y="5016570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696EF752-24D9-C157-401A-FF972C57D1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1140" y="4856903"/>
            <a:ext cx="1049238" cy="319333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1094D00-1A43-568B-63F7-BA696C613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6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60C0B-3270-0838-5B47-94AF8A8E1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 descr="Database with solid fill">
            <a:extLst>
              <a:ext uri="{FF2B5EF4-FFF2-40B4-BE49-F238E27FC236}">
                <a16:creationId xmlns:a16="http://schemas.microsoft.com/office/drawing/2014/main" id="{11E7D1CD-A009-02F6-0E26-1841FD3F94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51988" y="4458343"/>
            <a:ext cx="1167542" cy="1167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4A6D8F-31BA-AFD1-9A62-4EACA9F8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Adversary Train ML Models?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A1C6E-5B2A-86AF-46BE-70830EF9D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64" y="2388633"/>
            <a:ext cx="3842441" cy="19568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ADFD5-67DF-678F-6292-8E6C88446745}"/>
              </a:ext>
            </a:extLst>
          </p:cNvPr>
          <p:cNvCxnSpPr>
            <a:cxnSpLocks/>
          </p:cNvCxnSpPr>
          <p:nvPr/>
        </p:nvCxnSpPr>
        <p:spPr>
          <a:xfrm>
            <a:off x="7602486" y="3682564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BC0AF5-A3D8-8F78-007A-EB70C23BF1DE}"/>
              </a:ext>
            </a:extLst>
          </p:cNvPr>
          <p:cNvCxnSpPr>
            <a:cxnSpLocks/>
          </p:cNvCxnSpPr>
          <p:nvPr/>
        </p:nvCxnSpPr>
        <p:spPr>
          <a:xfrm flipV="1">
            <a:off x="9038911" y="3203332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0A94B0-DAB0-F572-AF46-054AF667E360}"/>
              </a:ext>
            </a:extLst>
          </p:cNvPr>
          <p:cNvCxnSpPr>
            <a:cxnSpLocks/>
          </p:cNvCxnSpPr>
          <p:nvPr/>
        </p:nvCxnSpPr>
        <p:spPr>
          <a:xfrm>
            <a:off x="10309116" y="3330756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29284C-FDC5-AA79-D350-8311A1CB33D7}"/>
              </a:ext>
            </a:extLst>
          </p:cNvPr>
          <p:cNvCxnSpPr>
            <a:cxnSpLocks/>
          </p:cNvCxnSpPr>
          <p:nvPr/>
        </p:nvCxnSpPr>
        <p:spPr>
          <a:xfrm>
            <a:off x="11391030" y="3824571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B920E7A-78E6-0F34-6DDD-0FA1EC877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8383" y="3164749"/>
            <a:ext cx="819741" cy="992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90E869-A978-F4C2-EABE-3CD17B5C8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499" y="2475331"/>
            <a:ext cx="952616" cy="1071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C15AA3-835E-0F5D-BBD0-FE2A89435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6427" y="2971809"/>
            <a:ext cx="952616" cy="10716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FAAF22-58C8-4A5F-3D3F-9ED0BC480A92}"/>
              </a:ext>
            </a:extLst>
          </p:cNvPr>
          <p:cNvSpPr txBox="1"/>
          <p:nvPr/>
        </p:nvSpPr>
        <p:spPr>
          <a:xfrm>
            <a:off x="12162269" y="27965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DFCD19-A5EC-4C01-E78E-762EDBE6D96F}"/>
              </a:ext>
            </a:extLst>
          </p:cNvPr>
          <p:cNvCxnSpPr>
            <a:cxnSpLocks/>
          </p:cNvCxnSpPr>
          <p:nvPr/>
        </p:nvCxnSpPr>
        <p:spPr>
          <a:xfrm>
            <a:off x="8505594" y="3682564"/>
            <a:ext cx="0" cy="1093911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0F670DA2-660B-ABFF-C988-06F99D8FFA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2460" y="2964813"/>
            <a:ext cx="758751" cy="1159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9AAF97-25BB-F9BE-1EF0-F490F88AF9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4206" y="3066330"/>
            <a:ext cx="781481" cy="73496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A79F178-0BA8-E5AF-F082-7CD9F1B74F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35759" y="2907078"/>
            <a:ext cx="1016745" cy="11006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D415B4C-BE36-413D-5EDC-9CCF007DF15A}"/>
              </a:ext>
            </a:extLst>
          </p:cNvPr>
          <p:cNvSpPr txBox="1"/>
          <p:nvPr/>
        </p:nvSpPr>
        <p:spPr>
          <a:xfrm>
            <a:off x="7574933" y="5507938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unlabeled</a:t>
            </a:r>
            <a:br>
              <a:rPr lang="en-US" dirty="0"/>
            </a:br>
            <a:r>
              <a:rPr lang="en-US" dirty="0"/>
              <a:t>entry patterns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1C7C2B-2606-FFA1-096E-23C68CD473D8}"/>
              </a:ext>
            </a:extLst>
          </p:cNvPr>
          <p:cNvCxnSpPr>
            <a:cxnSpLocks/>
          </p:cNvCxnSpPr>
          <p:nvPr/>
        </p:nvCxnSpPr>
        <p:spPr>
          <a:xfrm flipV="1">
            <a:off x="9032602" y="5016570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>
            <a:extLst>
              <a:ext uri="{FF2B5EF4-FFF2-40B4-BE49-F238E27FC236}">
                <a16:creationId xmlns:a16="http://schemas.microsoft.com/office/drawing/2014/main" id="{BC1C5CF8-8E3E-AFE5-7491-BA77BB7F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09" y="4625715"/>
            <a:ext cx="1045036" cy="7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0700D2F-E57F-ED51-FF91-8940BEF3E2D4}"/>
              </a:ext>
            </a:extLst>
          </p:cNvPr>
          <p:cNvSpPr txBox="1"/>
          <p:nvPr/>
        </p:nvSpPr>
        <p:spPr>
          <a:xfrm>
            <a:off x="8899759" y="5461770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DE80B39-4E00-F8F6-732D-117A0E6632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1140" y="4856903"/>
            <a:ext cx="1049238" cy="319333"/>
          </a:xfrm>
          <a:prstGeom prst="rect">
            <a:avLst/>
          </a:prstGeom>
        </p:spPr>
      </p:pic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7C0A4CB1-086D-718B-A08F-69F7595FE970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5966691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Non-option: use </a:t>
            </a:r>
            <a:r>
              <a:rPr lang="en-US" b="1" dirty="0"/>
              <a:t>entry examples</a:t>
            </a:r>
          </a:p>
          <a:p>
            <a:pPr marL="919125" lvl="2" indent="-457200"/>
            <a:r>
              <a:rPr lang="en-US" dirty="0"/>
              <a:t>Need </a:t>
            </a:r>
            <a:r>
              <a:rPr lang="en-US" b="1" dirty="0"/>
              <a:t>labeled</a:t>
            </a:r>
            <a:r>
              <a:rPr lang="en-US" dirty="0"/>
              <a:t> examples of patterns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b="1" dirty="0"/>
              <a:t>Onion-encryption</a:t>
            </a:r>
            <a:r>
              <a:rPr lang="en-US" dirty="0"/>
              <a:t> hides labels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Observed examples are </a:t>
            </a:r>
            <a:r>
              <a:rPr lang="en-US" b="1" dirty="0"/>
              <a:t>unlabeled</a:t>
            </a:r>
          </a:p>
          <a:p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F62CA242-5596-4C13-EDC5-D79A78F0C2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15097" y="4577178"/>
            <a:ext cx="939377" cy="83245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7D8FA40-3F3B-F97B-2514-E52BE7BF4862}"/>
              </a:ext>
            </a:extLst>
          </p:cNvPr>
          <p:cNvSpPr txBox="1"/>
          <p:nvPr/>
        </p:nvSpPr>
        <p:spPr>
          <a:xfrm>
            <a:off x="10309116" y="5507937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</a:t>
            </a:r>
          </a:p>
          <a:p>
            <a:pPr algn="ctr"/>
            <a:r>
              <a:rPr lang="en-US" dirty="0"/>
              <a:t>ML model</a:t>
            </a:r>
          </a:p>
        </p:txBody>
      </p:sp>
      <p:pic>
        <p:nvPicPr>
          <p:cNvPr id="45" name="Graphic 44" descr="Checkbox Crossed with solid fill">
            <a:extLst>
              <a:ext uri="{FF2B5EF4-FFF2-40B4-BE49-F238E27FC236}">
                <a16:creationId xmlns:a16="http://schemas.microsoft.com/office/drawing/2014/main" id="{A8FF5619-5BBD-2D6D-EAB1-5C1F9EEA67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14954" y="4229519"/>
            <a:ext cx="2589367" cy="2589367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59F6AD5-3BFD-948C-E4F0-11221B350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3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197B0-4487-7DE4-B8A3-319D4C09B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 descr="Database with solid fill">
            <a:extLst>
              <a:ext uri="{FF2B5EF4-FFF2-40B4-BE49-F238E27FC236}">
                <a16:creationId xmlns:a16="http://schemas.microsoft.com/office/drawing/2014/main" id="{C43AD864-8DE3-6671-20A6-9664AE12FD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51988" y="4458343"/>
            <a:ext cx="1167542" cy="1167542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6DFD4EE-5EEC-2C09-93E7-C447C5AB50CB}"/>
              </a:ext>
            </a:extLst>
          </p:cNvPr>
          <p:cNvCxnSpPr>
            <a:cxnSpLocks/>
          </p:cNvCxnSpPr>
          <p:nvPr/>
        </p:nvCxnSpPr>
        <p:spPr>
          <a:xfrm flipV="1">
            <a:off x="9032602" y="5016570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F5B0962-53E3-A648-022A-C576CB09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Adversary Train ML Models?</a:t>
            </a:r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7FD9E9CC-D627-E327-C4F4-4BD512736FF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8049" y="2900532"/>
            <a:ext cx="781481" cy="119886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3E91AC8-BF3B-98E3-19C7-5E9F5ED2B7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5097" y="4577178"/>
            <a:ext cx="939377" cy="832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6676C-A27E-29FF-5F37-A5E3B0DE0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64" y="2388633"/>
            <a:ext cx="3842441" cy="19568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CD84A4-EFC4-2EC5-C138-60CF9837670D}"/>
              </a:ext>
            </a:extLst>
          </p:cNvPr>
          <p:cNvCxnSpPr>
            <a:cxnSpLocks/>
          </p:cNvCxnSpPr>
          <p:nvPr/>
        </p:nvCxnSpPr>
        <p:spPr>
          <a:xfrm>
            <a:off x="7602486" y="3682564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54FD23-599E-316F-AC5E-255878D15922}"/>
              </a:ext>
            </a:extLst>
          </p:cNvPr>
          <p:cNvCxnSpPr>
            <a:cxnSpLocks/>
          </p:cNvCxnSpPr>
          <p:nvPr/>
        </p:nvCxnSpPr>
        <p:spPr>
          <a:xfrm flipV="1">
            <a:off x="9038911" y="3203332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947B7B-A4F3-A1D2-BE07-2B9842A15DBD}"/>
              </a:ext>
            </a:extLst>
          </p:cNvPr>
          <p:cNvCxnSpPr>
            <a:cxnSpLocks/>
          </p:cNvCxnSpPr>
          <p:nvPr/>
        </p:nvCxnSpPr>
        <p:spPr>
          <a:xfrm>
            <a:off x="10309116" y="3330756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4775E9-255D-0C24-B1BC-41743F27ED93}"/>
              </a:ext>
            </a:extLst>
          </p:cNvPr>
          <p:cNvCxnSpPr>
            <a:cxnSpLocks/>
          </p:cNvCxnSpPr>
          <p:nvPr/>
        </p:nvCxnSpPr>
        <p:spPr>
          <a:xfrm>
            <a:off x="11391030" y="3824571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0EFC933-C687-5F84-46E8-4664562DD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8383" y="3164749"/>
            <a:ext cx="819741" cy="992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1A62C7-39D4-DC6C-712F-8268FC49E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5499" y="2475331"/>
            <a:ext cx="952616" cy="1071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F1FC55-4D53-6DF9-3108-8C4D67BAF7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6427" y="2971809"/>
            <a:ext cx="952616" cy="10716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2CE31E-F87B-A9F1-B445-BC9FCEDFBB9F}"/>
              </a:ext>
            </a:extLst>
          </p:cNvPr>
          <p:cNvSpPr txBox="1"/>
          <p:nvPr/>
        </p:nvSpPr>
        <p:spPr>
          <a:xfrm>
            <a:off x="12162269" y="27965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A41513-71D7-8505-4A5A-14DE3B3E39A6}"/>
              </a:ext>
            </a:extLst>
          </p:cNvPr>
          <p:cNvCxnSpPr>
            <a:cxnSpLocks/>
          </p:cNvCxnSpPr>
          <p:nvPr/>
        </p:nvCxnSpPr>
        <p:spPr>
          <a:xfrm>
            <a:off x="8505594" y="3682564"/>
            <a:ext cx="0" cy="1093911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F612BD46-D8F3-A564-E8CD-2A84BA2BC9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14206" y="3066330"/>
            <a:ext cx="781481" cy="73496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A514BBB-113A-5131-2373-398D49B62A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5759" y="2907078"/>
            <a:ext cx="1016745" cy="1100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131433D-36E5-ECA1-2DEB-2F67E9BDA678}"/>
              </a:ext>
            </a:extLst>
          </p:cNvPr>
          <p:cNvSpPr txBox="1"/>
          <p:nvPr/>
        </p:nvSpPr>
        <p:spPr>
          <a:xfrm>
            <a:off x="10309116" y="5507937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</a:t>
            </a:r>
          </a:p>
          <a:p>
            <a:pPr algn="ctr"/>
            <a:r>
              <a:rPr lang="en-US" dirty="0"/>
              <a:t>ML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0CF1F2-6D61-5999-3A3B-7F3174872D71}"/>
              </a:ext>
            </a:extLst>
          </p:cNvPr>
          <p:cNvSpPr txBox="1"/>
          <p:nvPr/>
        </p:nvSpPr>
        <p:spPr>
          <a:xfrm>
            <a:off x="7574933" y="5507938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labeled</a:t>
            </a:r>
            <a:br>
              <a:rPr lang="en-US" dirty="0"/>
            </a:br>
            <a:r>
              <a:rPr lang="en-US" dirty="0"/>
              <a:t>entry patterns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6712753-15D8-9184-1040-73AF9A3662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11140" y="4859599"/>
            <a:ext cx="1070531" cy="31805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77F4B05B-928C-E7C8-9AE2-1C36FD502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09" y="4625715"/>
            <a:ext cx="1045036" cy="7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C9FDEEC-F421-0D0F-3524-BC8E2F6B9040}"/>
              </a:ext>
            </a:extLst>
          </p:cNvPr>
          <p:cNvSpPr txBox="1"/>
          <p:nvPr/>
        </p:nvSpPr>
        <p:spPr>
          <a:xfrm>
            <a:off x="8899759" y="5461770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B6CE50C2-9745-9605-A0F5-07CFD7569856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6291663" cy="55637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Option 1: </a:t>
            </a:r>
            <a:r>
              <a:rPr lang="en-US" b="1" dirty="0"/>
              <a:t>synthetic data</a:t>
            </a:r>
          </a:p>
          <a:p>
            <a:pPr marL="919125" lvl="2" indent="-457200"/>
            <a:r>
              <a:rPr lang="en-US" dirty="0"/>
              <a:t>Use </a:t>
            </a:r>
            <a:r>
              <a:rPr lang="en-US" b="1" dirty="0"/>
              <a:t>automated browser </a:t>
            </a:r>
            <a:r>
              <a:rPr lang="en-US" dirty="0"/>
              <a:t>(selenium) to </a:t>
            </a:r>
            <a:r>
              <a:rPr lang="en-US" b="1" dirty="0"/>
              <a:t>replicate users’</a:t>
            </a:r>
            <a:r>
              <a:rPr lang="en-US" dirty="0"/>
              <a:t> behavior/diversity</a:t>
            </a:r>
          </a:p>
          <a:p>
            <a:pPr marL="1150880" lvl="3" indent="-457200"/>
            <a:r>
              <a:rPr lang="en-US" dirty="0"/>
              <a:t>Usually by crawling frontpages of top sites…</a:t>
            </a:r>
          </a:p>
          <a:p>
            <a:endParaRPr lang="en-US" dirty="0"/>
          </a:p>
          <a:p>
            <a:r>
              <a:rPr lang="en-US" dirty="0"/>
              <a:t>Problems</a:t>
            </a:r>
          </a:p>
          <a:p>
            <a:pPr marL="919125" lvl="2" indent="-457200"/>
            <a:r>
              <a:rPr lang="en-US" dirty="0"/>
              <a:t>Modeling WF with synthetic user data </a:t>
            </a:r>
            <a:r>
              <a:rPr lang="en-US" b="1" dirty="0"/>
              <a:t>oversimplifies the ML task</a:t>
            </a:r>
            <a:br>
              <a:rPr lang="en-US" dirty="0"/>
            </a:br>
            <a:r>
              <a:rPr lang="en-US" sz="1700" dirty="0"/>
              <a:t>[CCS’14, USENIX’22, PoPETs’23]</a:t>
            </a:r>
          </a:p>
          <a:p>
            <a:pPr marL="1150880" lvl="3" indent="-457200"/>
            <a:r>
              <a:rPr lang="en-US" dirty="0"/>
              <a:t>Browser version, configuration</a:t>
            </a:r>
          </a:p>
          <a:p>
            <a:pPr marL="1150880" lvl="3" indent="-457200"/>
            <a:r>
              <a:rPr lang="en-US" dirty="0"/>
              <a:t>URL choice, fetch order, usage of tabs</a:t>
            </a:r>
          </a:p>
          <a:p>
            <a:pPr marL="1150880" lvl="3" indent="-457200"/>
            <a:r>
              <a:rPr lang="en-US" dirty="0"/>
              <a:t># of sites/pages, world size dynamics</a:t>
            </a:r>
          </a:p>
          <a:p>
            <a:pPr marL="1150880" lvl="3" indent="-457200"/>
            <a:r>
              <a:rPr lang="en-US" dirty="0"/>
              <a:t>Geo-location, concept drift</a:t>
            </a:r>
          </a:p>
          <a:p>
            <a:pPr marL="1150880" lvl="3" indent="-457200"/>
            <a:r>
              <a:rPr lang="en-US" dirty="0"/>
              <a:t>Tor network variation: relay churn, software versions, congestion, location…</a:t>
            </a:r>
          </a:p>
          <a:p>
            <a:pPr marL="919125" lvl="2" indent="-457200"/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CF6E0AB-EC4D-3F21-2542-2694D92F9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3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16A1B-AC99-6E5A-DE25-11F6E345C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 descr="Database with solid fill">
            <a:extLst>
              <a:ext uri="{FF2B5EF4-FFF2-40B4-BE49-F238E27FC236}">
                <a16:creationId xmlns:a16="http://schemas.microsoft.com/office/drawing/2014/main" id="{0634CA24-1AD8-363F-B492-D6BD0BC395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51988" y="4458343"/>
            <a:ext cx="1167542" cy="1167542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61CA6A-6273-065B-208E-1A4FADD2F67F}"/>
              </a:ext>
            </a:extLst>
          </p:cNvPr>
          <p:cNvCxnSpPr>
            <a:cxnSpLocks/>
          </p:cNvCxnSpPr>
          <p:nvPr/>
        </p:nvCxnSpPr>
        <p:spPr>
          <a:xfrm flipV="1">
            <a:off x="9032602" y="5016570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5C2D582-A942-6E69-F0B9-B767FEF6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Adversary Train ML Models?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D9306B7-00B2-3B1E-4E34-CAB86FBDA7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097" y="4577178"/>
            <a:ext cx="939377" cy="832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32253A-FD03-C728-A801-1F044D063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64" y="2388633"/>
            <a:ext cx="3842441" cy="19568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6277E8-F14D-145B-79D2-E8F531C15AD3}"/>
              </a:ext>
            </a:extLst>
          </p:cNvPr>
          <p:cNvCxnSpPr>
            <a:cxnSpLocks/>
          </p:cNvCxnSpPr>
          <p:nvPr/>
        </p:nvCxnSpPr>
        <p:spPr>
          <a:xfrm>
            <a:off x="7602486" y="3682564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59E8CA-CCB4-7DF8-9E67-07CE5970D7B8}"/>
              </a:ext>
            </a:extLst>
          </p:cNvPr>
          <p:cNvCxnSpPr>
            <a:cxnSpLocks/>
          </p:cNvCxnSpPr>
          <p:nvPr/>
        </p:nvCxnSpPr>
        <p:spPr>
          <a:xfrm flipV="1">
            <a:off x="9038911" y="3203332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3B1D1B-B3D3-DF48-548D-A63BDF3E3389}"/>
              </a:ext>
            </a:extLst>
          </p:cNvPr>
          <p:cNvCxnSpPr>
            <a:cxnSpLocks/>
          </p:cNvCxnSpPr>
          <p:nvPr/>
        </p:nvCxnSpPr>
        <p:spPr>
          <a:xfrm>
            <a:off x="10309116" y="3330756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8F693-A7B7-17BF-63C3-07C5023B42B2}"/>
              </a:ext>
            </a:extLst>
          </p:cNvPr>
          <p:cNvCxnSpPr>
            <a:cxnSpLocks/>
          </p:cNvCxnSpPr>
          <p:nvPr/>
        </p:nvCxnSpPr>
        <p:spPr>
          <a:xfrm>
            <a:off x="11391030" y="3824571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398E9BA-5BC5-AEC7-24B9-B6A24F5AE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8383" y="3164749"/>
            <a:ext cx="819741" cy="992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06EF86-422C-F323-3204-507CE7228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499" y="2475331"/>
            <a:ext cx="952616" cy="10716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02C872-0DA4-88A8-ED79-6446242100EE}"/>
              </a:ext>
            </a:extLst>
          </p:cNvPr>
          <p:cNvSpPr txBox="1"/>
          <p:nvPr/>
        </p:nvSpPr>
        <p:spPr>
          <a:xfrm>
            <a:off x="12162269" y="27965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9DA3E68-4D7C-746D-A48F-FC7BA91123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39135" y="2942637"/>
            <a:ext cx="1016745" cy="1100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FB0D2A-C333-4080-4A2C-781D0DFB5403}"/>
              </a:ext>
            </a:extLst>
          </p:cNvPr>
          <p:cNvSpPr txBox="1"/>
          <p:nvPr/>
        </p:nvSpPr>
        <p:spPr>
          <a:xfrm>
            <a:off x="10309116" y="5507937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</a:t>
            </a:r>
          </a:p>
          <a:p>
            <a:pPr algn="ctr"/>
            <a:r>
              <a:rPr lang="en-US" dirty="0"/>
              <a:t>ML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D51452-3CBD-7DA0-965D-2241C14A8475}"/>
              </a:ext>
            </a:extLst>
          </p:cNvPr>
          <p:cNvSpPr txBox="1"/>
          <p:nvPr/>
        </p:nvSpPr>
        <p:spPr>
          <a:xfrm>
            <a:off x="7574933" y="5507938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labeled</a:t>
            </a:r>
            <a:br>
              <a:rPr lang="en-US" dirty="0"/>
            </a:br>
            <a:r>
              <a:rPr lang="en-US" dirty="0"/>
              <a:t>exit patterns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29D6953-09FE-F123-26B9-8AC241FB32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1140" y="4859599"/>
            <a:ext cx="1070531" cy="31805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8B5F67DF-1DFD-3E65-758C-C9FD22D9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09" y="4625715"/>
            <a:ext cx="1045036" cy="7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4D57D8-C277-465D-2724-894729D2CDBD}"/>
              </a:ext>
            </a:extLst>
          </p:cNvPr>
          <p:cNvSpPr txBox="1"/>
          <p:nvPr/>
        </p:nvSpPr>
        <p:spPr>
          <a:xfrm>
            <a:off x="8899759" y="5461770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25A906ED-090F-E108-89B0-6A1EAE83585E}"/>
              </a:ext>
            </a:extLst>
          </p:cNvPr>
          <p:cNvSpPr txBox="1">
            <a:spLocks/>
          </p:cNvSpPr>
          <p:nvPr/>
        </p:nvSpPr>
        <p:spPr>
          <a:xfrm>
            <a:off x="628074" y="1763183"/>
            <a:ext cx="6252233" cy="585448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Option 2: </a:t>
            </a:r>
            <a:r>
              <a:rPr lang="en-US" b="1" dirty="0"/>
              <a:t>real Tor user data</a:t>
            </a:r>
          </a:p>
          <a:p>
            <a:pPr marL="919125" lvl="2" indent="-457200"/>
            <a:r>
              <a:rPr lang="en-US" dirty="0"/>
              <a:t>Run </a:t>
            </a:r>
            <a:r>
              <a:rPr lang="en-US" b="1" dirty="0"/>
              <a:t>exit relay</a:t>
            </a:r>
            <a:r>
              <a:rPr lang="en-US" dirty="0"/>
              <a:t>, observe traffic </a:t>
            </a:r>
            <a:r>
              <a:rPr lang="en-US" sz="1400" dirty="0"/>
              <a:t>[USENIX’22]</a:t>
            </a:r>
          </a:p>
          <a:p>
            <a:pPr marL="1150880" lvl="3" indent="-457200"/>
            <a:r>
              <a:rPr lang="en-US" dirty="0"/>
              <a:t>Traffic patterns from </a:t>
            </a:r>
            <a:r>
              <a:rPr lang="en-US" b="1" dirty="0"/>
              <a:t>real Tor users</a:t>
            </a:r>
          </a:p>
          <a:p>
            <a:pPr marL="1150880" lvl="3" indent="-457200"/>
            <a:r>
              <a:rPr lang="en-US" dirty="0"/>
              <a:t>Website </a:t>
            </a:r>
            <a:r>
              <a:rPr lang="en-US" b="1" dirty="0"/>
              <a:t>labels</a:t>
            </a:r>
            <a:r>
              <a:rPr lang="en-US" dirty="0"/>
              <a:t> observed in DNS requests</a:t>
            </a:r>
          </a:p>
          <a:p>
            <a:pPr marL="457200" lvl="1" indent="-457200"/>
            <a:endParaRPr lang="en-US" dirty="0"/>
          </a:p>
          <a:p>
            <a:r>
              <a:rPr lang="en-US" dirty="0"/>
              <a:t>Problems</a:t>
            </a:r>
          </a:p>
          <a:p>
            <a:pPr marL="919125" lvl="2" indent="-457200"/>
            <a:r>
              <a:rPr lang="en-US" dirty="0"/>
              <a:t>Study done in </a:t>
            </a:r>
            <a:r>
              <a:rPr lang="en-US" b="1" dirty="0"/>
              <a:t>online</a:t>
            </a:r>
            <a:r>
              <a:rPr lang="en-US" dirty="0"/>
              <a:t> setting </a:t>
            </a:r>
            <a:r>
              <a:rPr lang="en-US" sz="1400" dirty="0"/>
              <a:t>[USENIX’22]</a:t>
            </a:r>
          </a:p>
          <a:p>
            <a:pPr marL="1150880" lvl="3" indent="-457200"/>
            <a:r>
              <a:rPr lang="en-US" dirty="0"/>
              <a:t>Data was </a:t>
            </a:r>
            <a:r>
              <a:rPr lang="en-US" b="1" dirty="0"/>
              <a:t>not persistently stored</a:t>
            </a:r>
          </a:p>
          <a:p>
            <a:pPr marL="1150880" lvl="3" indent="-457200"/>
            <a:r>
              <a:rPr lang="en-US" dirty="0"/>
              <a:t>Results cannot be replicated</a:t>
            </a:r>
          </a:p>
          <a:p>
            <a:pPr marL="1150880" lvl="3" indent="-457200"/>
            <a:r>
              <a:rPr lang="en-US" dirty="0"/>
              <a:t>Difficult to build on the methodology without </a:t>
            </a:r>
            <a:r>
              <a:rPr lang="en-US" b="1" dirty="0"/>
              <a:t>new measurements</a:t>
            </a:r>
          </a:p>
          <a:p>
            <a:pPr marL="1150880" lvl="3" indent="-457200"/>
            <a:endParaRPr lang="en-US" b="1" dirty="0"/>
          </a:p>
          <a:p>
            <a:pPr marL="919125" lvl="2" indent="-457200"/>
            <a:r>
              <a:rPr lang="en-US" dirty="0"/>
              <a:t>Exit-entry position mismatch</a:t>
            </a:r>
          </a:p>
          <a:p>
            <a:pPr marL="1150880" lvl="3" indent="-457200"/>
            <a:r>
              <a:rPr lang="en-US" b="1" dirty="0"/>
              <a:t>Train</a:t>
            </a:r>
            <a:r>
              <a:rPr lang="en-US" dirty="0"/>
              <a:t> on </a:t>
            </a:r>
            <a:r>
              <a:rPr lang="en-US" b="1" dirty="0"/>
              <a:t>exit</a:t>
            </a:r>
            <a:r>
              <a:rPr lang="en-US" dirty="0"/>
              <a:t> side, </a:t>
            </a:r>
            <a:r>
              <a:rPr lang="en-US" b="1" dirty="0"/>
              <a:t>predict</a:t>
            </a:r>
            <a:r>
              <a:rPr lang="en-US" dirty="0"/>
              <a:t> on </a:t>
            </a:r>
            <a:r>
              <a:rPr lang="en-US" b="1" dirty="0"/>
              <a:t>entry</a:t>
            </a:r>
            <a:r>
              <a:rPr lang="en-US" dirty="0"/>
              <a:t> side</a:t>
            </a:r>
          </a:p>
          <a:p>
            <a:pPr marL="1150880" lvl="3" indent="-457200"/>
            <a:r>
              <a:rPr lang="en-US" dirty="0"/>
              <a:t>Position “distortion” reduces performance</a:t>
            </a:r>
          </a:p>
          <a:p>
            <a:pPr marL="1371523" lvl="4" indent="-457200"/>
            <a:r>
              <a:rPr lang="en-US" dirty="0"/>
              <a:t>5-18% </a:t>
            </a:r>
            <a:r>
              <a:rPr lang="en-US" sz="1400" dirty="0"/>
              <a:t>[USENIX’22]</a:t>
            </a:r>
          </a:p>
          <a:p>
            <a:pPr marL="1371523" lvl="4" indent="-457200"/>
            <a:r>
              <a:rPr lang="en-US" dirty="0"/>
              <a:t>17% median, 93% worse-case </a:t>
            </a:r>
            <a:r>
              <a:rPr lang="en-US" sz="1400" dirty="0"/>
              <a:t>[WPES’24]</a:t>
            </a:r>
          </a:p>
          <a:p>
            <a:endParaRPr lang="en-US" b="1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F566FEE-199D-B74E-5456-5FF8B1CAAC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82460" y="2964813"/>
            <a:ext cx="758751" cy="115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328D50-D1DE-D73C-208E-0E61F063B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646" y="2924935"/>
            <a:ext cx="952616" cy="107169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FB46C9-5A79-417D-E53C-773CF91BF319}"/>
              </a:ext>
            </a:extLst>
          </p:cNvPr>
          <p:cNvCxnSpPr>
            <a:cxnSpLocks/>
          </p:cNvCxnSpPr>
          <p:nvPr/>
        </p:nvCxnSpPr>
        <p:spPr>
          <a:xfrm flipH="1">
            <a:off x="8505594" y="3842645"/>
            <a:ext cx="2685154" cy="93383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2084DD5B-CCEB-DF3C-1E07-8A4E5D0DD3A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27012" y="3563692"/>
            <a:ext cx="711200" cy="7112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A002446-6795-9E9F-5EA8-834EA970B2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5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918A6-74A4-1955-43A2-99780FF27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 descr="Database with solid fill">
            <a:extLst>
              <a:ext uri="{FF2B5EF4-FFF2-40B4-BE49-F238E27FC236}">
                <a16:creationId xmlns:a16="http://schemas.microsoft.com/office/drawing/2014/main" id="{1D66EFBE-DDA5-BEAB-8928-AC8D518DCA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11590" y="5549475"/>
            <a:ext cx="1167542" cy="1167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4EDFC2-095E-A2B3-E224-9C8425B0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Research Direction: Key Insights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011D3EF4-A4D5-4903-3E63-953C861C6017}"/>
              </a:ext>
            </a:extLst>
          </p:cNvPr>
          <p:cNvSpPr txBox="1">
            <a:spLocks/>
          </p:cNvSpPr>
          <p:nvPr/>
        </p:nvSpPr>
        <p:spPr>
          <a:xfrm>
            <a:off x="628074" y="1763183"/>
            <a:ext cx="6477467" cy="57388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insights:</a:t>
            </a:r>
          </a:p>
          <a:p>
            <a:pPr marL="919125" lvl="2" indent="-457200"/>
            <a:r>
              <a:rPr lang="en-US" dirty="0"/>
              <a:t>If adversary would </a:t>
            </a:r>
            <a:r>
              <a:rPr lang="en-US" b="1" dirty="0"/>
              <a:t>test</a:t>
            </a:r>
            <a:r>
              <a:rPr lang="en-US" dirty="0"/>
              <a:t> on real user data, they should </a:t>
            </a:r>
            <a:r>
              <a:rPr lang="en-US" b="1" dirty="0"/>
              <a:t>train</a:t>
            </a:r>
            <a:r>
              <a:rPr lang="en-US" dirty="0"/>
              <a:t> on it too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The </a:t>
            </a:r>
            <a:r>
              <a:rPr lang="en-US" b="1" dirty="0"/>
              <a:t>real network </a:t>
            </a:r>
            <a:r>
              <a:rPr lang="en-US" dirty="0"/>
              <a:t>is the best place to get traffic patterns of </a:t>
            </a:r>
            <a:r>
              <a:rPr lang="en-US" b="1" dirty="0"/>
              <a:t>real users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Easier to </a:t>
            </a:r>
            <a:r>
              <a:rPr lang="en-US" b="1" dirty="0"/>
              <a:t>mitigate</a:t>
            </a:r>
            <a:r>
              <a:rPr lang="en-US" dirty="0"/>
              <a:t> entry-exit distortion than </a:t>
            </a:r>
            <a:r>
              <a:rPr lang="en-US" b="1" dirty="0"/>
              <a:t>accurately replicate users</a:t>
            </a:r>
          </a:p>
          <a:p>
            <a:pPr marL="1150880" lvl="3" indent="-457200"/>
            <a:endParaRPr lang="en-US" b="1" dirty="0"/>
          </a:p>
          <a:p>
            <a:pPr marL="1150880" lvl="3" indent="-457200"/>
            <a:r>
              <a:rPr lang="en-US" b="1" dirty="0">
                <a:solidFill>
                  <a:schemeClr val="bg1"/>
                </a:solidFill>
              </a:rPr>
              <a:t>Now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mitigated</a:t>
            </a:r>
            <a:r>
              <a:rPr lang="en-US" dirty="0">
                <a:solidFill>
                  <a:schemeClr val="bg1"/>
                </a:solidFill>
              </a:rPr>
              <a:t> with </a:t>
            </a:r>
            <a:r>
              <a:rPr lang="en-US" dirty="0" err="1">
                <a:solidFill>
                  <a:schemeClr val="bg1"/>
                </a:solidFill>
              </a:rPr>
              <a:t>exit</a:t>
            </a:r>
            <a:r>
              <a:rPr lang="en-US" dirty="0" err="1">
                <a:solidFill>
                  <a:schemeClr val="bg1"/>
                </a:solidFill>
                <a:sym typeface="Wingdings" pitchFamily="2" charset="2"/>
              </a:rPr>
              <a:t>entry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transducers:</a:t>
            </a:r>
          </a:p>
          <a:p>
            <a:pPr marL="1371523" lvl="4" indent="-457200"/>
            <a:r>
              <a:rPr lang="en-US" b="1" dirty="0" err="1">
                <a:solidFill>
                  <a:schemeClr val="bg1"/>
                </a:solidFill>
                <a:sym typeface="Wingdings" pitchFamily="2" charset="2"/>
              </a:rPr>
              <a:t>Retracer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: using network simulation </a:t>
            </a:r>
            <a:r>
              <a:rPr lang="en-US" sz="1300" dirty="0">
                <a:solidFill>
                  <a:schemeClr val="bg1"/>
                </a:solidFill>
              </a:rPr>
              <a:t>[WPES’24]</a:t>
            </a:r>
            <a:endParaRPr lang="en-US" sz="1300" dirty="0">
              <a:solidFill>
                <a:schemeClr val="bg1"/>
              </a:solidFill>
              <a:sym typeface="Wingdings" pitchFamily="2" charset="2"/>
            </a:endParaRPr>
          </a:p>
          <a:p>
            <a:pPr marL="1371523" lvl="4" indent="-457200"/>
            <a:r>
              <a:rPr lang="en-US" b="1" dirty="0" err="1">
                <a:solidFill>
                  <a:schemeClr val="bg1"/>
                </a:solidFill>
                <a:sym typeface="Wingdings" pitchFamily="2" charset="2"/>
              </a:rPr>
              <a:t>CellShift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: using cell RTTs and math </a:t>
            </a:r>
            <a:r>
              <a:rPr lang="en-US" sz="1300" dirty="0">
                <a:solidFill>
                  <a:schemeClr val="bg1"/>
                </a:solidFill>
                <a:sym typeface="Wingdings" pitchFamily="2" charset="2"/>
              </a:rPr>
              <a:t>[NDSS’26]</a:t>
            </a:r>
            <a:endParaRPr lang="en-US" sz="1300" dirty="0">
              <a:solidFill>
                <a:schemeClr val="bg1"/>
              </a:solidFill>
            </a:endParaRPr>
          </a:p>
          <a:p>
            <a:pPr marL="919125" lvl="2" indent="-457200"/>
            <a:endParaRPr lang="en-US" dirty="0"/>
          </a:p>
          <a:p>
            <a:endParaRPr lang="en-US" b="1" dirty="0"/>
          </a:p>
          <a:p>
            <a:pPr marL="1371523" lvl="4" indent="-457200"/>
            <a:endParaRPr lang="en-US" dirty="0"/>
          </a:p>
          <a:p>
            <a:pPr marL="919125" lvl="2" indent="-457200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9377F3-6F3E-3D12-2CC8-56BBD5178F82}"/>
              </a:ext>
            </a:extLst>
          </p:cNvPr>
          <p:cNvGraphicFramePr>
            <a:graphicFrameLocks noGrp="1"/>
          </p:cNvGraphicFramePr>
          <p:nvPr/>
        </p:nvGraphicFramePr>
        <p:xfrm>
          <a:off x="7751930" y="1269665"/>
          <a:ext cx="5406194" cy="19202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76855">
                  <a:extLst>
                    <a:ext uri="{9D8B030D-6E8A-4147-A177-3AD203B41FA5}">
                      <a16:colId xmlns:a16="http://schemas.microsoft.com/office/drawing/2014/main" val="3893685856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4168597439"/>
                    </a:ext>
                  </a:extLst>
                </a:gridCol>
                <a:gridCol w="1208209">
                  <a:extLst>
                    <a:ext uri="{9D8B030D-6E8A-4147-A177-3AD203B41FA5}">
                      <a16:colId xmlns:a16="http://schemas.microsoft.com/office/drawing/2014/main" val="2426066350"/>
                    </a:ext>
                  </a:extLst>
                </a:gridCol>
              </a:tblGrid>
              <a:tr h="3760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Synthetic</a:t>
                      </a:r>
                      <a:br>
                        <a:rPr lang="en-US" dirty="0"/>
                      </a:br>
                      <a:r>
                        <a:rPr lang="en-US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Real Tor</a:t>
                      </a:r>
                      <a:br>
                        <a:rPr lang="en-US" dirty="0"/>
                      </a:br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775167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Ground-truth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341815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Entry-side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973316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Real Tor user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49884"/>
                  </a:ext>
                </a:extLst>
              </a:tr>
            </a:tbl>
          </a:graphicData>
        </a:graphic>
      </p:graphicFrame>
      <p:pic>
        <p:nvPicPr>
          <p:cNvPr id="54" name="Graphic 53" descr="Checkbox Checked with solid fill">
            <a:extLst>
              <a:ext uri="{FF2B5EF4-FFF2-40B4-BE49-F238E27FC236}">
                <a16:creationId xmlns:a16="http://schemas.microsoft.com/office/drawing/2014/main" id="{34DB4E71-E313-0608-DA6F-BCADB84C7A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4815" y="1856661"/>
            <a:ext cx="674598" cy="674598"/>
          </a:xfrm>
          <a:prstGeom prst="rect">
            <a:avLst/>
          </a:prstGeom>
        </p:spPr>
      </p:pic>
      <p:pic>
        <p:nvPicPr>
          <p:cNvPr id="56" name="Graphic 55" descr="Checkbox Checked with solid fill">
            <a:extLst>
              <a:ext uri="{FF2B5EF4-FFF2-40B4-BE49-F238E27FC236}">
                <a16:creationId xmlns:a16="http://schemas.microsoft.com/office/drawing/2014/main" id="{6367345E-7F22-18CE-5CD6-0B5BBCF83C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81477" y="1842844"/>
            <a:ext cx="674598" cy="674598"/>
          </a:xfrm>
          <a:prstGeom prst="rect">
            <a:avLst/>
          </a:prstGeom>
        </p:spPr>
      </p:pic>
      <p:pic>
        <p:nvPicPr>
          <p:cNvPr id="57" name="Graphic 56" descr="Checkbox Crossed with solid fill">
            <a:extLst>
              <a:ext uri="{FF2B5EF4-FFF2-40B4-BE49-F238E27FC236}">
                <a16:creationId xmlns:a16="http://schemas.microsoft.com/office/drawing/2014/main" id="{673B69D0-65C6-8940-C04C-1C38775458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73916" y="2241278"/>
            <a:ext cx="674598" cy="674598"/>
          </a:xfrm>
          <a:prstGeom prst="rect">
            <a:avLst/>
          </a:prstGeom>
        </p:spPr>
      </p:pic>
      <p:pic>
        <p:nvPicPr>
          <p:cNvPr id="58" name="Graphic 57" descr="Checkbox Checked with solid fill">
            <a:extLst>
              <a:ext uri="{FF2B5EF4-FFF2-40B4-BE49-F238E27FC236}">
                <a16:creationId xmlns:a16="http://schemas.microsoft.com/office/drawing/2014/main" id="{2149FED7-10A8-67F4-A783-C1FF1217F9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4815" y="2241278"/>
            <a:ext cx="674598" cy="674598"/>
          </a:xfrm>
          <a:prstGeom prst="rect">
            <a:avLst/>
          </a:prstGeom>
        </p:spPr>
      </p:pic>
      <p:pic>
        <p:nvPicPr>
          <p:cNvPr id="59" name="Graphic 58" descr="Checkbox Checked with solid fill">
            <a:extLst>
              <a:ext uri="{FF2B5EF4-FFF2-40B4-BE49-F238E27FC236}">
                <a16:creationId xmlns:a16="http://schemas.microsoft.com/office/drawing/2014/main" id="{CD6FE02E-84B7-8DEC-9E23-AF3BE2E7F4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73916" y="2652322"/>
            <a:ext cx="674598" cy="674598"/>
          </a:xfrm>
          <a:prstGeom prst="rect">
            <a:avLst/>
          </a:prstGeom>
        </p:spPr>
      </p:pic>
      <p:pic>
        <p:nvPicPr>
          <p:cNvPr id="60" name="Graphic 59" descr="Checkbox Crossed with solid fill">
            <a:extLst>
              <a:ext uri="{FF2B5EF4-FFF2-40B4-BE49-F238E27FC236}">
                <a16:creationId xmlns:a16="http://schemas.microsoft.com/office/drawing/2014/main" id="{AAD8A9DA-C11C-BEF2-10DD-5F7B75BE75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4815" y="2644393"/>
            <a:ext cx="674598" cy="67459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089853-9679-8621-92E7-CAFA1CFCCE33}"/>
              </a:ext>
            </a:extLst>
          </p:cNvPr>
          <p:cNvCxnSpPr>
            <a:cxnSpLocks/>
          </p:cNvCxnSpPr>
          <p:nvPr/>
        </p:nvCxnSpPr>
        <p:spPr>
          <a:xfrm flipV="1">
            <a:off x="9585790" y="6141357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BABA5FCB-D156-D0F3-ACF3-8AD4BA23A7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68285" y="5701965"/>
            <a:ext cx="939377" cy="832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E08FD-5AAC-76C9-DCBF-3BEE4F17C3A5}"/>
              </a:ext>
            </a:extLst>
          </p:cNvPr>
          <p:cNvSpPr txBox="1"/>
          <p:nvPr/>
        </p:nvSpPr>
        <p:spPr>
          <a:xfrm>
            <a:off x="10862304" y="663272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</a:t>
            </a:r>
          </a:p>
          <a:p>
            <a:pPr algn="ctr"/>
            <a:r>
              <a:rPr lang="en-US" dirty="0"/>
              <a:t>ML model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0B8D5B7-DF42-C74C-8156-07777AD4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97" y="5750502"/>
            <a:ext cx="1045036" cy="7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585D7D-76C0-D9FF-CD08-944478922C13}"/>
              </a:ext>
            </a:extLst>
          </p:cNvPr>
          <p:cNvSpPr txBox="1"/>
          <p:nvPr/>
        </p:nvSpPr>
        <p:spPr>
          <a:xfrm>
            <a:off x="9452947" y="6586557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F957C5-31DF-6732-D8E5-9EA4453A74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6" y="3364458"/>
            <a:ext cx="3842441" cy="19568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A895CA-8D14-FCCB-46DD-E25EB2EFD088}"/>
              </a:ext>
            </a:extLst>
          </p:cNvPr>
          <p:cNvCxnSpPr>
            <a:cxnSpLocks/>
          </p:cNvCxnSpPr>
          <p:nvPr/>
        </p:nvCxnSpPr>
        <p:spPr>
          <a:xfrm>
            <a:off x="7931038" y="4658389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D15733-FE88-F9B2-FFCC-1B38D9116539}"/>
              </a:ext>
            </a:extLst>
          </p:cNvPr>
          <p:cNvCxnSpPr>
            <a:cxnSpLocks/>
          </p:cNvCxnSpPr>
          <p:nvPr/>
        </p:nvCxnSpPr>
        <p:spPr>
          <a:xfrm flipV="1">
            <a:off x="9367463" y="4179157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07272A-1A16-F37B-8E1B-3B9A8F1A4BA7}"/>
              </a:ext>
            </a:extLst>
          </p:cNvPr>
          <p:cNvCxnSpPr>
            <a:cxnSpLocks/>
          </p:cNvCxnSpPr>
          <p:nvPr/>
        </p:nvCxnSpPr>
        <p:spPr>
          <a:xfrm>
            <a:off x="10637668" y="4306581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6EFCB6-09F6-FB86-8DE0-E4C9AA642155}"/>
              </a:ext>
            </a:extLst>
          </p:cNvPr>
          <p:cNvCxnSpPr>
            <a:cxnSpLocks/>
          </p:cNvCxnSpPr>
          <p:nvPr/>
        </p:nvCxnSpPr>
        <p:spPr>
          <a:xfrm>
            <a:off x="11719582" y="4800396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2999169-7481-D999-8802-B5266F607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66935" y="4140574"/>
            <a:ext cx="819741" cy="9923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ECC9DD-1622-37E1-A5F9-BF31E0B890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4051" y="3451156"/>
            <a:ext cx="952616" cy="10716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133762-D0CE-B27E-942B-D960493419D5}"/>
              </a:ext>
            </a:extLst>
          </p:cNvPr>
          <p:cNvSpPr txBox="1"/>
          <p:nvPr/>
        </p:nvSpPr>
        <p:spPr>
          <a:xfrm>
            <a:off x="12490821" y="3772413"/>
            <a:ext cx="100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D85E724-6D55-5303-5EE7-27BF032CA1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67687" y="3918462"/>
            <a:ext cx="1016745" cy="1100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222CDFF-856D-051B-176E-984A9A1CFF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11012" y="3940638"/>
            <a:ext cx="758751" cy="115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0940B6-2C3D-E13E-9FBD-FE379800E5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3198" y="3900760"/>
            <a:ext cx="952616" cy="1071694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52FAE9-B0BA-B17B-0F57-FCCE87DCE2DF}"/>
              </a:ext>
            </a:extLst>
          </p:cNvPr>
          <p:cNvCxnSpPr>
            <a:cxnSpLocks/>
          </p:cNvCxnSpPr>
          <p:nvPr/>
        </p:nvCxnSpPr>
        <p:spPr>
          <a:xfrm flipH="1">
            <a:off x="9309513" y="4818470"/>
            <a:ext cx="2209787" cy="786241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Content Placeholder 25">
            <a:extLst>
              <a:ext uri="{FF2B5EF4-FFF2-40B4-BE49-F238E27FC236}">
                <a16:creationId xmlns:a16="http://schemas.microsoft.com/office/drawing/2014/main" id="{647389F8-B6FB-C462-83C7-F0633FA323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55564" y="4539517"/>
            <a:ext cx="711200" cy="711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083355B-E658-5FB6-D1FF-9E99A5F86835}"/>
              </a:ext>
            </a:extLst>
          </p:cNvPr>
          <p:cNvSpPr txBox="1"/>
          <p:nvPr/>
        </p:nvSpPr>
        <p:spPr>
          <a:xfrm>
            <a:off x="8128121" y="6632725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labeled</a:t>
            </a:r>
            <a:br>
              <a:rPr lang="en-US" dirty="0"/>
            </a:br>
            <a:r>
              <a:rPr lang="en-US" dirty="0"/>
              <a:t>exit patterns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D19B5B02-3189-4F89-9300-03017D2B25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64328" y="5984386"/>
            <a:ext cx="1070531" cy="318056"/>
          </a:xfrm>
          <a:prstGeom prst="rect">
            <a:avLst/>
          </a:prstGeom>
        </p:spPr>
      </p:pic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EB671571-1181-1FFA-DC86-80E177E819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6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A718C-242A-7EDC-8469-B0D330BEE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A9B2EAE-47F3-9BEF-9276-8D9F6C076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150221"/>
              </p:ext>
            </p:extLst>
          </p:nvPr>
        </p:nvGraphicFramePr>
        <p:xfrm>
          <a:off x="7751930" y="1269665"/>
          <a:ext cx="5406194" cy="19202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76855">
                  <a:extLst>
                    <a:ext uri="{9D8B030D-6E8A-4147-A177-3AD203B41FA5}">
                      <a16:colId xmlns:a16="http://schemas.microsoft.com/office/drawing/2014/main" val="3893685856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4168597439"/>
                    </a:ext>
                  </a:extLst>
                </a:gridCol>
                <a:gridCol w="1208209">
                  <a:extLst>
                    <a:ext uri="{9D8B030D-6E8A-4147-A177-3AD203B41FA5}">
                      <a16:colId xmlns:a16="http://schemas.microsoft.com/office/drawing/2014/main" val="2426066350"/>
                    </a:ext>
                  </a:extLst>
                </a:gridCol>
              </a:tblGrid>
              <a:tr h="3760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Synthetic</a:t>
                      </a:r>
                      <a:br>
                        <a:rPr lang="en-US" dirty="0"/>
                      </a:br>
                      <a:r>
                        <a:rPr lang="en-US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Real Tor</a:t>
                      </a:r>
                      <a:br>
                        <a:rPr lang="en-US" dirty="0"/>
                      </a:br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775167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Ground-truth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341815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Entry-side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973316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Real Tor user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49884"/>
                  </a:ext>
                </a:extLst>
              </a:tr>
            </a:tbl>
          </a:graphicData>
        </a:graphic>
      </p:graphicFrame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FC3D468-B140-E41F-5795-A55D6DA5AD94}"/>
              </a:ext>
            </a:extLst>
          </p:cNvPr>
          <p:cNvSpPr/>
          <p:nvPr/>
        </p:nvSpPr>
        <p:spPr>
          <a:xfrm>
            <a:off x="11821750" y="2271705"/>
            <a:ext cx="1431734" cy="613898"/>
          </a:xfrm>
          <a:prstGeom prst="roundRect">
            <a:avLst/>
          </a:prstGeom>
          <a:solidFill>
            <a:schemeClr val="accent6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639BF00-1DA0-5112-3F03-C4A189638EA3}"/>
              </a:ext>
            </a:extLst>
          </p:cNvPr>
          <p:cNvSpPr/>
          <p:nvPr/>
        </p:nvSpPr>
        <p:spPr>
          <a:xfrm>
            <a:off x="1091381" y="5416019"/>
            <a:ext cx="8831416" cy="1858463"/>
          </a:xfrm>
          <a:prstGeom prst="roundRect">
            <a:avLst/>
          </a:prstGeom>
          <a:solidFill>
            <a:schemeClr val="accent6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4C7171-7D99-3B4A-F578-ECC7F8B8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Research Direction: Key Insights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31A15E66-7A2A-F223-3ADC-47CD624D33E3}"/>
              </a:ext>
            </a:extLst>
          </p:cNvPr>
          <p:cNvSpPr txBox="1">
            <a:spLocks/>
          </p:cNvSpPr>
          <p:nvPr/>
        </p:nvSpPr>
        <p:spPr>
          <a:xfrm>
            <a:off x="628074" y="1763183"/>
            <a:ext cx="6477467" cy="57388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insights:</a:t>
            </a:r>
          </a:p>
          <a:p>
            <a:pPr marL="919125" lvl="2" indent="-457200"/>
            <a:r>
              <a:rPr lang="en-US" dirty="0"/>
              <a:t>If adversary would </a:t>
            </a:r>
            <a:r>
              <a:rPr lang="en-US" b="1" dirty="0"/>
              <a:t>test</a:t>
            </a:r>
            <a:r>
              <a:rPr lang="en-US" dirty="0"/>
              <a:t> on real user data, they should </a:t>
            </a:r>
            <a:r>
              <a:rPr lang="en-US" b="1" dirty="0"/>
              <a:t>train</a:t>
            </a:r>
            <a:r>
              <a:rPr lang="en-US" dirty="0"/>
              <a:t> on it too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The </a:t>
            </a:r>
            <a:r>
              <a:rPr lang="en-US" b="1" dirty="0"/>
              <a:t>real network </a:t>
            </a:r>
            <a:r>
              <a:rPr lang="en-US" dirty="0"/>
              <a:t>is the best place to get traffic patterns of </a:t>
            </a:r>
            <a:r>
              <a:rPr lang="en-US" b="1" dirty="0"/>
              <a:t>real users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Easier to </a:t>
            </a:r>
            <a:r>
              <a:rPr lang="en-US" b="1" dirty="0"/>
              <a:t>mitigate</a:t>
            </a:r>
            <a:r>
              <a:rPr lang="en-US" dirty="0"/>
              <a:t> entry-exit distortion than </a:t>
            </a:r>
            <a:r>
              <a:rPr lang="en-US" b="1" dirty="0"/>
              <a:t>accurately replicate users</a:t>
            </a:r>
          </a:p>
          <a:p>
            <a:pPr marL="1150880" lvl="3" indent="-457200"/>
            <a:endParaRPr lang="en-US" b="1" dirty="0"/>
          </a:p>
          <a:p>
            <a:pPr marL="1150880" lvl="3" indent="-457200"/>
            <a:r>
              <a:rPr lang="en-US" b="1" dirty="0"/>
              <a:t>Now</a:t>
            </a:r>
            <a:r>
              <a:rPr lang="en-US" dirty="0"/>
              <a:t> </a:t>
            </a:r>
            <a:r>
              <a:rPr lang="en-US" b="1" dirty="0"/>
              <a:t>mitigated</a:t>
            </a:r>
            <a:r>
              <a:rPr lang="en-US" dirty="0"/>
              <a:t> with </a:t>
            </a:r>
            <a:r>
              <a:rPr lang="en-US" dirty="0" err="1"/>
              <a:t>exit</a:t>
            </a:r>
            <a:r>
              <a:rPr lang="en-US" dirty="0" err="1">
                <a:sym typeface="Wingdings" pitchFamily="2" charset="2"/>
              </a:rPr>
              <a:t>entry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b="1" dirty="0">
                <a:sym typeface="Wingdings" pitchFamily="2" charset="2"/>
              </a:rPr>
              <a:t>transducers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marL="1371523" lvl="4" indent="-457200"/>
            <a:r>
              <a:rPr lang="en-US" b="1" dirty="0" err="1">
                <a:sym typeface="Wingdings" pitchFamily="2" charset="2"/>
              </a:rPr>
              <a:t>Retracer</a:t>
            </a:r>
            <a:r>
              <a:rPr lang="en-US" dirty="0">
                <a:sym typeface="Wingdings" pitchFamily="2" charset="2"/>
              </a:rPr>
              <a:t>: using network simulation </a:t>
            </a:r>
            <a:r>
              <a:rPr lang="en-US" sz="1300" dirty="0"/>
              <a:t>[WPES’24]</a:t>
            </a:r>
            <a:endParaRPr lang="en-US" sz="1300" dirty="0">
              <a:sym typeface="Wingdings" pitchFamily="2" charset="2"/>
            </a:endParaRPr>
          </a:p>
          <a:p>
            <a:pPr marL="1371523" lvl="4" indent="-457200"/>
            <a:r>
              <a:rPr lang="en-US" b="1" dirty="0" err="1">
                <a:sym typeface="Wingdings" pitchFamily="2" charset="2"/>
              </a:rPr>
              <a:t>CellShift</a:t>
            </a:r>
            <a:r>
              <a:rPr lang="en-US" dirty="0">
                <a:sym typeface="Wingdings" pitchFamily="2" charset="2"/>
              </a:rPr>
              <a:t>: using cell RTTs and math </a:t>
            </a:r>
            <a:r>
              <a:rPr lang="en-US" sz="1300" dirty="0">
                <a:sym typeface="Wingdings" pitchFamily="2" charset="2"/>
              </a:rPr>
              <a:t>[NDSS’26]</a:t>
            </a:r>
            <a:endParaRPr lang="en-US" sz="1300" dirty="0"/>
          </a:p>
          <a:p>
            <a:pPr marL="919125" lvl="2" indent="-457200"/>
            <a:endParaRPr lang="en-US" dirty="0"/>
          </a:p>
          <a:p>
            <a:endParaRPr lang="en-US" b="1" dirty="0"/>
          </a:p>
          <a:p>
            <a:pPr marL="1371523" lvl="4" indent="-457200"/>
            <a:endParaRPr lang="en-US" dirty="0"/>
          </a:p>
          <a:p>
            <a:pPr marL="919125" lvl="2" indent="-457200"/>
            <a:endParaRPr lang="en-US" dirty="0"/>
          </a:p>
        </p:txBody>
      </p:sp>
      <p:pic>
        <p:nvPicPr>
          <p:cNvPr id="4" name="Graphic 3" descr="Database with solid fill">
            <a:extLst>
              <a:ext uri="{FF2B5EF4-FFF2-40B4-BE49-F238E27FC236}">
                <a16:creationId xmlns:a16="http://schemas.microsoft.com/office/drawing/2014/main" id="{D893DE62-2E8B-29F0-E800-58713BA1D1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14898" y="5549475"/>
            <a:ext cx="1167542" cy="116754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CC7CE2-BCAA-A73D-AF17-F906C0A4645C}"/>
              </a:ext>
            </a:extLst>
          </p:cNvPr>
          <p:cNvCxnSpPr>
            <a:cxnSpLocks/>
          </p:cNvCxnSpPr>
          <p:nvPr/>
        </p:nvCxnSpPr>
        <p:spPr>
          <a:xfrm flipV="1">
            <a:off x="9585790" y="6141357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B5BF416C-B45F-8559-9087-839C2B2723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8285" y="5701965"/>
            <a:ext cx="939377" cy="832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F90614-BF4E-ED21-34E7-CBFD7D46C4B2}"/>
              </a:ext>
            </a:extLst>
          </p:cNvPr>
          <p:cNvSpPr txBox="1"/>
          <p:nvPr/>
        </p:nvSpPr>
        <p:spPr>
          <a:xfrm>
            <a:off x="10862304" y="663272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</a:t>
            </a:r>
          </a:p>
          <a:p>
            <a:pPr algn="ctr"/>
            <a:r>
              <a:rPr lang="en-US" dirty="0"/>
              <a:t>ML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2BAA4-03E1-27C6-A338-4A1302AD2845}"/>
              </a:ext>
            </a:extLst>
          </p:cNvPr>
          <p:cNvSpPr txBox="1"/>
          <p:nvPr/>
        </p:nvSpPr>
        <p:spPr>
          <a:xfrm>
            <a:off x="8128121" y="6632725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labeled</a:t>
            </a:r>
            <a:br>
              <a:rPr lang="en-US" dirty="0"/>
            </a:br>
            <a:r>
              <a:rPr lang="en-US" dirty="0"/>
              <a:t>entry patterns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02CB150-C614-CF51-A6F8-7D24177A8B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4328" y="5984386"/>
            <a:ext cx="1070531" cy="31805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B4FFF5C-BA4C-C5F1-B4DA-A22EEAC6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97" y="5750502"/>
            <a:ext cx="1045036" cy="7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382BD6-2016-5F85-EAA7-20C791F54A16}"/>
              </a:ext>
            </a:extLst>
          </p:cNvPr>
          <p:cNvSpPr txBox="1"/>
          <p:nvPr/>
        </p:nvSpPr>
        <p:spPr>
          <a:xfrm>
            <a:off x="9452947" y="6586557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0E2F8B-197B-A302-A4AD-BEEFE39F7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6" y="3364458"/>
            <a:ext cx="3842441" cy="19568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2BF330-41DC-FA1E-111D-B49C741F5D9A}"/>
              </a:ext>
            </a:extLst>
          </p:cNvPr>
          <p:cNvCxnSpPr>
            <a:cxnSpLocks/>
          </p:cNvCxnSpPr>
          <p:nvPr/>
        </p:nvCxnSpPr>
        <p:spPr>
          <a:xfrm>
            <a:off x="7931038" y="4658389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7E6839-1E8F-F5E4-9AC4-5C3A98625890}"/>
              </a:ext>
            </a:extLst>
          </p:cNvPr>
          <p:cNvCxnSpPr>
            <a:cxnSpLocks/>
          </p:cNvCxnSpPr>
          <p:nvPr/>
        </p:nvCxnSpPr>
        <p:spPr>
          <a:xfrm flipV="1">
            <a:off x="9367463" y="4179157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B10793-BE50-F364-8845-960F537BB3D9}"/>
              </a:ext>
            </a:extLst>
          </p:cNvPr>
          <p:cNvCxnSpPr>
            <a:cxnSpLocks/>
          </p:cNvCxnSpPr>
          <p:nvPr/>
        </p:nvCxnSpPr>
        <p:spPr>
          <a:xfrm>
            <a:off x="10637668" y="4306581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29DA4D-462D-D577-46A0-6CC352B08645}"/>
              </a:ext>
            </a:extLst>
          </p:cNvPr>
          <p:cNvCxnSpPr>
            <a:cxnSpLocks/>
          </p:cNvCxnSpPr>
          <p:nvPr/>
        </p:nvCxnSpPr>
        <p:spPr>
          <a:xfrm>
            <a:off x="11719582" y="4800396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C7C0EBF-0545-9343-4DE8-F10CE453D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6935" y="4140574"/>
            <a:ext cx="819741" cy="9923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81457E-7A1C-8263-898E-ACE17B1E69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4051" y="3451156"/>
            <a:ext cx="952616" cy="10716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7B9883-F52A-4D23-BE6C-57E8F7058007}"/>
              </a:ext>
            </a:extLst>
          </p:cNvPr>
          <p:cNvSpPr txBox="1"/>
          <p:nvPr/>
        </p:nvSpPr>
        <p:spPr>
          <a:xfrm>
            <a:off x="12490821" y="3772413"/>
            <a:ext cx="100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9EA8188-B309-5BCF-B77B-6EF5EBBF10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67687" y="3918462"/>
            <a:ext cx="1016745" cy="1100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E974E13-E69A-572E-EEE2-7E0F29568D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012" y="3940638"/>
            <a:ext cx="758751" cy="115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3FB82C-42FC-140E-2271-10C362895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3198" y="3900760"/>
            <a:ext cx="952616" cy="1071694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7269CF-7308-2B11-77EA-F6CE894AD916}"/>
              </a:ext>
            </a:extLst>
          </p:cNvPr>
          <p:cNvCxnSpPr>
            <a:cxnSpLocks/>
          </p:cNvCxnSpPr>
          <p:nvPr/>
        </p:nvCxnSpPr>
        <p:spPr>
          <a:xfrm flipH="1">
            <a:off x="7635194" y="4818470"/>
            <a:ext cx="3884106" cy="904717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Content Placeholder 25">
            <a:extLst>
              <a:ext uri="{FF2B5EF4-FFF2-40B4-BE49-F238E27FC236}">
                <a16:creationId xmlns:a16="http://schemas.microsoft.com/office/drawing/2014/main" id="{AE630B4E-6488-0BD7-5083-F152B07C19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55564" y="4539517"/>
            <a:ext cx="711200" cy="71120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B50899-4039-E5C9-A194-EE2F2A654DF3}"/>
              </a:ext>
            </a:extLst>
          </p:cNvPr>
          <p:cNvCxnSpPr>
            <a:cxnSpLocks/>
          </p:cNvCxnSpPr>
          <p:nvPr/>
        </p:nvCxnSpPr>
        <p:spPr>
          <a:xfrm>
            <a:off x="7931038" y="6141357"/>
            <a:ext cx="64969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 descr="Toggle with solid fill">
            <a:extLst>
              <a:ext uri="{FF2B5EF4-FFF2-40B4-BE49-F238E27FC236}">
                <a16:creationId xmlns:a16="http://schemas.microsoft.com/office/drawing/2014/main" id="{95989F6D-869E-7167-EB92-FF8C11A0F1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98965" y="5684104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CA0FCDD-70A2-66AB-0B66-D4B05BCB55A7}"/>
              </a:ext>
            </a:extLst>
          </p:cNvPr>
          <p:cNvSpPr txBox="1"/>
          <p:nvPr/>
        </p:nvSpPr>
        <p:spPr>
          <a:xfrm>
            <a:off x="6895895" y="6628151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transduce</a:t>
            </a:r>
          </a:p>
          <a:p>
            <a:pPr algn="ctr"/>
            <a:r>
              <a:rPr lang="en-US" dirty="0" err="1"/>
              <a:t>exit</a:t>
            </a:r>
            <a:r>
              <a:rPr lang="en-US" dirty="0" err="1">
                <a:sym typeface="Wingdings" pitchFamily="2" charset="2"/>
              </a:rPr>
              <a:t>entry</a:t>
            </a:r>
            <a:endParaRPr lang="en-US" dirty="0"/>
          </a:p>
        </p:txBody>
      </p:sp>
      <p:pic>
        <p:nvPicPr>
          <p:cNvPr id="31" name="Graphic 30" descr="Checkbox Checked with solid fill">
            <a:extLst>
              <a:ext uri="{FF2B5EF4-FFF2-40B4-BE49-F238E27FC236}">
                <a16:creationId xmlns:a16="http://schemas.microsoft.com/office/drawing/2014/main" id="{5893B732-6A3A-C132-B5C5-3E6BEA7060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84815" y="1856661"/>
            <a:ext cx="674598" cy="674598"/>
          </a:xfrm>
          <a:prstGeom prst="rect">
            <a:avLst/>
          </a:prstGeom>
        </p:spPr>
      </p:pic>
      <p:pic>
        <p:nvPicPr>
          <p:cNvPr id="32" name="Graphic 31" descr="Checkbox Checked with solid fill">
            <a:extLst>
              <a:ext uri="{FF2B5EF4-FFF2-40B4-BE49-F238E27FC236}">
                <a16:creationId xmlns:a16="http://schemas.microsoft.com/office/drawing/2014/main" id="{CE3FEA19-2296-751D-8356-41AFD086B8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181477" y="1842844"/>
            <a:ext cx="674598" cy="674598"/>
          </a:xfrm>
          <a:prstGeom prst="rect">
            <a:avLst/>
          </a:prstGeom>
        </p:spPr>
      </p:pic>
      <p:pic>
        <p:nvPicPr>
          <p:cNvPr id="33" name="Graphic 32" descr="Checkbox Crossed with solid fill">
            <a:extLst>
              <a:ext uri="{FF2B5EF4-FFF2-40B4-BE49-F238E27FC236}">
                <a16:creationId xmlns:a16="http://schemas.microsoft.com/office/drawing/2014/main" id="{30717AD8-F7C3-A3F3-9765-D17533C62A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821750" y="2248893"/>
            <a:ext cx="674598" cy="674598"/>
          </a:xfrm>
          <a:prstGeom prst="rect">
            <a:avLst/>
          </a:prstGeom>
        </p:spPr>
      </p:pic>
      <p:pic>
        <p:nvPicPr>
          <p:cNvPr id="34" name="Graphic 33" descr="Checkbox Checked with solid fill">
            <a:extLst>
              <a:ext uri="{FF2B5EF4-FFF2-40B4-BE49-F238E27FC236}">
                <a16:creationId xmlns:a16="http://schemas.microsoft.com/office/drawing/2014/main" id="{82121E46-BD4D-BB96-D229-C0F2FC8B63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84815" y="2241278"/>
            <a:ext cx="674598" cy="674598"/>
          </a:xfrm>
          <a:prstGeom prst="rect">
            <a:avLst/>
          </a:prstGeom>
        </p:spPr>
      </p:pic>
      <p:pic>
        <p:nvPicPr>
          <p:cNvPr id="35" name="Graphic 34" descr="Checkbox Checked with solid fill">
            <a:extLst>
              <a:ext uri="{FF2B5EF4-FFF2-40B4-BE49-F238E27FC236}">
                <a16:creationId xmlns:a16="http://schemas.microsoft.com/office/drawing/2014/main" id="{397ED140-C51F-F8BD-E0F8-32495543CD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173916" y="2652322"/>
            <a:ext cx="674598" cy="674598"/>
          </a:xfrm>
          <a:prstGeom prst="rect">
            <a:avLst/>
          </a:prstGeom>
        </p:spPr>
      </p:pic>
      <p:pic>
        <p:nvPicPr>
          <p:cNvPr id="37" name="Graphic 36" descr="Checkbox Crossed with solid fill">
            <a:extLst>
              <a:ext uri="{FF2B5EF4-FFF2-40B4-BE49-F238E27FC236}">
                <a16:creationId xmlns:a16="http://schemas.microsoft.com/office/drawing/2014/main" id="{8160D802-0F05-A0A0-8028-857045B01C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84815" y="2644393"/>
            <a:ext cx="674598" cy="674598"/>
          </a:xfrm>
          <a:prstGeom prst="rect">
            <a:avLst/>
          </a:prstGeom>
        </p:spPr>
      </p:pic>
      <p:pic>
        <p:nvPicPr>
          <p:cNvPr id="38" name="Graphic 37" descr="Checkbox Checked with solid fill">
            <a:extLst>
              <a:ext uri="{FF2B5EF4-FFF2-40B4-BE49-F238E27FC236}">
                <a16:creationId xmlns:a16="http://schemas.microsoft.com/office/drawing/2014/main" id="{24B35C6C-3AD9-D003-0122-F4E07A4797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578885" y="2241278"/>
            <a:ext cx="674598" cy="674598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CAEEA9A-5082-9715-2364-F312983BF4B0}"/>
              </a:ext>
            </a:extLst>
          </p:cNvPr>
          <p:cNvCxnSpPr>
            <a:cxnSpLocks/>
          </p:cNvCxnSpPr>
          <p:nvPr/>
        </p:nvCxnSpPr>
        <p:spPr>
          <a:xfrm>
            <a:off x="12347236" y="2584242"/>
            <a:ext cx="3820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1">
            <a:extLst>
              <a:ext uri="{FF2B5EF4-FFF2-40B4-BE49-F238E27FC236}">
                <a16:creationId xmlns:a16="http://schemas.microsoft.com/office/drawing/2014/main" id="{69CE6E92-119D-4ABE-0B67-F8E23005D4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4EB04-E53D-BB4D-8BD8-94C692744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 descr="Database with solid fill">
            <a:extLst>
              <a:ext uri="{FF2B5EF4-FFF2-40B4-BE49-F238E27FC236}">
                <a16:creationId xmlns:a16="http://schemas.microsoft.com/office/drawing/2014/main" id="{707844F0-4C14-C565-9372-B0540DE1F5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14898" y="5549475"/>
            <a:ext cx="1167542" cy="1167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18ADC3-C6E1-F70D-967C-B6E55F78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26" y="640080"/>
            <a:ext cx="10432473" cy="457200"/>
          </a:xfrm>
        </p:spPr>
        <p:txBody>
          <a:bodyPr/>
          <a:lstStyle/>
          <a:p>
            <a:r>
              <a:rPr lang="en-US" dirty="0"/>
              <a:t>Our Goals in this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D7796-4009-CA1E-486A-DE9CEE4E51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6175221" cy="5257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Goals:</a:t>
            </a:r>
          </a:p>
          <a:p>
            <a:pPr marL="919125" lvl="2" indent="-457200"/>
            <a:r>
              <a:rPr lang="en-US" dirty="0"/>
              <a:t>Create a </a:t>
            </a:r>
            <a:r>
              <a:rPr lang="en-US" b="1" dirty="0"/>
              <a:t>persistent dataset </a:t>
            </a:r>
            <a:r>
              <a:rPr lang="en-US" dirty="0"/>
              <a:t>to improve the study of real-world WF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Understand </a:t>
            </a:r>
            <a:r>
              <a:rPr lang="en-US" b="1" dirty="0"/>
              <a:t>disparities</a:t>
            </a:r>
            <a:r>
              <a:rPr lang="en-US" dirty="0"/>
              <a:t> between </a:t>
            </a:r>
            <a:r>
              <a:rPr lang="en-US" b="1" dirty="0"/>
              <a:t>synthetic</a:t>
            </a:r>
            <a:r>
              <a:rPr lang="en-US" dirty="0"/>
              <a:t> datasets and </a:t>
            </a:r>
            <a:r>
              <a:rPr lang="en-US" b="1" dirty="0"/>
              <a:t>real</a:t>
            </a:r>
            <a:r>
              <a:rPr lang="en-US" dirty="0"/>
              <a:t> data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Inform/prioritize WF </a:t>
            </a:r>
            <a:r>
              <a:rPr lang="en-US" b="1" dirty="0"/>
              <a:t>defenses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Non-Goals:</a:t>
            </a:r>
          </a:p>
          <a:p>
            <a:pPr marL="919125" lvl="2" indent="-457200"/>
            <a:r>
              <a:rPr lang="en-US" dirty="0"/>
              <a:t>Develop new WF attacks</a:t>
            </a:r>
          </a:p>
          <a:p>
            <a:pPr marL="919125" lvl="2" indent="-457200"/>
            <a:r>
              <a:rPr lang="en-US" dirty="0"/>
              <a:t>Improve attacks to benefit adversary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4825BD-EF2E-499A-7E7F-45542713B4BE}"/>
              </a:ext>
            </a:extLst>
          </p:cNvPr>
          <p:cNvGraphicFramePr>
            <a:graphicFrameLocks noGrp="1"/>
          </p:cNvGraphicFramePr>
          <p:nvPr/>
        </p:nvGraphicFramePr>
        <p:xfrm>
          <a:off x="7751930" y="1269665"/>
          <a:ext cx="5406194" cy="19202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76855">
                  <a:extLst>
                    <a:ext uri="{9D8B030D-6E8A-4147-A177-3AD203B41FA5}">
                      <a16:colId xmlns:a16="http://schemas.microsoft.com/office/drawing/2014/main" val="3893685856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4168597439"/>
                    </a:ext>
                  </a:extLst>
                </a:gridCol>
                <a:gridCol w="1208209">
                  <a:extLst>
                    <a:ext uri="{9D8B030D-6E8A-4147-A177-3AD203B41FA5}">
                      <a16:colId xmlns:a16="http://schemas.microsoft.com/office/drawing/2014/main" val="2426066350"/>
                    </a:ext>
                  </a:extLst>
                </a:gridCol>
              </a:tblGrid>
              <a:tr h="3760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Synthetic</a:t>
                      </a:r>
                      <a:br>
                        <a:rPr lang="en-US" dirty="0"/>
                      </a:br>
                      <a:r>
                        <a:rPr lang="en-US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Real Tor</a:t>
                      </a:r>
                      <a:br>
                        <a:rPr lang="en-US" dirty="0"/>
                      </a:br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775167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Ground-truth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341815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Entry-side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973316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US" dirty="0"/>
                        <a:t>Real Tor user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4988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8F573C-DD3B-9DE9-035D-15A6B02F371C}"/>
              </a:ext>
            </a:extLst>
          </p:cNvPr>
          <p:cNvCxnSpPr>
            <a:cxnSpLocks/>
          </p:cNvCxnSpPr>
          <p:nvPr/>
        </p:nvCxnSpPr>
        <p:spPr>
          <a:xfrm flipV="1">
            <a:off x="9585790" y="6141357"/>
            <a:ext cx="1761202" cy="106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D4D0E694-C5C3-71AA-3F28-077D066002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8285" y="5701965"/>
            <a:ext cx="939377" cy="8324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848367-467D-B75F-DDAE-0ECB3D99E610}"/>
              </a:ext>
            </a:extLst>
          </p:cNvPr>
          <p:cNvSpPr txBox="1"/>
          <p:nvPr/>
        </p:nvSpPr>
        <p:spPr>
          <a:xfrm>
            <a:off x="10862304" y="663272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</a:t>
            </a:r>
          </a:p>
          <a:p>
            <a:pPr algn="ctr"/>
            <a:r>
              <a:rPr lang="en-US" dirty="0"/>
              <a:t>ML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90D3D-011C-0313-2CF9-C46A8CE4BC60}"/>
              </a:ext>
            </a:extLst>
          </p:cNvPr>
          <p:cNvSpPr txBox="1"/>
          <p:nvPr/>
        </p:nvSpPr>
        <p:spPr>
          <a:xfrm>
            <a:off x="8128121" y="6632725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labeled</a:t>
            </a:r>
            <a:br>
              <a:rPr lang="en-US" dirty="0"/>
            </a:br>
            <a:r>
              <a:rPr lang="en-US" dirty="0"/>
              <a:t>entry patterns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F5CF896-8E42-EDC7-1453-0DADCF129A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4328" y="5984386"/>
            <a:ext cx="1070531" cy="31805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1F1FF32-9B64-F0C0-A5E3-ADA3ABB9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97" y="5750502"/>
            <a:ext cx="1045036" cy="7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FDD11-1E95-D940-BBD8-E2B4737D9BA7}"/>
              </a:ext>
            </a:extLst>
          </p:cNvPr>
          <p:cNvSpPr txBox="1"/>
          <p:nvPr/>
        </p:nvSpPr>
        <p:spPr>
          <a:xfrm>
            <a:off x="9452947" y="6586557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B944232E-6F4F-88C2-33F9-C7624A19CE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4815" y="1856661"/>
            <a:ext cx="674598" cy="674598"/>
          </a:xfrm>
          <a:prstGeom prst="rect">
            <a:avLst/>
          </a:prstGeom>
        </p:spPr>
      </p:pic>
      <p:pic>
        <p:nvPicPr>
          <p:cNvPr id="18" name="Graphic 17" descr="Checkbox Checked with solid fill">
            <a:extLst>
              <a:ext uri="{FF2B5EF4-FFF2-40B4-BE49-F238E27FC236}">
                <a16:creationId xmlns:a16="http://schemas.microsoft.com/office/drawing/2014/main" id="{91B0E02A-D4CF-1131-7AFD-24C458CADF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81477" y="1842844"/>
            <a:ext cx="674598" cy="674598"/>
          </a:xfrm>
          <a:prstGeom prst="rect">
            <a:avLst/>
          </a:prstGeom>
        </p:spPr>
      </p:pic>
      <p:pic>
        <p:nvPicPr>
          <p:cNvPr id="19" name="Graphic 18" descr="Checkbox Crossed with solid fill">
            <a:extLst>
              <a:ext uri="{FF2B5EF4-FFF2-40B4-BE49-F238E27FC236}">
                <a16:creationId xmlns:a16="http://schemas.microsoft.com/office/drawing/2014/main" id="{4FB8D6DF-F107-FC0E-F76B-08B6965B77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21750" y="2248893"/>
            <a:ext cx="674598" cy="674598"/>
          </a:xfrm>
          <a:prstGeom prst="rect">
            <a:avLst/>
          </a:prstGeom>
        </p:spPr>
      </p:pic>
      <p:pic>
        <p:nvPicPr>
          <p:cNvPr id="20" name="Graphic 19" descr="Checkbox Checked with solid fill">
            <a:extLst>
              <a:ext uri="{FF2B5EF4-FFF2-40B4-BE49-F238E27FC236}">
                <a16:creationId xmlns:a16="http://schemas.microsoft.com/office/drawing/2014/main" id="{EBBD738A-7839-B16A-21D3-84E2641460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4815" y="2241278"/>
            <a:ext cx="674598" cy="674598"/>
          </a:xfrm>
          <a:prstGeom prst="rect">
            <a:avLst/>
          </a:prstGeom>
        </p:spPr>
      </p:pic>
      <p:pic>
        <p:nvPicPr>
          <p:cNvPr id="21" name="Graphic 20" descr="Checkbox Checked with solid fill">
            <a:extLst>
              <a:ext uri="{FF2B5EF4-FFF2-40B4-BE49-F238E27FC236}">
                <a16:creationId xmlns:a16="http://schemas.microsoft.com/office/drawing/2014/main" id="{42D5A2E9-FBEB-DAF6-EC94-F59C95B0E2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73916" y="2652322"/>
            <a:ext cx="674598" cy="674598"/>
          </a:xfrm>
          <a:prstGeom prst="rect">
            <a:avLst/>
          </a:prstGeom>
        </p:spPr>
      </p:pic>
      <p:pic>
        <p:nvPicPr>
          <p:cNvPr id="22" name="Graphic 21" descr="Checkbox Crossed with solid fill">
            <a:extLst>
              <a:ext uri="{FF2B5EF4-FFF2-40B4-BE49-F238E27FC236}">
                <a16:creationId xmlns:a16="http://schemas.microsoft.com/office/drawing/2014/main" id="{AC78D127-FFE6-D1AA-30E7-81113927A8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4815" y="2644393"/>
            <a:ext cx="674598" cy="6745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C89162-C355-F1E1-97C9-5009AE838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16" y="3364458"/>
            <a:ext cx="3842441" cy="195689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4C076C-2A39-8D38-EC20-5E1A435EA5D3}"/>
              </a:ext>
            </a:extLst>
          </p:cNvPr>
          <p:cNvCxnSpPr>
            <a:cxnSpLocks/>
          </p:cNvCxnSpPr>
          <p:nvPr/>
        </p:nvCxnSpPr>
        <p:spPr>
          <a:xfrm>
            <a:off x="7931038" y="4658389"/>
            <a:ext cx="102528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4EEF7-C33B-811B-3945-3426DE7E914C}"/>
              </a:ext>
            </a:extLst>
          </p:cNvPr>
          <p:cNvCxnSpPr>
            <a:cxnSpLocks/>
          </p:cNvCxnSpPr>
          <p:nvPr/>
        </p:nvCxnSpPr>
        <p:spPr>
          <a:xfrm flipV="1">
            <a:off x="9367463" y="4179157"/>
            <a:ext cx="1070590" cy="5812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C483B6-819F-21A3-EA8D-E3719DAF744A}"/>
              </a:ext>
            </a:extLst>
          </p:cNvPr>
          <p:cNvCxnSpPr>
            <a:cxnSpLocks/>
          </p:cNvCxnSpPr>
          <p:nvPr/>
        </p:nvCxnSpPr>
        <p:spPr>
          <a:xfrm>
            <a:off x="10637668" y="4306581"/>
            <a:ext cx="975670" cy="46280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EEC617-43DE-A089-158A-05D2E42FEB53}"/>
              </a:ext>
            </a:extLst>
          </p:cNvPr>
          <p:cNvCxnSpPr>
            <a:cxnSpLocks/>
          </p:cNvCxnSpPr>
          <p:nvPr/>
        </p:nvCxnSpPr>
        <p:spPr>
          <a:xfrm>
            <a:off x="11719582" y="4800396"/>
            <a:ext cx="1244227" cy="52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25F9DD7-F535-1609-92D4-8F616C528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66935" y="4140574"/>
            <a:ext cx="819741" cy="9923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077DA8-1C51-E6C2-AF5E-8BB2F5B460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4051" y="3451156"/>
            <a:ext cx="952616" cy="10716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8114B5B-2344-DFBB-F61C-01C48C3EEEFF}"/>
              </a:ext>
            </a:extLst>
          </p:cNvPr>
          <p:cNvSpPr txBox="1"/>
          <p:nvPr/>
        </p:nvSpPr>
        <p:spPr>
          <a:xfrm>
            <a:off x="12490821" y="3772413"/>
            <a:ext cx="100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987B848F-17AF-0DE4-D77C-D8F4B9D6B1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67687" y="3918462"/>
            <a:ext cx="1016745" cy="11006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A49B535-436E-CA9F-7A17-6C36C0B805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11012" y="3940638"/>
            <a:ext cx="758751" cy="115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3AE28E9-4059-793D-F6B6-A5207724B3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3198" y="3900760"/>
            <a:ext cx="952616" cy="1071694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4EA6C0-2292-9A3D-D566-E19EC54FB0B5}"/>
              </a:ext>
            </a:extLst>
          </p:cNvPr>
          <p:cNvCxnSpPr>
            <a:cxnSpLocks/>
          </p:cNvCxnSpPr>
          <p:nvPr/>
        </p:nvCxnSpPr>
        <p:spPr>
          <a:xfrm flipH="1">
            <a:off x="7635194" y="4818470"/>
            <a:ext cx="3884106" cy="904717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Content Placeholder 25">
            <a:extLst>
              <a:ext uri="{FF2B5EF4-FFF2-40B4-BE49-F238E27FC236}">
                <a16:creationId xmlns:a16="http://schemas.microsoft.com/office/drawing/2014/main" id="{5068986C-BC1F-9FA5-63F6-8F31C6FE89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5564" y="4539517"/>
            <a:ext cx="711200" cy="711200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FD70491-F882-E952-409F-455B6FEC53F4}"/>
              </a:ext>
            </a:extLst>
          </p:cNvPr>
          <p:cNvCxnSpPr>
            <a:cxnSpLocks/>
          </p:cNvCxnSpPr>
          <p:nvPr/>
        </p:nvCxnSpPr>
        <p:spPr>
          <a:xfrm>
            <a:off x="7931038" y="6141357"/>
            <a:ext cx="64969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Toggle with solid fill">
            <a:extLst>
              <a:ext uri="{FF2B5EF4-FFF2-40B4-BE49-F238E27FC236}">
                <a16:creationId xmlns:a16="http://schemas.microsoft.com/office/drawing/2014/main" id="{970952C3-448B-B850-14E1-FD74D7D8E4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98965" y="5684104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BDE4D59-7684-6498-70E6-E4D7D935B805}"/>
              </a:ext>
            </a:extLst>
          </p:cNvPr>
          <p:cNvSpPr txBox="1"/>
          <p:nvPr/>
        </p:nvSpPr>
        <p:spPr>
          <a:xfrm>
            <a:off x="6895895" y="6628151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transduce</a:t>
            </a:r>
          </a:p>
          <a:p>
            <a:pPr algn="ctr"/>
            <a:r>
              <a:rPr lang="en-US" dirty="0" err="1"/>
              <a:t>exit</a:t>
            </a:r>
            <a:r>
              <a:rPr lang="en-US" dirty="0" err="1">
                <a:sym typeface="Wingdings" pitchFamily="2" charset="2"/>
              </a:rPr>
              <a:t>entry</a:t>
            </a:r>
            <a:endParaRPr lang="en-US" dirty="0"/>
          </a:p>
        </p:txBody>
      </p:sp>
      <p:pic>
        <p:nvPicPr>
          <p:cNvPr id="41" name="Graphic 40" descr="Checkbox Checked with solid fill">
            <a:extLst>
              <a:ext uri="{FF2B5EF4-FFF2-40B4-BE49-F238E27FC236}">
                <a16:creationId xmlns:a16="http://schemas.microsoft.com/office/drawing/2014/main" id="{373F877E-0A80-7DF5-4417-CF52B2AB81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8885" y="2241278"/>
            <a:ext cx="674598" cy="674598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D494444-F571-33D7-21DA-5F21D9D29912}"/>
              </a:ext>
            </a:extLst>
          </p:cNvPr>
          <p:cNvCxnSpPr>
            <a:cxnSpLocks/>
          </p:cNvCxnSpPr>
          <p:nvPr/>
        </p:nvCxnSpPr>
        <p:spPr>
          <a:xfrm>
            <a:off x="12347236" y="2584242"/>
            <a:ext cx="3820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0CB566C-66FC-2ABC-F17D-45F09F2B65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A Measurement of Genuine Tor Traces for Realistic Website Fingerprinting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7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WideScreen_M10_052616" id="{DD9E120A-AE45-4FCF-9AB0-14AD7E4D1ED6}" vid="{40B21B15-B66C-42A3-9B9F-85D271FBB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71beb23-8ea8-44b3-ba27-9e8ead2039ca}" enabled="1" method="Privileged" siteId="{e3333e00-c877-4b87-b6ad-45e942de175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30154</TotalTime>
  <Words>1247</Words>
  <Application>Microsoft Macintosh PowerPoint</Application>
  <PresentationFormat>Custom</PresentationFormat>
  <Paragraphs>223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A Measurement of Genuine Tor Traces for Realistic Website Fingerprinting</vt:lpstr>
      <vt:lpstr>Anonymous Communication with Tor</vt:lpstr>
      <vt:lpstr>Website Fingerprinting Adversary Model</vt:lpstr>
      <vt:lpstr>How Might Adversary Train ML Models?</vt:lpstr>
      <vt:lpstr>How Might Adversary Train ML Models?</vt:lpstr>
      <vt:lpstr>How Might Adversary Train ML Models?</vt:lpstr>
      <vt:lpstr>Our Research Direction: Key Insights</vt:lpstr>
      <vt:lpstr>Our Research Direction: Key Insights</vt:lpstr>
      <vt:lpstr>Our Goals in this Work</vt:lpstr>
      <vt:lpstr>GTT23: A dataset of Genuine Tor Traces</vt:lpstr>
      <vt:lpstr>Temporal Composition of GTT23</vt:lpstr>
      <vt:lpstr>IANA-assigned Service (Port) Composition</vt:lpstr>
      <vt:lpstr>Circuit Count per Domain is Similar to Internet Traffic</vt:lpstr>
      <vt:lpstr>Most Circuits are Much Shorter than Expected</vt:lpstr>
      <vt:lpstr>We surveyed 28 WF datasets published since 2008</vt:lpstr>
      <vt:lpstr>Summary of Comparisons to Synthetic Datasets</vt:lpstr>
      <vt:lpstr>Disparities between GTT23 and Synthetic Datasets</vt:lpstr>
      <vt:lpstr>A Measurement of Genuine Tor Traces for Realistic Website Fingerprinting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Break: A Study of Bandwidth Denial-of-Service Attacks against Tor</dc:title>
  <dc:subject/>
  <dc:creator>Microsoft Office User</dc:creator>
  <cp:keywords/>
  <dc:description/>
  <cp:lastModifiedBy>Jansen, R G (Rob) CIV USN NRL WASHINGTON DC (USA)</cp:lastModifiedBy>
  <cp:revision>537</cp:revision>
  <cp:lastPrinted>2023-07-07T16:29:42Z</cp:lastPrinted>
  <dcterms:created xsi:type="dcterms:W3CDTF">2019-08-12T02:39:41Z</dcterms:created>
  <dcterms:modified xsi:type="dcterms:W3CDTF">2026-03-24T14:22:33Z</dcterms:modified>
  <cp:category/>
</cp:coreProperties>
</file>