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8" r:id="rId2"/>
    <p:sldId id="261" r:id="rId3"/>
    <p:sldId id="429" r:id="rId4"/>
    <p:sldId id="433" r:id="rId5"/>
    <p:sldId id="432" r:id="rId6"/>
    <p:sldId id="434" r:id="rId7"/>
    <p:sldId id="438" r:id="rId8"/>
    <p:sldId id="439" r:id="rId9"/>
    <p:sldId id="440" r:id="rId10"/>
    <p:sldId id="420" r:id="rId11"/>
    <p:sldId id="421" r:id="rId12"/>
    <p:sldId id="422" r:id="rId13"/>
    <p:sldId id="426" r:id="rId14"/>
    <p:sldId id="427" r:id="rId15"/>
    <p:sldId id="441" r:id="rId16"/>
    <p:sldId id="448" r:id="rId17"/>
    <p:sldId id="443" r:id="rId18"/>
    <p:sldId id="449" r:id="rId19"/>
    <p:sldId id="446" r:id="rId20"/>
    <p:sldId id="358" r:id="rId21"/>
  </p:sldIdLst>
  <p:sldSz cx="138176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5A96C5"/>
    <a:srgbClr val="FA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35" autoAdjust="0"/>
    <p:restoredTop sz="96224"/>
  </p:normalViewPr>
  <p:slideViewPr>
    <p:cSldViewPr snapToGrid="0">
      <p:cViewPr varScale="1">
        <p:scale>
          <a:sx n="126" d="100"/>
          <a:sy n="126" d="100"/>
        </p:scale>
        <p:origin x="2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322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2/18/26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3BEB2-B6BD-4FBB-B32D-280A8B85AB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5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/>
              <a:t>CellShift</a:t>
            </a:r>
            <a:r>
              <a:rPr lang="en-US" dirty="0"/>
              <a:t>: RTT-Aware Trace Transduction for Real-World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38176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26327" y="640080"/>
            <a:ext cx="10049164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1763184"/>
            <a:ext cx="596669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800" baseline="0"/>
            </a:lvl1pPr>
            <a:lvl2pPr>
              <a:lnSpc>
                <a:spcPct val="100000"/>
              </a:lnSpc>
              <a:spcAft>
                <a:spcPts val="300"/>
              </a:spcAft>
              <a:defRPr sz="2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 sz="2400" baseline="0"/>
            </a:lvl3pPr>
            <a:lvl4pPr>
              <a:lnSpc>
                <a:spcPct val="100000"/>
              </a:lnSpc>
              <a:spcAft>
                <a:spcPts val="300"/>
              </a:spcAft>
              <a:defRPr sz="2000" baseline="0">
                <a:solidFill>
                  <a:schemeClr val="tx1"/>
                </a:solidFill>
              </a:defRPr>
            </a:lvl4pPr>
            <a:lvl5pPr marL="914323" indent="-220645">
              <a:lnSpc>
                <a:spcPct val="100000"/>
              </a:lnSpc>
              <a:spcAft>
                <a:spcPts val="300"/>
              </a:spcAft>
              <a:defRPr sz="18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191434" y="1763184"/>
            <a:ext cx="596669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800"/>
            </a:lvl1pPr>
            <a:lvl2pPr>
              <a:lnSpc>
                <a:spcPct val="100000"/>
              </a:lnSpc>
              <a:spcAft>
                <a:spcPts val="3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233172"/>
            <a:ext cx="1143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/>
              <a:t>CellShift</a:t>
            </a:r>
            <a:r>
              <a:rPr lang="en-US" dirty="0"/>
              <a:t>: RTT-Aware Trace Transduction for Real-World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38176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26327" y="640080"/>
            <a:ext cx="10049164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1763184"/>
            <a:ext cx="1253005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 u="none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233172"/>
            <a:ext cx="1143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3249892"/>
            <a:ext cx="12530051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3882430"/>
            <a:ext cx="12530051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3249892"/>
            <a:ext cx="12530051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3882430"/>
            <a:ext cx="12530051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38568"/>
            <a:ext cx="138176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2743200"/>
            <a:ext cx="12561455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3" y="6515502"/>
            <a:ext cx="7222836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5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bg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457200"/>
            <a:ext cx="1371600" cy="914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8164945" y="6515502"/>
            <a:ext cx="5024582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500">
                <a:solidFill>
                  <a:schemeClr val="bg2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3" y="1791094"/>
            <a:ext cx="7802346" cy="2601798"/>
          </a:xfrm>
        </p:spPr>
        <p:txBody>
          <a:bodyPr anchor="b">
            <a:noAutofit/>
          </a:bodyPr>
          <a:lstStyle>
            <a:lvl1pPr>
              <a:lnSpc>
                <a:spcPts val="3899"/>
              </a:lnSpc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3" y="4722841"/>
            <a:ext cx="7222836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9" y="457200"/>
            <a:ext cx="1371600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67782" y="-9426"/>
            <a:ext cx="7549823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95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18"/>
            <a:ext cx="1191768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057400"/>
            <a:ext cx="1256145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2825" y="7203864"/>
            <a:ext cx="5505299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CellShift</a:t>
            </a:r>
            <a:r>
              <a:rPr lang="en-US" dirty="0"/>
              <a:t>: RTT-Aware Trace Transduction for Real-World Website Fingerprinting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hf hdr="0" dt="0"/>
  <p:txStyles>
    <p:titleStyle>
      <a:lvl1pPr algn="l" defTabSz="1036204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b="1" kern="1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461925" indent="-23493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680" indent="-236518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20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323" indent="-220645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9557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659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5760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3861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02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04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304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406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507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608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6709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4811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2.svg"/><Relationship Id="rId3" Type="http://schemas.openxmlformats.org/officeDocument/2006/relationships/image" Target="../media/image10.png"/><Relationship Id="rId7" Type="http://schemas.openxmlformats.org/officeDocument/2006/relationships/image" Target="../media/image41.png"/><Relationship Id="rId12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22.svg"/><Relationship Id="rId5" Type="http://schemas.openxmlformats.org/officeDocument/2006/relationships/image" Target="../media/image11.png"/><Relationship Id="rId15" Type="http://schemas.openxmlformats.org/officeDocument/2006/relationships/image" Target="../media/image44.sv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37.sv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41.png"/><Relationship Id="rId12" Type="http://schemas.openxmlformats.org/officeDocument/2006/relationships/image" Target="../media/image22.svg"/><Relationship Id="rId2" Type="http://schemas.openxmlformats.org/officeDocument/2006/relationships/image" Target="../media/image5.png"/><Relationship Id="rId16" Type="http://schemas.openxmlformats.org/officeDocument/2006/relationships/image" Target="../media/image4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21.png"/><Relationship Id="rId5" Type="http://schemas.openxmlformats.org/officeDocument/2006/relationships/image" Target="../media/image11.png"/><Relationship Id="rId15" Type="http://schemas.openxmlformats.org/officeDocument/2006/relationships/image" Target="../media/image43.png"/><Relationship Id="rId10" Type="http://schemas.openxmlformats.org/officeDocument/2006/relationships/image" Target="../media/image45.png"/><Relationship Id="rId4" Type="http://schemas.openxmlformats.org/officeDocument/2006/relationships/image" Target="../media/image9.png"/><Relationship Id="rId9" Type="http://schemas.openxmlformats.org/officeDocument/2006/relationships/image" Target="../media/image37.svg"/><Relationship Id="rId14" Type="http://schemas.openxmlformats.org/officeDocument/2006/relationships/image" Target="../media/image4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1.png"/><Relationship Id="rId12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6.svg"/><Relationship Id="rId4" Type="http://schemas.openxmlformats.org/officeDocument/2006/relationships/image" Target="../media/image5.png"/><Relationship Id="rId9" Type="http://schemas.openxmlformats.org/officeDocument/2006/relationships/image" Target="../media/image15.png"/><Relationship Id="rId1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3.png"/><Relationship Id="rId18" Type="http://schemas.openxmlformats.org/officeDocument/2006/relationships/image" Target="../media/image25.svg"/><Relationship Id="rId3" Type="http://schemas.openxmlformats.org/officeDocument/2006/relationships/image" Target="../media/image22.svg"/><Relationship Id="rId7" Type="http://schemas.openxmlformats.org/officeDocument/2006/relationships/image" Target="../media/image11.png"/><Relationship Id="rId12" Type="http://schemas.openxmlformats.org/officeDocument/2006/relationships/image" Target="../media/image18.svg"/><Relationship Id="rId17" Type="http://schemas.openxmlformats.org/officeDocument/2006/relationships/image" Target="../media/image24.png"/><Relationship Id="rId2" Type="http://schemas.openxmlformats.org/officeDocument/2006/relationships/image" Target="../media/image21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5" Type="http://schemas.openxmlformats.org/officeDocument/2006/relationships/image" Target="../media/image13.png"/><Relationship Id="rId10" Type="http://schemas.openxmlformats.org/officeDocument/2006/relationships/image" Target="../media/image16.svg"/><Relationship Id="rId4" Type="http://schemas.openxmlformats.org/officeDocument/2006/relationships/image" Target="../media/image5.png"/><Relationship Id="rId9" Type="http://schemas.openxmlformats.org/officeDocument/2006/relationships/image" Target="../media/image15.png"/><Relationship Id="rId1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12" Type="http://schemas.openxmlformats.org/officeDocument/2006/relationships/image" Target="../media/image16.svg"/><Relationship Id="rId17" Type="http://schemas.openxmlformats.org/officeDocument/2006/relationships/image" Target="../media/image23.png"/><Relationship Id="rId2" Type="http://schemas.openxmlformats.org/officeDocument/2006/relationships/image" Target="../media/image21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27.svg"/><Relationship Id="rId15" Type="http://schemas.openxmlformats.org/officeDocument/2006/relationships/image" Target="../media/image28.png"/><Relationship Id="rId10" Type="http://schemas.openxmlformats.org/officeDocument/2006/relationships/image" Target="../media/image9.png"/><Relationship Id="rId4" Type="http://schemas.openxmlformats.org/officeDocument/2006/relationships/image" Target="../media/image26.png"/><Relationship Id="rId9" Type="http://schemas.openxmlformats.org/officeDocument/2006/relationships/image" Target="../media/image10.png"/><Relationship Id="rId1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png"/><Relationship Id="rId3" Type="http://schemas.openxmlformats.org/officeDocument/2006/relationships/image" Target="../media/image31.svg"/><Relationship Id="rId7" Type="http://schemas.openxmlformats.org/officeDocument/2006/relationships/image" Target="../media/image10.png"/><Relationship Id="rId12" Type="http://schemas.openxmlformats.org/officeDocument/2006/relationships/image" Target="../media/image29.svg"/><Relationship Id="rId17" Type="http://schemas.openxmlformats.org/officeDocument/2006/relationships/image" Target="../media/image33.svg"/><Relationship Id="rId2" Type="http://schemas.openxmlformats.org/officeDocument/2006/relationships/image" Target="../media/image30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5" Type="http://schemas.openxmlformats.org/officeDocument/2006/relationships/image" Target="../media/image14.svg"/><Relationship Id="rId15" Type="http://schemas.openxmlformats.org/officeDocument/2006/relationships/image" Target="../media/image12.svg"/><Relationship Id="rId10" Type="http://schemas.openxmlformats.org/officeDocument/2006/relationships/image" Target="../media/image18.sv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svg"/><Relationship Id="rId7" Type="http://schemas.openxmlformats.org/officeDocument/2006/relationships/image" Target="../media/image29.svg"/><Relationship Id="rId12" Type="http://schemas.openxmlformats.org/officeDocument/2006/relationships/image" Target="../media/image2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24.png"/><Relationship Id="rId5" Type="http://schemas.openxmlformats.org/officeDocument/2006/relationships/image" Target="../media/image14.svg"/><Relationship Id="rId10" Type="http://schemas.openxmlformats.org/officeDocument/2006/relationships/image" Target="../media/image35.svg"/><Relationship Id="rId4" Type="http://schemas.openxmlformats.org/officeDocument/2006/relationships/image" Target="../media/image13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.png"/><Relationship Id="rId18" Type="http://schemas.openxmlformats.org/officeDocument/2006/relationships/image" Target="../media/image11.png"/><Relationship Id="rId3" Type="http://schemas.openxmlformats.org/officeDocument/2006/relationships/image" Target="../media/image22.svg"/><Relationship Id="rId21" Type="http://schemas.openxmlformats.org/officeDocument/2006/relationships/image" Target="../media/image33.svg"/><Relationship Id="rId7" Type="http://schemas.openxmlformats.org/officeDocument/2006/relationships/image" Target="../media/image29.svg"/><Relationship Id="rId12" Type="http://schemas.openxmlformats.org/officeDocument/2006/relationships/image" Target="../media/image25.svg"/><Relationship Id="rId17" Type="http://schemas.openxmlformats.org/officeDocument/2006/relationships/image" Target="../media/image18.svg"/><Relationship Id="rId2" Type="http://schemas.openxmlformats.org/officeDocument/2006/relationships/image" Target="../media/image21.png"/><Relationship Id="rId16" Type="http://schemas.openxmlformats.org/officeDocument/2006/relationships/image" Target="../media/image17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24.png"/><Relationship Id="rId5" Type="http://schemas.openxmlformats.org/officeDocument/2006/relationships/image" Target="../media/image14.svg"/><Relationship Id="rId15" Type="http://schemas.openxmlformats.org/officeDocument/2006/relationships/image" Target="../media/image9.png"/><Relationship Id="rId23" Type="http://schemas.openxmlformats.org/officeDocument/2006/relationships/image" Target="../media/image37.svg"/><Relationship Id="rId10" Type="http://schemas.openxmlformats.org/officeDocument/2006/relationships/image" Target="../media/image35.svg"/><Relationship Id="rId19" Type="http://schemas.openxmlformats.org/officeDocument/2006/relationships/image" Target="../media/image12.sv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14" Type="http://schemas.openxmlformats.org/officeDocument/2006/relationships/image" Target="../media/image10.png"/><Relationship Id="rId22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.png"/><Relationship Id="rId18" Type="http://schemas.openxmlformats.org/officeDocument/2006/relationships/image" Target="../media/image11.png"/><Relationship Id="rId3" Type="http://schemas.openxmlformats.org/officeDocument/2006/relationships/image" Target="../media/image22.svg"/><Relationship Id="rId21" Type="http://schemas.openxmlformats.org/officeDocument/2006/relationships/image" Target="../media/image37.svg"/><Relationship Id="rId7" Type="http://schemas.openxmlformats.org/officeDocument/2006/relationships/image" Target="../media/image29.svg"/><Relationship Id="rId12" Type="http://schemas.openxmlformats.org/officeDocument/2006/relationships/image" Target="../media/image25.svg"/><Relationship Id="rId17" Type="http://schemas.openxmlformats.org/officeDocument/2006/relationships/image" Target="../media/image18.svg"/><Relationship Id="rId2" Type="http://schemas.openxmlformats.org/officeDocument/2006/relationships/image" Target="../media/image21.png"/><Relationship Id="rId16" Type="http://schemas.openxmlformats.org/officeDocument/2006/relationships/image" Target="../media/image17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24.png"/><Relationship Id="rId5" Type="http://schemas.openxmlformats.org/officeDocument/2006/relationships/image" Target="../media/image14.svg"/><Relationship Id="rId15" Type="http://schemas.openxmlformats.org/officeDocument/2006/relationships/image" Target="../media/image9.png"/><Relationship Id="rId23" Type="http://schemas.openxmlformats.org/officeDocument/2006/relationships/image" Target="../media/image33.svg"/><Relationship Id="rId10" Type="http://schemas.openxmlformats.org/officeDocument/2006/relationships/image" Target="../media/image35.svg"/><Relationship Id="rId19" Type="http://schemas.openxmlformats.org/officeDocument/2006/relationships/image" Target="../media/image12.sv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14" Type="http://schemas.openxmlformats.org/officeDocument/2006/relationships/image" Target="../media/image10.png"/><Relationship Id="rId2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073" y="2278773"/>
            <a:ext cx="12561455" cy="2743200"/>
          </a:xfrm>
        </p:spPr>
        <p:txBody>
          <a:bodyPr/>
          <a:lstStyle/>
          <a:p>
            <a:r>
              <a:rPr lang="en-US" dirty="0" err="1"/>
              <a:t>CellShift</a:t>
            </a:r>
            <a:r>
              <a:rPr lang="en-US" dirty="0"/>
              <a:t>: RTT-Aware Trace Transduction for Real-World Website Fingerprinting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13D0A-56B7-F645-A92B-7A23A0780DFB}"/>
              </a:ext>
            </a:extLst>
          </p:cNvPr>
          <p:cNvSpPr txBox="1"/>
          <p:nvPr/>
        </p:nvSpPr>
        <p:spPr>
          <a:xfrm>
            <a:off x="628072" y="4560308"/>
            <a:ext cx="1049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Rob Jansen</a:t>
            </a:r>
            <a:r>
              <a:rPr lang="en-US" sz="2400" dirty="0">
                <a:solidFill>
                  <a:schemeClr val="bg1"/>
                </a:solidFill>
              </a:rPr>
              <a:t>, U.S. Naval Research Laboratory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D532F1-2482-8249-BC80-5E1D3ED533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3" y="6529983"/>
            <a:ext cx="5257800" cy="952107"/>
          </a:xfrm>
        </p:spPr>
        <p:txBody>
          <a:bodyPr/>
          <a:lstStyle/>
          <a:p>
            <a:pPr lvl="1"/>
            <a:r>
              <a:rPr lang="en-US" dirty="0"/>
              <a:t>Rob Jansen, PhD</a:t>
            </a:r>
          </a:p>
          <a:p>
            <a:pPr lvl="1"/>
            <a:r>
              <a:rPr lang="en-US" b="0" dirty="0">
                <a:solidFill>
                  <a:schemeClr val="bg1"/>
                </a:solidFill>
              </a:rPr>
              <a:t>Computer Scientist</a:t>
            </a:r>
          </a:p>
          <a:p>
            <a:r>
              <a:rPr lang="en-US" dirty="0"/>
              <a:t>Center for High Assurance Computer Systems</a:t>
            </a:r>
          </a:p>
          <a:p>
            <a:r>
              <a:rPr lang="en-US" dirty="0"/>
              <a:t>U.S. Naval Research Laboratory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92E9E8E-28E1-EE4E-BC37-1F5138997FD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71981" y="6529983"/>
            <a:ext cx="6017547" cy="952107"/>
          </a:xfrm>
        </p:spPr>
        <p:txBody>
          <a:bodyPr>
            <a:normAutofit/>
          </a:bodyPr>
          <a:lstStyle/>
          <a:p>
            <a:r>
              <a:rPr lang="en-US" b="0" dirty="0"/>
              <a:t>The Network and Distributed System Security Symposium 2026</a:t>
            </a:r>
            <a:br>
              <a:rPr lang="en-US" dirty="0"/>
            </a:br>
            <a:r>
              <a:rPr lang="en-US" b="0" dirty="0"/>
              <a:t>San Diego, CA, US</a:t>
            </a:r>
          </a:p>
          <a:p>
            <a:r>
              <a:rPr lang="en-US" b="0" dirty="0"/>
              <a:t>February 25</a:t>
            </a:r>
            <a:r>
              <a:rPr lang="en-US" b="0" baseline="30000" dirty="0"/>
              <a:t>th</a:t>
            </a:r>
            <a:r>
              <a:rPr lang="en-US" b="0" dirty="0"/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333857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09A3F5-DB46-659D-C769-296FCA6743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CellShift: RTT-Aware Trace Transduction for Real-World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CF907-9725-09AE-D838-CC941C4A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CellShift</a:t>
            </a:r>
            <a:r>
              <a:rPr lang="en-US" dirty="0"/>
              <a:t> work?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0783D-84EE-EC7A-E3FA-6974283BF3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4"/>
            <a:ext cx="6183034" cy="5257800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cell trace </a:t>
            </a:r>
            <a:r>
              <a:rPr lang="en-US" dirty="0"/>
              <a:t>is a sequence of:</a:t>
            </a:r>
          </a:p>
          <a:p>
            <a:pPr marL="919125" lvl="2" indent="-457200"/>
            <a:r>
              <a:rPr lang="en-US" b="1" dirty="0"/>
              <a:t>Timestamp</a:t>
            </a:r>
            <a:r>
              <a:rPr lang="en-US" dirty="0"/>
              <a:t>:</a:t>
            </a:r>
          </a:p>
          <a:p>
            <a:pPr marL="1150880" lvl="3" indent="-457200"/>
            <a:r>
              <a:rPr lang="en-US" dirty="0"/>
              <a:t>when cell was observed</a:t>
            </a:r>
          </a:p>
          <a:p>
            <a:pPr marL="919125" lvl="2" indent="-457200"/>
            <a:r>
              <a:rPr lang="en-US" b="1" dirty="0"/>
              <a:t>Direction</a:t>
            </a:r>
            <a:r>
              <a:rPr lang="en-US" dirty="0"/>
              <a:t>:</a:t>
            </a:r>
          </a:p>
          <a:p>
            <a:pPr marL="1150880" lvl="3" indent="-457200"/>
            <a:r>
              <a:rPr lang="en-US" dirty="0"/>
              <a:t>+1 </a:t>
            </a:r>
            <a:r>
              <a:rPr lang="en-US" dirty="0" err="1"/>
              <a:t>client</a:t>
            </a:r>
            <a:r>
              <a:rPr lang="en-US" dirty="0" err="1">
                <a:sym typeface="Wingdings" pitchFamily="2" charset="2"/>
              </a:rPr>
              <a:t>server</a:t>
            </a:r>
            <a:r>
              <a:rPr lang="en-US" dirty="0">
                <a:sym typeface="Wingdings" pitchFamily="2" charset="2"/>
              </a:rPr>
              <a:t>, -1 </a:t>
            </a:r>
            <a:r>
              <a:rPr lang="en-US" dirty="0" err="1">
                <a:sym typeface="Wingdings" pitchFamily="2" charset="2"/>
              </a:rPr>
              <a:t>serverclient</a:t>
            </a:r>
            <a:endParaRPr lang="en-US" dirty="0">
              <a:sym typeface="Wingdings" pitchFamily="2" charset="2"/>
            </a:endParaRPr>
          </a:p>
          <a:p>
            <a:pPr marL="919125" lvl="2" indent="-457200"/>
            <a:r>
              <a:rPr lang="en-US" b="1" dirty="0">
                <a:sym typeface="Wingdings" pitchFamily="2" charset="2"/>
              </a:rPr>
              <a:t>Command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marL="1150880" lvl="3" indent="-457200"/>
            <a:r>
              <a:rPr lang="en-US" dirty="0">
                <a:sym typeface="Wingdings" pitchFamily="2" charset="2"/>
              </a:rPr>
              <a:t>type of protocol message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919125" lvl="2" indent="-457200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A00F4-A6A3-28C7-585A-6368465D3FCB}"/>
              </a:ext>
            </a:extLst>
          </p:cNvPr>
          <p:cNvSpPr txBox="1"/>
          <p:nvPr/>
        </p:nvSpPr>
        <p:spPr>
          <a:xfrm>
            <a:off x="929639" y="4939292"/>
            <a:ext cx="357202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</a:p>
          <a:p>
            <a:r>
              <a:rPr lang="en-US" dirty="0"/>
              <a:t>    (0.1, +1, CREATE),</a:t>
            </a:r>
          </a:p>
          <a:p>
            <a:r>
              <a:rPr lang="en-US" dirty="0"/>
              <a:t>    (0.5, -1, CREATED),</a:t>
            </a:r>
          </a:p>
          <a:p>
            <a:r>
              <a:rPr lang="en-US" dirty="0"/>
              <a:t>    (0.9, +1, BEGIN),</a:t>
            </a:r>
          </a:p>
          <a:p>
            <a:r>
              <a:rPr lang="en-US" dirty="0"/>
              <a:t>    (1.3, -1, CONNECTED),</a:t>
            </a:r>
          </a:p>
          <a:p>
            <a:r>
              <a:rPr lang="en-US" dirty="0"/>
              <a:t>    (1.3, -1, DATA),</a:t>
            </a:r>
          </a:p>
          <a:p>
            <a:r>
              <a:rPr lang="en-US" dirty="0"/>
              <a:t>    (1.3, -1, DATA),</a:t>
            </a:r>
          </a:p>
          <a:p>
            <a:r>
              <a:rPr lang="en-US" dirty="0"/>
              <a:t>    …</a:t>
            </a:r>
          </a:p>
          <a:p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65772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A5071-B4D5-3B3A-4AB2-6ACD0A966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76EF37-1076-F026-C0A9-6E44D357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CellShift: RTT-Aware Trace Transduction for Real-World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CAC488-21D9-2D56-B673-A9C74D2A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CellShift</a:t>
            </a:r>
            <a:r>
              <a:rPr lang="en-US" dirty="0"/>
              <a:t> work?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F481B3-B0C8-8177-0A3D-E4F9BB8A244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91434" y="1763184"/>
            <a:ext cx="6172874" cy="5257800"/>
          </a:xfrm>
        </p:spPr>
        <p:txBody>
          <a:bodyPr/>
          <a:lstStyle/>
          <a:p>
            <a:r>
              <a:rPr lang="en-US" dirty="0"/>
              <a:t>Step 1: estimate circuit RTT from trace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During server connection:</a:t>
            </a:r>
          </a:p>
          <a:p>
            <a:pPr marL="919125" lvl="2" indent="-457200"/>
            <a:r>
              <a:rPr lang="en-US" dirty="0"/>
              <a:t>BEGIN </a:t>
            </a:r>
            <a:r>
              <a:rPr lang="en-US" dirty="0">
                <a:sym typeface="Wingdings" pitchFamily="2" charset="2"/>
              </a:rPr>
              <a:t> CONNECTED  DATA</a:t>
            </a:r>
          </a:p>
          <a:p>
            <a:pPr marL="919125" lvl="2" indent="-457200"/>
            <a:endParaRPr lang="en-US" dirty="0">
              <a:sym typeface="Wingdings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3D5433-C5A8-C695-52C8-6FE18C320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89" y="3491856"/>
            <a:ext cx="3842441" cy="13915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7A9D19-D8D3-1A6C-77AA-528C049DD8AF}"/>
              </a:ext>
            </a:extLst>
          </p:cNvPr>
          <p:cNvCxnSpPr>
            <a:cxnSpLocks/>
          </p:cNvCxnSpPr>
          <p:nvPr/>
        </p:nvCxnSpPr>
        <p:spPr>
          <a:xfrm>
            <a:off x="7712611" y="4342774"/>
            <a:ext cx="434483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FD2B9A-EBB5-7389-5E6E-5BC6A2635829}"/>
              </a:ext>
            </a:extLst>
          </p:cNvPr>
          <p:cNvCxnSpPr>
            <a:cxnSpLocks/>
          </p:cNvCxnSpPr>
          <p:nvPr/>
        </p:nvCxnSpPr>
        <p:spPr>
          <a:xfrm flipV="1">
            <a:off x="8558236" y="3863542"/>
            <a:ext cx="1070590" cy="58127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FC08F4-D198-61B7-4BF9-EC21298563E2}"/>
              </a:ext>
            </a:extLst>
          </p:cNvPr>
          <p:cNvCxnSpPr>
            <a:cxnSpLocks/>
          </p:cNvCxnSpPr>
          <p:nvPr/>
        </p:nvCxnSpPr>
        <p:spPr>
          <a:xfrm>
            <a:off x="9828441" y="3990966"/>
            <a:ext cx="975670" cy="46280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751562-F013-E010-9532-C673B49D0D22}"/>
              </a:ext>
            </a:extLst>
          </p:cNvPr>
          <p:cNvCxnSpPr>
            <a:cxnSpLocks/>
          </p:cNvCxnSpPr>
          <p:nvPr/>
        </p:nvCxnSpPr>
        <p:spPr>
          <a:xfrm>
            <a:off x="10910355" y="4484781"/>
            <a:ext cx="74107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1D25E64-D60C-0A36-03E6-062DBCE96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0274" y="3647855"/>
            <a:ext cx="819741" cy="9923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F808FA-404A-FC5F-FC7A-C002EA18F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4824" y="3135541"/>
            <a:ext cx="952616" cy="10716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24721E-FFA7-358C-5DDF-F7CF33293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5752" y="3632019"/>
            <a:ext cx="952616" cy="10716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9CCA01-234A-3E27-0330-DC2F72651BFD}"/>
              </a:ext>
            </a:extLst>
          </p:cNvPr>
          <p:cNvSpPr txBox="1"/>
          <p:nvPr/>
        </p:nvSpPr>
        <p:spPr>
          <a:xfrm>
            <a:off x="11434337" y="331624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00C4B04-4098-2C92-0C03-C8DBC3BA8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7770" y="3547262"/>
            <a:ext cx="758751" cy="115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F6FF37-CE62-B45E-E1E5-45E209DAE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764" y="3596194"/>
            <a:ext cx="952616" cy="1071694"/>
          </a:xfrm>
          <a:prstGeom prst="rect">
            <a:avLst/>
          </a:prstGeom>
        </p:spPr>
      </p:pic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BAD85B7A-8AFB-0D13-0087-59532CF06FAE}"/>
              </a:ext>
            </a:extLst>
          </p:cNvPr>
          <p:cNvSpPr/>
          <p:nvPr/>
        </p:nvSpPr>
        <p:spPr>
          <a:xfrm>
            <a:off x="6286532" y="4995046"/>
            <a:ext cx="1198020" cy="413809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BEGIN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EC2D3F5-C8EF-348F-7B1D-0E44CC8EAB53}"/>
              </a:ext>
            </a:extLst>
          </p:cNvPr>
          <p:cNvCxnSpPr>
            <a:cxnSpLocks/>
          </p:cNvCxnSpPr>
          <p:nvPr/>
        </p:nvCxnSpPr>
        <p:spPr>
          <a:xfrm>
            <a:off x="7490072" y="5132895"/>
            <a:ext cx="335947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0C66D783-80EF-19FD-315A-A47F49989C82}"/>
              </a:ext>
            </a:extLst>
          </p:cNvPr>
          <p:cNvSpPr/>
          <p:nvPr/>
        </p:nvSpPr>
        <p:spPr>
          <a:xfrm>
            <a:off x="10910355" y="5522098"/>
            <a:ext cx="2163824" cy="413809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CONNECTED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534F6C86-DA60-B854-8E09-318F5C98016E}"/>
              </a:ext>
            </a:extLst>
          </p:cNvPr>
          <p:cNvSpPr/>
          <p:nvPr/>
        </p:nvSpPr>
        <p:spPr>
          <a:xfrm>
            <a:off x="6349761" y="5935907"/>
            <a:ext cx="1085019" cy="413809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DATA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4C64D40-A0CE-665A-0CCA-3ADCBA95156B}"/>
              </a:ext>
            </a:extLst>
          </p:cNvPr>
          <p:cNvCxnSpPr>
            <a:cxnSpLocks/>
          </p:cNvCxnSpPr>
          <p:nvPr/>
        </p:nvCxnSpPr>
        <p:spPr>
          <a:xfrm>
            <a:off x="10849542" y="5132895"/>
            <a:ext cx="0" cy="47006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1A811D-05C6-6B6C-E1CB-D3D64AB7B6B3}"/>
              </a:ext>
            </a:extLst>
          </p:cNvPr>
          <p:cNvCxnSpPr>
            <a:cxnSpLocks/>
          </p:cNvCxnSpPr>
          <p:nvPr/>
        </p:nvCxnSpPr>
        <p:spPr>
          <a:xfrm flipH="1">
            <a:off x="7490072" y="5602955"/>
            <a:ext cx="3364991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F4AB697-D2CA-1F15-DAA8-8770044E647D}"/>
              </a:ext>
            </a:extLst>
          </p:cNvPr>
          <p:cNvCxnSpPr>
            <a:cxnSpLocks/>
          </p:cNvCxnSpPr>
          <p:nvPr/>
        </p:nvCxnSpPr>
        <p:spPr>
          <a:xfrm>
            <a:off x="7490072" y="5574830"/>
            <a:ext cx="0" cy="47006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DB73D18-1BBC-5F9A-E52F-9D3FD97D0F96}"/>
              </a:ext>
            </a:extLst>
          </p:cNvPr>
          <p:cNvCxnSpPr>
            <a:cxnSpLocks/>
          </p:cNvCxnSpPr>
          <p:nvPr/>
        </p:nvCxnSpPr>
        <p:spPr>
          <a:xfrm>
            <a:off x="7485517" y="6065364"/>
            <a:ext cx="3359470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EF0BE89-FBE6-6E29-EDA4-0EA869B8B4BB}"/>
              </a:ext>
            </a:extLst>
          </p:cNvPr>
          <p:cNvSpPr txBox="1"/>
          <p:nvPr/>
        </p:nvSpPr>
        <p:spPr>
          <a:xfrm>
            <a:off x="8616982" y="6168232"/>
            <a:ext cx="4856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RTT</a:t>
            </a:r>
            <a:r>
              <a:rPr lang="en-US" dirty="0"/>
              <a:t> = </a:t>
            </a:r>
            <a:br>
              <a:rPr lang="en-US" dirty="0"/>
            </a:br>
            <a:r>
              <a:rPr lang="en-US" dirty="0"/>
              <a:t>time received DATA - time sent CONNECTED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3B2136CF-D4AD-F467-B942-6ED06F0EF74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4"/>
            <a:ext cx="6183034" cy="5257800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cell trace </a:t>
            </a:r>
            <a:r>
              <a:rPr lang="en-US" dirty="0"/>
              <a:t>is a sequence of:</a:t>
            </a:r>
          </a:p>
          <a:p>
            <a:pPr marL="919125" lvl="2" indent="-457200"/>
            <a:r>
              <a:rPr lang="en-US" b="1" dirty="0"/>
              <a:t>Timestamp</a:t>
            </a:r>
            <a:r>
              <a:rPr lang="en-US" dirty="0"/>
              <a:t>:</a:t>
            </a:r>
          </a:p>
          <a:p>
            <a:pPr marL="1150880" lvl="3" indent="-457200"/>
            <a:r>
              <a:rPr lang="en-US" dirty="0"/>
              <a:t>when cell was observed</a:t>
            </a:r>
          </a:p>
          <a:p>
            <a:pPr marL="919125" lvl="2" indent="-457200"/>
            <a:r>
              <a:rPr lang="en-US" b="1" dirty="0"/>
              <a:t>Direction</a:t>
            </a:r>
            <a:r>
              <a:rPr lang="en-US" dirty="0"/>
              <a:t>:</a:t>
            </a:r>
          </a:p>
          <a:p>
            <a:pPr marL="1150880" lvl="3" indent="-457200"/>
            <a:r>
              <a:rPr lang="en-US" dirty="0"/>
              <a:t>+1 </a:t>
            </a:r>
            <a:r>
              <a:rPr lang="en-US" dirty="0" err="1"/>
              <a:t>client</a:t>
            </a:r>
            <a:r>
              <a:rPr lang="en-US" dirty="0" err="1">
                <a:sym typeface="Wingdings" pitchFamily="2" charset="2"/>
              </a:rPr>
              <a:t>server</a:t>
            </a:r>
            <a:r>
              <a:rPr lang="en-US" dirty="0">
                <a:sym typeface="Wingdings" pitchFamily="2" charset="2"/>
              </a:rPr>
              <a:t>, -1 </a:t>
            </a:r>
            <a:r>
              <a:rPr lang="en-US" dirty="0" err="1">
                <a:sym typeface="Wingdings" pitchFamily="2" charset="2"/>
              </a:rPr>
              <a:t>serverclient</a:t>
            </a:r>
            <a:endParaRPr lang="en-US" dirty="0">
              <a:sym typeface="Wingdings" pitchFamily="2" charset="2"/>
            </a:endParaRPr>
          </a:p>
          <a:p>
            <a:pPr marL="919125" lvl="2" indent="-457200"/>
            <a:r>
              <a:rPr lang="en-US" b="1" dirty="0">
                <a:sym typeface="Wingdings" pitchFamily="2" charset="2"/>
              </a:rPr>
              <a:t>Command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marL="1150880" lvl="3" indent="-457200"/>
            <a:r>
              <a:rPr lang="en-US" dirty="0">
                <a:sym typeface="Wingdings" pitchFamily="2" charset="2"/>
              </a:rPr>
              <a:t>type of protocol message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919125" lvl="2" indent="-457200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4008BF-1552-3555-D657-0128EEC08860}"/>
              </a:ext>
            </a:extLst>
          </p:cNvPr>
          <p:cNvSpPr txBox="1"/>
          <p:nvPr/>
        </p:nvSpPr>
        <p:spPr>
          <a:xfrm>
            <a:off x="929639" y="4939292"/>
            <a:ext cx="357202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</a:p>
          <a:p>
            <a:r>
              <a:rPr lang="en-US" dirty="0"/>
              <a:t>    (0.1, +1, CREATE),</a:t>
            </a:r>
          </a:p>
          <a:p>
            <a:r>
              <a:rPr lang="en-US" dirty="0"/>
              <a:t>    (0.5, -1, CREATED),</a:t>
            </a:r>
          </a:p>
          <a:p>
            <a:r>
              <a:rPr lang="en-US" dirty="0"/>
              <a:t>    (0.9, +1, BEGIN),</a:t>
            </a:r>
          </a:p>
          <a:p>
            <a:r>
              <a:rPr lang="en-US" dirty="0"/>
              <a:t>    (1.3, -1, CONNECTED),</a:t>
            </a:r>
          </a:p>
          <a:p>
            <a:r>
              <a:rPr lang="en-US" dirty="0"/>
              <a:t>    (1.3, -1, DATA),</a:t>
            </a:r>
          </a:p>
          <a:p>
            <a:r>
              <a:rPr lang="en-US" dirty="0"/>
              <a:t>    (1.3, -1, DATA),</a:t>
            </a:r>
          </a:p>
          <a:p>
            <a:r>
              <a:rPr lang="en-US" dirty="0"/>
              <a:t>    …</a:t>
            </a:r>
          </a:p>
          <a:p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5078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D4326-81CD-57B0-9362-1BB0657E5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F94E66-1887-5530-BB0A-30E4D892BD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CellShift: RTT-Aware Trace Transduction for Real-World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679885-38AE-9299-1804-FB1226DA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CellShift</a:t>
            </a:r>
            <a:r>
              <a:rPr lang="en-US" dirty="0"/>
              <a:t> work?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1335AE-21B0-09D3-E265-4CA69F9DF59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91434" y="1763184"/>
            <a:ext cx="6184597" cy="5257800"/>
          </a:xfrm>
        </p:spPr>
        <p:txBody>
          <a:bodyPr/>
          <a:lstStyle/>
          <a:p>
            <a:r>
              <a:rPr lang="en-US" dirty="0"/>
              <a:t>Step 1: estimate circuit RTT from trace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During server connection:</a:t>
            </a:r>
          </a:p>
          <a:p>
            <a:pPr marL="919125" lvl="2" indent="-457200"/>
            <a:r>
              <a:rPr lang="en-US" dirty="0"/>
              <a:t>BEGIN </a:t>
            </a:r>
            <a:r>
              <a:rPr lang="en-US" dirty="0">
                <a:sym typeface="Wingdings" pitchFamily="2" charset="2"/>
              </a:rPr>
              <a:t> CONNECTED 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During relay phase</a:t>
            </a:r>
          </a:p>
          <a:p>
            <a:pPr marL="919125" lvl="2" indent="-457200"/>
            <a:r>
              <a:rPr lang="en-US" dirty="0">
                <a:sym typeface="Wingdings" pitchFamily="2" charset="2"/>
              </a:rPr>
              <a:t>Every 31</a:t>
            </a:r>
            <a:r>
              <a:rPr lang="en-US" baseline="30000" dirty="0">
                <a:sym typeface="Wingdings" pitchFamily="2" charset="2"/>
              </a:rPr>
              <a:t>st</a:t>
            </a:r>
            <a:r>
              <a:rPr lang="en-US" dirty="0">
                <a:sym typeface="Wingdings" pitchFamily="2" charset="2"/>
              </a:rPr>
              <a:t> DATA  SENDME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DAF73D-3DC2-A1DD-E712-CD1D55F18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28" y="4477025"/>
            <a:ext cx="3842441" cy="13915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77FC94-B8B7-F869-33DD-DD7EF314D46C}"/>
              </a:ext>
            </a:extLst>
          </p:cNvPr>
          <p:cNvCxnSpPr>
            <a:cxnSpLocks/>
          </p:cNvCxnSpPr>
          <p:nvPr/>
        </p:nvCxnSpPr>
        <p:spPr>
          <a:xfrm>
            <a:off x="7683650" y="5327943"/>
            <a:ext cx="434483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D536F0-6572-ABC6-C017-376E86040386}"/>
              </a:ext>
            </a:extLst>
          </p:cNvPr>
          <p:cNvCxnSpPr>
            <a:cxnSpLocks/>
          </p:cNvCxnSpPr>
          <p:nvPr/>
        </p:nvCxnSpPr>
        <p:spPr>
          <a:xfrm flipV="1">
            <a:off x="8529275" y="4848711"/>
            <a:ext cx="1070590" cy="58127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61702A-81DA-4CA5-C38F-7FFAF2A7925A}"/>
              </a:ext>
            </a:extLst>
          </p:cNvPr>
          <p:cNvCxnSpPr>
            <a:cxnSpLocks/>
          </p:cNvCxnSpPr>
          <p:nvPr/>
        </p:nvCxnSpPr>
        <p:spPr>
          <a:xfrm>
            <a:off x="9799480" y="4976135"/>
            <a:ext cx="975670" cy="46280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3A1F09-6EA7-4A1F-AF6F-B26920A50C0E}"/>
              </a:ext>
            </a:extLst>
          </p:cNvPr>
          <p:cNvCxnSpPr>
            <a:cxnSpLocks/>
          </p:cNvCxnSpPr>
          <p:nvPr/>
        </p:nvCxnSpPr>
        <p:spPr>
          <a:xfrm>
            <a:off x="10881394" y="5469950"/>
            <a:ext cx="74107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71DD3E7-0106-2F81-B45F-351A8458B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1313" y="4633024"/>
            <a:ext cx="819741" cy="9923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92E962-28BD-5845-3A3A-19595C1AC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5863" y="4120710"/>
            <a:ext cx="952617" cy="10716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C27DE4-2EBB-F2EB-5CDE-5591B917D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6791" y="4617188"/>
            <a:ext cx="952617" cy="10716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5DE002-C66B-35D4-11C8-6F19E713CA87}"/>
              </a:ext>
            </a:extLst>
          </p:cNvPr>
          <p:cNvSpPr txBox="1"/>
          <p:nvPr/>
        </p:nvSpPr>
        <p:spPr>
          <a:xfrm>
            <a:off x="11405376" y="430141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6624F93-872F-4ABD-657B-631698C4F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58809" y="4532431"/>
            <a:ext cx="758751" cy="115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6FC2FE-75C4-C304-4894-77827C76E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803" y="4581363"/>
            <a:ext cx="952617" cy="1071694"/>
          </a:xfrm>
          <a:prstGeom prst="rect">
            <a:avLst/>
          </a:prstGeom>
        </p:spPr>
      </p:pic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0880DEE8-33BB-BC59-0DE5-02251D2AE7AB}"/>
              </a:ext>
            </a:extLst>
          </p:cNvPr>
          <p:cNvSpPr/>
          <p:nvPr/>
        </p:nvSpPr>
        <p:spPr>
          <a:xfrm>
            <a:off x="10910355" y="5944126"/>
            <a:ext cx="1012010" cy="413809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59EFC62F-2191-9E99-335D-7153E03C5DD9}"/>
              </a:ext>
            </a:extLst>
          </p:cNvPr>
          <p:cNvSpPr/>
          <p:nvPr/>
        </p:nvSpPr>
        <p:spPr>
          <a:xfrm>
            <a:off x="5861539" y="6357935"/>
            <a:ext cx="1573242" cy="413809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SENDME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A037516-C66A-B409-B200-179847C6D386}"/>
              </a:ext>
            </a:extLst>
          </p:cNvPr>
          <p:cNvCxnSpPr>
            <a:cxnSpLocks/>
          </p:cNvCxnSpPr>
          <p:nvPr/>
        </p:nvCxnSpPr>
        <p:spPr>
          <a:xfrm flipH="1">
            <a:off x="7490072" y="6024983"/>
            <a:ext cx="3364991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11B3283-96F3-8F3A-8050-5F7D28F33A46}"/>
              </a:ext>
            </a:extLst>
          </p:cNvPr>
          <p:cNvCxnSpPr>
            <a:cxnSpLocks/>
          </p:cNvCxnSpPr>
          <p:nvPr/>
        </p:nvCxnSpPr>
        <p:spPr>
          <a:xfrm>
            <a:off x="7490072" y="5996858"/>
            <a:ext cx="0" cy="47006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8168FEC-3048-D3BF-2A88-E6960C4FBF5D}"/>
              </a:ext>
            </a:extLst>
          </p:cNvPr>
          <p:cNvCxnSpPr>
            <a:cxnSpLocks/>
          </p:cNvCxnSpPr>
          <p:nvPr/>
        </p:nvCxnSpPr>
        <p:spPr>
          <a:xfrm>
            <a:off x="7485517" y="6487392"/>
            <a:ext cx="3359470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3D765C1-7469-ACA6-B08C-548466EA8307}"/>
              </a:ext>
            </a:extLst>
          </p:cNvPr>
          <p:cNvSpPr txBox="1"/>
          <p:nvPr/>
        </p:nvSpPr>
        <p:spPr>
          <a:xfrm>
            <a:off x="8627435" y="6590260"/>
            <a:ext cx="483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RTT</a:t>
            </a:r>
            <a:r>
              <a:rPr lang="en-US" dirty="0"/>
              <a:t> = </a:t>
            </a:r>
            <a:br>
              <a:rPr lang="en-US" dirty="0"/>
            </a:br>
            <a:r>
              <a:rPr lang="en-US" dirty="0"/>
              <a:t>time received SENDME - time sent 31</a:t>
            </a:r>
            <a:r>
              <a:rPr lang="en-US" baseline="30000" dirty="0"/>
              <a:t>st</a:t>
            </a:r>
            <a:r>
              <a:rPr lang="en-US" dirty="0"/>
              <a:t> DATA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5CC0BB78-B64A-064A-DBFB-2E3868EA4A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4"/>
            <a:ext cx="6183034" cy="5257800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cell trace </a:t>
            </a:r>
            <a:r>
              <a:rPr lang="en-US" dirty="0"/>
              <a:t>is a sequence of:</a:t>
            </a:r>
          </a:p>
          <a:p>
            <a:pPr marL="919125" lvl="2" indent="-457200"/>
            <a:r>
              <a:rPr lang="en-US" b="1" dirty="0"/>
              <a:t>Timestamp</a:t>
            </a:r>
            <a:r>
              <a:rPr lang="en-US" dirty="0"/>
              <a:t>:</a:t>
            </a:r>
          </a:p>
          <a:p>
            <a:pPr marL="1150880" lvl="3" indent="-457200"/>
            <a:r>
              <a:rPr lang="en-US" dirty="0"/>
              <a:t>when cell was observed</a:t>
            </a:r>
          </a:p>
          <a:p>
            <a:pPr marL="919125" lvl="2" indent="-457200"/>
            <a:r>
              <a:rPr lang="en-US" b="1" dirty="0"/>
              <a:t>Direction</a:t>
            </a:r>
            <a:r>
              <a:rPr lang="en-US" dirty="0"/>
              <a:t>:</a:t>
            </a:r>
          </a:p>
          <a:p>
            <a:pPr marL="1150880" lvl="3" indent="-457200"/>
            <a:r>
              <a:rPr lang="en-US" dirty="0"/>
              <a:t>+1 </a:t>
            </a:r>
            <a:r>
              <a:rPr lang="en-US" dirty="0" err="1"/>
              <a:t>client</a:t>
            </a:r>
            <a:r>
              <a:rPr lang="en-US" dirty="0" err="1">
                <a:sym typeface="Wingdings" pitchFamily="2" charset="2"/>
              </a:rPr>
              <a:t>server</a:t>
            </a:r>
            <a:r>
              <a:rPr lang="en-US" dirty="0">
                <a:sym typeface="Wingdings" pitchFamily="2" charset="2"/>
              </a:rPr>
              <a:t>, -1 </a:t>
            </a:r>
            <a:r>
              <a:rPr lang="en-US" dirty="0" err="1">
                <a:sym typeface="Wingdings" pitchFamily="2" charset="2"/>
              </a:rPr>
              <a:t>serverclient</a:t>
            </a:r>
            <a:endParaRPr lang="en-US" dirty="0">
              <a:sym typeface="Wingdings" pitchFamily="2" charset="2"/>
            </a:endParaRPr>
          </a:p>
          <a:p>
            <a:pPr marL="919125" lvl="2" indent="-457200"/>
            <a:r>
              <a:rPr lang="en-US" b="1" dirty="0">
                <a:sym typeface="Wingdings" pitchFamily="2" charset="2"/>
              </a:rPr>
              <a:t>Command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marL="1150880" lvl="3" indent="-457200"/>
            <a:r>
              <a:rPr lang="en-US" dirty="0">
                <a:sym typeface="Wingdings" pitchFamily="2" charset="2"/>
              </a:rPr>
              <a:t>type of protocol message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919125" lvl="2" indent="-457200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54C42F-CBCF-40C0-1334-CF3342A3D4F4}"/>
              </a:ext>
            </a:extLst>
          </p:cNvPr>
          <p:cNvSpPr txBox="1"/>
          <p:nvPr/>
        </p:nvSpPr>
        <p:spPr>
          <a:xfrm>
            <a:off x="929639" y="4939292"/>
            <a:ext cx="357202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</a:p>
          <a:p>
            <a:r>
              <a:rPr lang="en-US" dirty="0"/>
              <a:t>    (0.1, +1, CREATE),</a:t>
            </a:r>
          </a:p>
          <a:p>
            <a:r>
              <a:rPr lang="en-US" dirty="0"/>
              <a:t>    (0.5, -1, CREATED),</a:t>
            </a:r>
          </a:p>
          <a:p>
            <a:r>
              <a:rPr lang="en-US" dirty="0"/>
              <a:t>    (0.9, +1, BEGIN),</a:t>
            </a:r>
          </a:p>
          <a:p>
            <a:r>
              <a:rPr lang="en-US" dirty="0"/>
              <a:t>    (1.3, -1, CONNECTED),</a:t>
            </a:r>
          </a:p>
          <a:p>
            <a:r>
              <a:rPr lang="en-US" dirty="0"/>
              <a:t>    (1.3, -1, DATA),</a:t>
            </a:r>
          </a:p>
          <a:p>
            <a:r>
              <a:rPr lang="en-US" dirty="0"/>
              <a:t>    (1.3, -1, DATA),</a:t>
            </a:r>
          </a:p>
          <a:p>
            <a:r>
              <a:rPr lang="en-US" dirty="0"/>
              <a:t>    …</a:t>
            </a:r>
          </a:p>
          <a:p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0567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419DF-E02B-05EE-CDF0-918FC4D8B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56A895-24A7-3AB4-6F20-24245B84D4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CellShift: RTT-Aware Trace Transduction for Real-World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3C960C-2E6B-230D-C523-D63461470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CellShift</a:t>
            </a:r>
            <a:r>
              <a:rPr lang="en-US" dirty="0"/>
              <a:t> work? (continued)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1424E-F10C-42F6-4BAE-AF00A4864B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Step 2: Use RTTs to rewrite cell times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95E32D-600B-88AD-4903-9674FBB0EF4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Step 3: Re-sort the cells</a:t>
            </a:r>
          </a:p>
        </p:txBody>
      </p:sp>
      <p:pic>
        <p:nvPicPr>
          <p:cNvPr id="6" name="Picture 5" descr="Diagram&#10;&#10;AI-generated content may be incorrect.">
            <a:extLst>
              <a:ext uri="{FF2B5EF4-FFF2-40B4-BE49-F238E27FC236}">
                <a16:creationId xmlns:a16="http://schemas.microsoft.com/office/drawing/2014/main" id="{1188E2CD-8ADD-2173-C649-A399D308E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34" y="2613586"/>
            <a:ext cx="6275765" cy="3556995"/>
          </a:xfrm>
          <a:prstGeom prst="rect">
            <a:avLst/>
          </a:prstGeom>
        </p:spPr>
      </p:pic>
      <p:pic>
        <p:nvPicPr>
          <p:cNvPr id="8" name="Picture 7" descr="A picture containing text, object, clock&#10;&#10;AI-generated content may be incorrect.">
            <a:extLst>
              <a:ext uri="{FF2B5EF4-FFF2-40B4-BE49-F238E27FC236}">
                <a16:creationId xmlns:a16="http://schemas.microsoft.com/office/drawing/2014/main" id="{E7825BD5-0BF0-1ECF-B1FF-60DB2038C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434" y="2918406"/>
            <a:ext cx="6318435" cy="1092524"/>
          </a:xfrm>
          <a:prstGeom prst="rect">
            <a:avLst/>
          </a:prstGeom>
        </p:spPr>
      </p:pic>
      <p:pic>
        <p:nvPicPr>
          <p:cNvPr id="10" name="Picture 9" descr="A picture containing text, clock&#10;&#10;AI-generated content may be incorrect.">
            <a:extLst>
              <a:ext uri="{FF2B5EF4-FFF2-40B4-BE49-F238E27FC236}">
                <a16:creationId xmlns:a16="http://schemas.microsoft.com/office/drawing/2014/main" id="{2C7D35AF-B80D-8A20-5981-14371AA2DC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614"/>
          <a:stretch>
            <a:fillRect/>
          </a:stretch>
        </p:blipFill>
        <p:spPr>
          <a:xfrm>
            <a:off x="7191433" y="4978399"/>
            <a:ext cx="6387651" cy="137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06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3CC76-456F-C2C1-0200-8415AEAC0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DEBC2B-84B0-69D2-7899-9CA73DCA4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CellShift: RTT-Aware Trace Transduction for Real-World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D3B9EA-09C9-F22C-8561-EC4ECA92D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for Augmented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3E5D8-E482-9099-7818-C18DE2F572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Split </a:t>
            </a:r>
            <a:r>
              <a:rPr lang="en-US" b="1" dirty="0"/>
              <a:t>RTT estimates </a:t>
            </a:r>
            <a:r>
              <a:rPr lang="en-US" dirty="0"/>
              <a:t>into: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Propagation delay = </a:t>
            </a:r>
            <a:r>
              <a:rPr lang="en-US" dirty="0" err="1"/>
              <a:t>RTT</a:t>
            </a:r>
            <a:r>
              <a:rPr lang="en-US" baseline="-25000" dirty="0" err="1"/>
              <a:t>min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Congestion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RTT</a:t>
            </a:r>
            <a:r>
              <a:rPr lang="en-US" baseline="-25000" dirty="0" err="1"/>
              <a:t>i</a:t>
            </a:r>
            <a:r>
              <a:rPr lang="en-US" dirty="0"/>
              <a:t> - </a:t>
            </a:r>
            <a:r>
              <a:rPr lang="en-US" dirty="0" err="1"/>
              <a:t>RTT</a:t>
            </a:r>
            <a:r>
              <a:rPr lang="en-US" baseline="-25000" dirty="0" err="1"/>
              <a:t>min</a:t>
            </a:r>
            <a:endParaRPr lang="en-US" dirty="0"/>
          </a:p>
          <a:p>
            <a:endParaRPr lang="en-US" dirty="0"/>
          </a:p>
          <a:p>
            <a:r>
              <a:rPr lang="en-US" dirty="0"/>
              <a:t>Can then be applied to </a:t>
            </a:r>
            <a:r>
              <a:rPr lang="en-US" i="1" dirty="0"/>
              <a:t>other</a:t>
            </a:r>
            <a:r>
              <a:rPr lang="en-US" dirty="0"/>
              <a:t> traces to produce </a:t>
            </a:r>
            <a:r>
              <a:rPr lang="en-US" b="1" dirty="0"/>
              <a:t>new trace variations</a:t>
            </a:r>
            <a:r>
              <a:rPr lang="en-US" dirty="0"/>
              <a:t> that </a:t>
            </a:r>
            <a:r>
              <a:rPr lang="en-US" b="1" dirty="0"/>
              <a:t>augment</a:t>
            </a:r>
            <a:r>
              <a:rPr lang="en-US" dirty="0"/>
              <a:t> the original trace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69AB29-CA03-900B-6A6E-3D793D35117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Producing augmented traces: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Simulates</a:t>
            </a:r>
            <a:r>
              <a:rPr lang="en-US" dirty="0"/>
              <a:t> loading trace through a </a:t>
            </a:r>
            <a:r>
              <a:rPr lang="en-US" i="1" dirty="0"/>
              <a:t>different path of relays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Step1:</a:t>
            </a:r>
            <a:r>
              <a:rPr lang="en-US" dirty="0"/>
              <a:t> Create propagation delay </a:t>
            </a:r>
            <a:r>
              <a:rPr lang="en-US" b="1" dirty="0"/>
              <a:t>P</a:t>
            </a:r>
            <a:r>
              <a:rPr lang="en-US" dirty="0"/>
              <a:t> and congestion </a:t>
            </a:r>
            <a:r>
              <a:rPr lang="en-US" b="1" dirty="0"/>
              <a:t>C</a:t>
            </a:r>
            <a:r>
              <a:rPr lang="en-US" dirty="0"/>
              <a:t> distributions using the entire dataset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Step 2: </a:t>
            </a:r>
            <a:r>
              <a:rPr lang="en-US" dirty="0"/>
              <a:t>For each trace, adjust times by sampling from </a:t>
            </a:r>
            <a:r>
              <a:rPr lang="en-US" b="1" dirty="0"/>
              <a:t>P</a:t>
            </a:r>
            <a:r>
              <a:rPr lang="en-US" dirty="0"/>
              <a:t> and </a:t>
            </a:r>
            <a:r>
              <a:rPr lang="en-US" b="1" dirty="0"/>
              <a:t>C</a:t>
            </a:r>
            <a:r>
              <a:rPr lang="en-US" dirty="0"/>
              <a:t> to produce </a:t>
            </a:r>
            <a:r>
              <a:rPr lang="en-US" b="1" dirty="0"/>
              <a:t>n</a:t>
            </a:r>
            <a:r>
              <a:rPr lang="en-US" dirty="0"/>
              <a:t> augmented traces</a:t>
            </a:r>
          </a:p>
        </p:txBody>
      </p:sp>
    </p:spTree>
    <p:extLst>
      <p:ext uri="{BB962C8B-B14F-4D97-AF65-F5344CB8AC3E}">
        <p14:creationId xmlns:p14="http://schemas.microsoft.com/office/powerpoint/2010/main" val="3453761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CA023-D326-87DA-A61E-B04B2371E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9E156C-B2D8-FBF0-AE84-56FDA1207D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CellShift: RTT-Aware Trace Transduction for Real-World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C275D8-4001-4B85-D6E4-852D282FC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Trace Distance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ED01F-4D62-B32C-6820-B4DA91B17DC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9476" y="1575614"/>
            <a:ext cx="6183034" cy="48788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Collect </a:t>
            </a:r>
            <a:r>
              <a:rPr lang="en-US" b="1" dirty="0"/>
              <a:t>correlated</a:t>
            </a:r>
            <a:r>
              <a:rPr lang="en-US" dirty="0"/>
              <a:t> entry-exit traces</a:t>
            </a:r>
          </a:p>
          <a:p>
            <a:pPr marL="919125" lvl="2" indent="-457200"/>
            <a:r>
              <a:rPr lang="en-US" dirty="0"/>
              <a:t>Patched Tor to collect cell traces</a:t>
            </a:r>
          </a:p>
          <a:p>
            <a:pPr marL="919125" lvl="2" indent="-457200"/>
            <a:r>
              <a:rPr lang="en-US" dirty="0"/>
              <a:t>Pinned </a:t>
            </a:r>
            <a:r>
              <a:rPr lang="en-US" dirty="0" err="1"/>
              <a:t>entry+exit</a:t>
            </a:r>
            <a:r>
              <a:rPr lang="en-US" dirty="0"/>
              <a:t> on each circuit</a:t>
            </a:r>
          </a:p>
          <a:p>
            <a:pPr marL="919125" lvl="2" indent="-457200"/>
            <a:r>
              <a:rPr lang="en-US" dirty="0"/>
              <a:t>Fetch URLs multiple times each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Transduce </a:t>
            </a:r>
            <a:r>
              <a:rPr lang="en-US" dirty="0" err="1"/>
              <a:t>exit</a:t>
            </a:r>
            <a:r>
              <a:rPr lang="en-US" dirty="0" err="1">
                <a:sym typeface="Wingdings" pitchFamily="2" charset="2"/>
              </a:rPr>
              <a:t>entry</a:t>
            </a:r>
            <a:r>
              <a:rPr lang="en-US" dirty="0">
                <a:sym typeface="Wingdings" pitchFamily="2" charset="2"/>
              </a:rPr>
              <a:t> with </a:t>
            </a:r>
            <a:r>
              <a:rPr lang="en-US" dirty="0" err="1">
                <a:sym typeface="Wingdings" pitchFamily="2" charset="2"/>
              </a:rPr>
              <a:t>CellShift</a:t>
            </a:r>
            <a:endParaRPr lang="en-US" dirty="0">
              <a:sym typeface="Wingdings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E3390-8A76-B346-B121-874A2387F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34" y="4038590"/>
            <a:ext cx="3842441" cy="139156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CC8541-8755-972B-AF44-3575A39FDEBC}"/>
              </a:ext>
            </a:extLst>
          </p:cNvPr>
          <p:cNvCxnSpPr>
            <a:cxnSpLocks/>
          </p:cNvCxnSpPr>
          <p:nvPr/>
        </p:nvCxnSpPr>
        <p:spPr>
          <a:xfrm>
            <a:off x="1666656" y="4889508"/>
            <a:ext cx="434483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03A754-A9E8-30E1-3EE9-39843D344644}"/>
              </a:ext>
            </a:extLst>
          </p:cNvPr>
          <p:cNvCxnSpPr>
            <a:cxnSpLocks/>
          </p:cNvCxnSpPr>
          <p:nvPr/>
        </p:nvCxnSpPr>
        <p:spPr>
          <a:xfrm flipV="1">
            <a:off x="2512281" y="4410276"/>
            <a:ext cx="1070590" cy="58127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8A6564-AE65-5B59-0D67-D051FF9673A6}"/>
              </a:ext>
            </a:extLst>
          </p:cNvPr>
          <p:cNvCxnSpPr>
            <a:cxnSpLocks/>
          </p:cNvCxnSpPr>
          <p:nvPr/>
        </p:nvCxnSpPr>
        <p:spPr>
          <a:xfrm>
            <a:off x="3782486" y="4537700"/>
            <a:ext cx="975670" cy="46280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523878-8117-0B3D-C52E-9E748AF5F689}"/>
              </a:ext>
            </a:extLst>
          </p:cNvPr>
          <p:cNvCxnSpPr>
            <a:cxnSpLocks/>
          </p:cNvCxnSpPr>
          <p:nvPr/>
        </p:nvCxnSpPr>
        <p:spPr>
          <a:xfrm>
            <a:off x="4864400" y="5031515"/>
            <a:ext cx="74107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058B90C-966E-BF17-1BB4-B6B19652B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319" y="4194589"/>
            <a:ext cx="819741" cy="992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D70F0E-0304-E404-83CD-B74B17075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869" y="3682275"/>
            <a:ext cx="952617" cy="10716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65FC1-E5F0-7EDE-D49D-8E709C9A0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797" y="4178753"/>
            <a:ext cx="952617" cy="107169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65B9352-8336-D749-3272-6FF4541651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815" y="4093996"/>
            <a:ext cx="758751" cy="115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A9714C-E594-D0EE-B938-5B4FDAEB7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809" y="4142928"/>
            <a:ext cx="952617" cy="1071694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AD502D66-5DA9-6E7C-4E58-437CED43D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09" y="4569138"/>
            <a:ext cx="278267" cy="29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ED5CBFF-6A38-3834-0C54-6FA18312A8E2}"/>
              </a:ext>
            </a:extLst>
          </p:cNvPr>
          <p:cNvSpPr/>
          <p:nvPr/>
        </p:nvSpPr>
        <p:spPr>
          <a:xfrm>
            <a:off x="900298" y="4093996"/>
            <a:ext cx="844582" cy="1197932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33458AC-2403-A087-4D0C-E055613C84DC}"/>
              </a:ext>
            </a:extLst>
          </p:cNvPr>
          <p:cNvSpPr/>
          <p:nvPr/>
        </p:nvSpPr>
        <p:spPr>
          <a:xfrm>
            <a:off x="4232388" y="4074830"/>
            <a:ext cx="947354" cy="1197932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19EF8CF-1C3B-DB51-ED12-06EF14D8A442}"/>
              </a:ext>
            </a:extLst>
          </p:cNvPr>
          <p:cNvSpPr/>
          <p:nvPr/>
        </p:nvSpPr>
        <p:spPr>
          <a:xfrm>
            <a:off x="2012804" y="4093996"/>
            <a:ext cx="947354" cy="1197932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A6F267-95D2-D9A5-19CC-D1765045500E}"/>
              </a:ext>
            </a:extLst>
          </p:cNvPr>
          <p:cNvSpPr txBox="1"/>
          <p:nvPr/>
        </p:nvSpPr>
        <p:spPr>
          <a:xfrm>
            <a:off x="1212593" y="5318545"/>
            <a:ext cx="346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patched tor to collect cell traces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CCC8013-1443-78BB-E95F-3DBE279351F5}"/>
              </a:ext>
            </a:extLst>
          </p:cNvPr>
          <p:cNvCxnSpPr>
            <a:cxnSpLocks/>
          </p:cNvCxnSpPr>
          <p:nvPr/>
        </p:nvCxnSpPr>
        <p:spPr>
          <a:xfrm flipV="1">
            <a:off x="2512281" y="3682275"/>
            <a:ext cx="0" cy="38686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AB312E6-C3D4-10A9-5AFD-F34A41BE44CA}"/>
              </a:ext>
            </a:extLst>
          </p:cNvPr>
          <p:cNvCxnSpPr>
            <a:cxnSpLocks/>
          </p:cNvCxnSpPr>
          <p:nvPr/>
        </p:nvCxnSpPr>
        <p:spPr>
          <a:xfrm flipV="1">
            <a:off x="4676105" y="3682275"/>
            <a:ext cx="0" cy="38686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A960B61-6106-0E70-CDCC-90929B004A31}"/>
              </a:ext>
            </a:extLst>
          </p:cNvPr>
          <p:cNvSpPr txBox="1"/>
          <p:nvPr/>
        </p:nvSpPr>
        <p:spPr>
          <a:xfrm>
            <a:off x="1597356" y="320691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68E4C6-2BA3-F79F-E971-A9B0D4F5F534}"/>
              </a:ext>
            </a:extLst>
          </p:cNvPr>
          <p:cNvSpPr txBox="1"/>
          <p:nvPr/>
        </p:nvSpPr>
        <p:spPr>
          <a:xfrm>
            <a:off x="4860194" y="319287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6D3AA9-0D03-5507-B2B7-5C604AB72E58}"/>
              </a:ext>
            </a:extLst>
          </p:cNvPr>
          <p:cNvSpPr txBox="1"/>
          <p:nvPr/>
        </p:nvSpPr>
        <p:spPr>
          <a:xfrm>
            <a:off x="1448803" y="665094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7628372-2504-0C9F-DF1C-C203FEC07FBB}"/>
              </a:ext>
            </a:extLst>
          </p:cNvPr>
          <p:cNvCxnSpPr>
            <a:cxnSpLocks/>
          </p:cNvCxnSpPr>
          <p:nvPr/>
        </p:nvCxnSpPr>
        <p:spPr>
          <a:xfrm>
            <a:off x="2024896" y="6853794"/>
            <a:ext cx="56296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phic 42" descr="Toggle with solid fill">
            <a:extLst>
              <a:ext uri="{FF2B5EF4-FFF2-40B4-BE49-F238E27FC236}">
                <a16:creationId xmlns:a16="http://schemas.microsoft.com/office/drawing/2014/main" id="{BD37DCD4-2105-FDBB-35D9-13A9AF22BD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94893" y="6346925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0E6A4A8-E6DC-91E6-4D10-B84D8D9DA44A}"/>
              </a:ext>
            </a:extLst>
          </p:cNvPr>
          <p:cNvSpPr txBox="1"/>
          <p:nvPr/>
        </p:nvSpPr>
        <p:spPr>
          <a:xfrm>
            <a:off x="2379751" y="708951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CellShift</a:t>
            </a:r>
            <a:endParaRPr lang="en-US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A823FB3-B221-2DFA-9775-D7AA08CD8136}"/>
              </a:ext>
            </a:extLst>
          </p:cNvPr>
          <p:cNvCxnSpPr>
            <a:cxnSpLocks/>
          </p:cNvCxnSpPr>
          <p:nvPr/>
        </p:nvCxnSpPr>
        <p:spPr>
          <a:xfrm>
            <a:off x="3409293" y="6838780"/>
            <a:ext cx="56296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D7C98F7-9898-46AC-9EAB-F2135DF44629}"/>
              </a:ext>
            </a:extLst>
          </p:cNvPr>
          <p:cNvSpPr txBox="1"/>
          <p:nvPr/>
        </p:nvSpPr>
        <p:spPr>
          <a:xfrm>
            <a:off x="4568737" y="664890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CellShift</a:t>
            </a:r>
            <a:r>
              <a:rPr lang="en-US" dirty="0"/>
              <a:t>(Exit)</a:t>
            </a:r>
          </a:p>
        </p:txBody>
      </p:sp>
      <p:pic>
        <p:nvPicPr>
          <p:cNvPr id="25" name="Graphic 24" descr="Database with solid fill">
            <a:extLst>
              <a:ext uri="{FF2B5EF4-FFF2-40B4-BE49-F238E27FC236}">
                <a16:creationId xmlns:a16="http://schemas.microsoft.com/office/drawing/2014/main" id="{34379C34-A0D2-CF4F-1EB9-1CC9817EB4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11388" y="3010539"/>
            <a:ext cx="778496" cy="778496"/>
          </a:xfrm>
          <a:prstGeom prst="rect">
            <a:avLst/>
          </a:prstGeom>
        </p:spPr>
      </p:pic>
      <p:pic>
        <p:nvPicPr>
          <p:cNvPr id="26" name="Graphic 25" descr="Database with solid fill">
            <a:extLst>
              <a:ext uri="{FF2B5EF4-FFF2-40B4-BE49-F238E27FC236}">
                <a16:creationId xmlns:a16="http://schemas.microsoft.com/office/drawing/2014/main" id="{ABD93DF7-F721-F0EA-A8B1-4EEB057E1F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95536" y="3010539"/>
            <a:ext cx="778496" cy="778496"/>
          </a:xfrm>
          <a:prstGeom prst="rect">
            <a:avLst/>
          </a:prstGeom>
        </p:spPr>
      </p:pic>
      <p:pic>
        <p:nvPicPr>
          <p:cNvPr id="27" name="Graphic 26" descr="Database with solid fill">
            <a:extLst>
              <a:ext uri="{FF2B5EF4-FFF2-40B4-BE49-F238E27FC236}">
                <a16:creationId xmlns:a16="http://schemas.microsoft.com/office/drawing/2014/main" id="{8973E133-6135-B641-5A90-239A622036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0298" y="6471518"/>
            <a:ext cx="778496" cy="778496"/>
          </a:xfrm>
          <a:prstGeom prst="rect">
            <a:avLst/>
          </a:prstGeom>
        </p:spPr>
      </p:pic>
      <p:pic>
        <p:nvPicPr>
          <p:cNvPr id="33" name="Graphic 32" descr="Database with solid fill">
            <a:extLst>
              <a:ext uri="{FF2B5EF4-FFF2-40B4-BE49-F238E27FC236}">
                <a16:creationId xmlns:a16="http://schemas.microsoft.com/office/drawing/2014/main" id="{B32887F5-A4FA-D333-0FDA-6CEFC9036F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13783" y="6445497"/>
            <a:ext cx="778496" cy="7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40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32CBD-C528-3D8B-B287-60B56E69A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68AC15-4F1E-AEE7-2108-5A18A0B433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CellShift: RTT-Aware Trace Transduction for Real-World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090823-3501-97E6-5FF6-FFCA89F7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Trace Distance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201DC-B7E5-9BF7-D99C-1FA7F19164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9476" y="1575614"/>
            <a:ext cx="6183034" cy="48788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Collect </a:t>
            </a:r>
            <a:r>
              <a:rPr lang="en-US" b="1" dirty="0"/>
              <a:t>correlated</a:t>
            </a:r>
            <a:r>
              <a:rPr lang="en-US" dirty="0"/>
              <a:t> entry-exit traces</a:t>
            </a:r>
          </a:p>
          <a:p>
            <a:pPr marL="919125" lvl="2" indent="-457200"/>
            <a:r>
              <a:rPr lang="en-US" dirty="0"/>
              <a:t>Patched Tor to collect cell traces</a:t>
            </a:r>
          </a:p>
          <a:p>
            <a:pPr marL="919125" lvl="2" indent="-457200"/>
            <a:r>
              <a:rPr lang="en-US" dirty="0"/>
              <a:t>Pinned </a:t>
            </a:r>
            <a:r>
              <a:rPr lang="en-US" dirty="0" err="1"/>
              <a:t>entry+exit</a:t>
            </a:r>
            <a:r>
              <a:rPr lang="en-US" dirty="0"/>
              <a:t> on each circuit</a:t>
            </a:r>
          </a:p>
          <a:p>
            <a:pPr marL="919125" lvl="2" indent="-457200"/>
            <a:r>
              <a:rPr lang="en-US" dirty="0"/>
              <a:t>Fetch URLs multiple times each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Transduce </a:t>
            </a:r>
            <a:r>
              <a:rPr lang="en-US" dirty="0" err="1"/>
              <a:t>exit</a:t>
            </a:r>
            <a:r>
              <a:rPr lang="en-US" dirty="0" err="1">
                <a:sym typeface="Wingdings" pitchFamily="2" charset="2"/>
              </a:rPr>
              <a:t>entry</a:t>
            </a:r>
            <a:r>
              <a:rPr lang="en-US" dirty="0">
                <a:sym typeface="Wingdings" pitchFamily="2" charset="2"/>
              </a:rPr>
              <a:t> with </a:t>
            </a:r>
            <a:r>
              <a:rPr lang="en-US" dirty="0" err="1">
                <a:sym typeface="Wingdings" pitchFamily="2" charset="2"/>
              </a:rPr>
              <a:t>CellShift</a:t>
            </a:r>
            <a:endParaRPr lang="en-US" dirty="0">
              <a:sym typeface="Wingdings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CCE49-F312-11D8-88C0-73C3939B1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34" y="4038590"/>
            <a:ext cx="3842441" cy="139156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118D69-CEFA-8EC3-54FB-5CEB355DB249}"/>
              </a:ext>
            </a:extLst>
          </p:cNvPr>
          <p:cNvCxnSpPr>
            <a:cxnSpLocks/>
          </p:cNvCxnSpPr>
          <p:nvPr/>
        </p:nvCxnSpPr>
        <p:spPr>
          <a:xfrm>
            <a:off x="1666656" y="4889508"/>
            <a:ext cx="434483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E825ED-52F6-58F2-F1CE-F9E53529947A}"/>
              </a:ext>
            </a:extLst>
          </p:cNvPr>
          <p:cNvCxnSpPr>
            <a:cxnSpLocks/>
          </p:cNvCxnSpPr>
          <p:nvPr/>
        </p:nvCxnSpPr>
        <p:spPr>
          <a:xfrm flipV="1">
            <a:off x="2512281" y="4410276"/>
            <a:ext cx="1070590" cy="58127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518A32-F43A-D3FB-8E02-CCB5DF019B3B}"/>
              </a:ext>
            </a:extLst>
          </p:cNvPr>
          <p:cNvCxnSpPr>
            <a:cxnSpLocks/>
          </p:cNvCxnSpPr>
          <p:nvPr/>
        </p:nvCxnSpPr>
        <p:spPr>
          <a:xfrm>
            <a:off x="3782486" y="4537700"/>
            <a:ext cx="975670" cy="46280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0034F5-83F8-A52C-1197-206E9AAD5D71}"/>
              </a:ext>
            </a:extLst>
          </p:cNvPr>
          <p:cNvCxnSpPr>
            <a:cxnSpLocks/>
          </p:cNvCxnSpPr>
          <p:nvPr/>
        </p:nvCxnSpPr>
        <p:spPr>
          <a:xfrm>
            <a:off x="4864400" y="5031515"/>
            <a:ext cx="74107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A35B705-DA02-A5EE-EBE4-B876EACAD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319" y="4194589"/>
            <a:ext cx="819741" cy="992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2ACCE1-FDAE-B3F7-B8E6-D7396617D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869" y="3682275"/>
            <a:ext cx="952617" cy="10716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ECCD9D-820C-B8E8-BE7F-DC18F3E95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797" y="4178753"/>
            <a:ext cx="952617" cy="107169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46EBAAA-8754-21E4-E2D1-F4AC790FEB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815" y="4093996"/>
            <a:ext cx="758751" cy="115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E657DF-0F66-0077-62A6-D74B7BEFC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809" y="4142928"/>
            <a:ext cx="952617" cy="1071694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9578CA1-FB0A-4E70-0E20-7EFA6CCA8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09" y="4569138"/>
            <a:ext cx="278267" cy="29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4DA8C14-B9FC-D648-1F96-E8217695E21E}"/>
              </a:ext>
            </a:extLst>
          </p:cNvPr>
          <p:cNvSpPr/>
          <p:nvPr/>
        </p:nvSpPr>
        <p:spPr>
          <a:xfrm>
            <a:off x="900298" y="4093996"/>
            <a:ext cx="844582" cy="1197932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7714D37-4970-F5E6-8420-78BAE60F0520}"/>
              </a:ext>
            </a:extLst>
          </p:cNvPr>
          <p:cNvSpPr/>
          <p:nvPr/>
        </p:nvSpPr>
        <p:spPr>
          <a:xfrm>
            <a:off x="4232388" y="4074830"/>
            <a:ext cx="947354" cy="1197932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6363A94-7081-473D-0795-AEB4918FDA05}"/>
              </a:ext>
            </a:extLst>
          </p:cNvPr>
          <p:cNvSpPr/>
          <p:nvPr/>
        </p:nvSpPr>
        <p:spPr>
          <a:xfrm>
            <a:off x="2012804" y="4093996"/>
            <a:ext cx="947354" cy="1197932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930AE9-D3C3-1F5C-A753-A8EF9FA6A249}"/>
              </a:ext>
            </a:extLst>
          </p:cNvPr>
          <p:cNvSpPr txBox="1"/>
          <p:nvPr/>
        </p:nvSpPr>
        <p:spPr>
          <a:xfrm>
            <a:off x="1212593" y="5318545"/>
            <a:ext cx="346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patched tor to collect cell traces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06E4E84-D74B-B83F-1057-E9EC42967102}"/>
              </a:ext>
            </a:extLst>
          </p:cNvPr>
          <p:cNvCxnSpPr>
            <a:cxnSpLocks/>
          </p:cNvCxnSpPr>
          <p:nvPr/>
        </p:nvCxnSpPr>
        <p:spPr>
          <a:xfrm flipV="1">
            <a:off x="2512281" y="3682275"/>
            <a:ext cx="0" cy="38686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49812FA-8259-E31F-386F-D218BA3CBE61}"/>
              </a:ext>
            </a:extLst>
          </p:cNvPr>
          <p:cNvCxnSpPr>
            <a:cxnSpLocks/>
          </p:cNvCxnSpPr>
          <p:nvPr/>
        </p:nvCxnSpPr>
        <p:spPr>
          <a:xfrm flipV="1">
            <a:off x="4676105" y="3682275"/>
            <a:ext cx="0" cy="38686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6FF69E1-CCDC-7CC3-74B7-7CF2EA355FDE}"/>
              </a:ext>
            </a:extLst>
          </p:cNvPr>
          <p:cNvSpPr txBox="1"/>
          <p:nvPr/>
        </p:nvSpPr>
        <p:spPr>
          <a:xfrm>
            <a:off x="1597356" y="320691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C03617-74D3-603F-ECF1-87682A22720D}"/>
              </a:ext>
            </a:extLst>
          </p:cNvPr>
          <p:cNvSpPr txBox="1"/>
          <p:nvPr/>
        </p:nvSpPr>
        <p:spPr>
          <a:xfrm>
            <a:off x="4860194" y="319287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4577DD-6AEC-6CDE-E7D9-95D5698BF5CE}"/>
              </a:ext>
            </a:extLst>
          </p:cNvPr>
          <p:cNvSpPr txBox="1"/>
          <p:nvPr/>
        </p:nvSpPr>
        <p:spPr>
          <a:xfrm>
            <a:off x="1448803" y="665094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965D97D-B023-3259-25B4-5645DA2FEB54}"/>
              </a:ext>
            </a:extLst>
          </p:cNvPr>
          <p:cNvCxnSpPr>
            <a:cxnSpLocks/>
          </p:cNvCxnSpPr>
          <p:nvPr/>
        </p:nvCxnSpPr>
        <p:spPr>
          <a:xfrm>
            <a:off x="2024896" y="6853794"/>
            <a:ext cx="56296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phic 42" descr="Toggle with solid fill">
            <a:extLst>
              <a:ext uri="{FF2B5EF4-FFF2-40B4-BE49-F238E27FC236}">
                <a16:creationId xmlns:a16="http://schemas.microsoft.com/office/drawing/2014/main" id="{6F8C71E8-D5FA-C1C7-EA35-5E6FB38E44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94893" y="6346925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F77997B-8765-6F49-A7AD-D8995E8B0335}"/>
              </a:ext>
            </a:extLst>
          </p:cNvPr>
          <p:cNvSpPr txBox="1"/>
          <p:nvPr/>
        </p:nvSpPr>
        <p:spPr>
          <a:xfrm>
            <a:off x="2379751" y="708951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CellShift</a:t>
            </a:r>
            <a:endParaRPr lang="en-US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05D5A6B-A443-46F2-AE6B-8072C85798FE}"/>
              </a:ext>
            </a:extLst>
          </p:cNvPr>
          <p:cNvCxnSpPr>
            <a:cxnSpLocks/>
          </p:cNvCxnSpPr>
          <p:nvPr/>
        </p:nvCxnSpPr>
        <p:spPr>
          <a:xfrm>
            <a:off x="3409293" y="6838780"/>
            <a:ext cx="56296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FAC918E-728C-00C6-38FD-8A270874C509}"/>
              </a:ext>
            </a:extLst>
          </p:cNvPr>
          <p:cNvSpPr txBox="1"/>
          <p:nvPr/>
        </p:nvSpPr>
        <p:spPr>
          <a:xfrm>
            <a:off x="4568737" y="664890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CellShift</a:t>
            </a:r>
            <a:r>
              <a:rPr lang="en-US" dirty="0"/>
              <a:t>(Exit)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73529BBF-A5AC-F2E6-9A96-C8D5953DDFD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91434" y="1763184"/>
            <a:ext cx="5966691" cy="5257800"/>
          </a:xfrm>
        </p:spPr>
        <p:txBody>
          <a:bodyPr/>
          <a:lstStyle/>
          <a:p>
            <a:r>
              <a:rPr lang="en-US" dirty="0"/>
              <a:t>Compute </a:t>
            </a:r>
            <a:r>
              <a:rPr lang="en-US" b="1" dirty="0"/>
              <a:t>distance</a:t>
            </a:r>
            <a:r>
              <a:rPr lang="en-US" dirty="0"/>
              <a:t> to </a:t>
            </a:r>
            <a:r>
              <a:rPr lang="en-US" b="1" dirty="0"/>
              <a:t>Entry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 err="1"/>
              <a:t>CellShift</a:t>
            </a:r>
            <a:r>
              <a:rPr lang="en-US" dirty="0"/>
              <a:t> reduced distance across all tested distance functions</a:t>
            </a:r>
          </a:p>
        </p:txBody>
      </p:sp>
      <p:pic>
        <p:nvPicPr>
          <p:cNvPr id="17" name="Picture 16" descr="Table&#10;&#10;AI-generated content may be incorrect.">
            <a:extLst>
              <a:ext uri="{FF2B5EF4-FFF2-40B4-BE49-F238E27FC236}">
                <a16:creationId xmlns:a16="http://schemas.microsoft.com/office/drawing/2014/main" id="{66D4F676-1F48-349F-A52E-B37F06F778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0664" y="2597480"/>
            <a:ext cx="6539931" cy="2987851"/>
          </a:xfrm>
          <a:prstGeom prst="rect">
            <a:avLst/>
          </a:prstGeom>
        </p:spPr>
      </p:pic>
      <p:pic>
        <p:nvPicPr>
          <p:cNvPr id="25" name="Graphic 24" descr="Database with solid fill">
            <a:extLst>
              <a:ext uri="{FF2B5EF4-FFF2-40B4-BE49-F238E27FC236}">
                <a16:creationId xmlns:a16="http://schemas.microsoft.com/office/drawing/2014/main" id="{5BA25E50-BA09-D8F2-5E16-559FEA0ECA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11388" y="3010539"/>
            <a:ext cx="778496" cy="778496"/>
          </a:xfrm>
          <a:prstGeom prst="rect">
            <a:avLst/>
          </a:prstGeom>
        </p:spPr>
      </p:pic>
      <p:pic>
        <p:nvPicPr>
          <p:cNvPr id="26" name="Graphic 25" descr="Database with solid fill">
            <a:extLst>
              <a:ext uri="{FF2B5EF4-FFF2-40B4-BE49-F238E27FC236}">
                <a16:creationId xmlns:a16="http://schemas.microsoft.com/office/drawing/2014/main" id="{B16B19BA-D485-5F77-A553-447AFBB85A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95536" y="3010539"/>
            <a:ext cx="778496" cy="778496"/>
          </a:xfrm>
          <a:prstGeom prst="rect">
            <a:avLst/>
          </a:prstGeom>
        </p:spPr>
      </p:pic>
      <p:pic>
        <p:nvPicPr>
          <p:cNvPr id="27" name="Graphic 26" descr="Database with solid fill">
            <a:extLst>
              <a:ext uri="{FF2B5EF4-FFF2-40B4-BE49-F238E27FC236}">
                <a16:creationId xmlns:a16="http://schemas.microsoft.com/office/drawing/2014/main" id="{9CFEF073-37B4-3134-C638-E6A6B25DCD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0298" y="6471518"/>
            <a:ext cx="778496" cy="778496"/>
          </a:xfrm>
          <a:prstGeom prst="rect">
            <a:avLst/>
          </a:prstGeom>
        </p:spPr>
      </p:pic>
      <p:pic>
        <p:nvPicPr>
          <p:cNvPr id="33" name="Graphic 32" descr="Database with solid fill">
            <a:extLst>
              <a:ext uri="{FF2B5EF4-FFF2-40B4-BE49-F238E27FC236}">
                <a16:creationId xmlns:a16="http://schemas.microsoft.com/office/drawing/2014/main" id="{DBCDD14C-5375-66B0-6D2A-95FA790CD3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913783" y="6445497"/>
            <a:ext cx="778496" cy="778496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6AACDB3-99C6-275F-DD5E-A9F644F35FD7}"/>
              </a:ext>
            </a:extLst>
          </p:cNvPr>
          <p:cNvSpPr/>
          <p:nvPr/>
        </p:nvSpPr>
        <p:spPr>
          <a:xfrm>
            <a:off x="11794687" y="3789035"/>
            <a:ext cx="1494593" cy="1717685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88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able&#10;&#10;AI-generated content may be incorrect.">
            <a:extLst>
              <a:ext uri="{FF2B5EF4-FFF2-40B4-BE49-F238E27FC236}">
                <a16:creationId xmlns:a16="http://schemas.microsoft.com/office/drawing/2014/main" id="{03031346-60EF-75AD-3B67-304E4EDBB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606" y="2874477"/>
            <a:ext cx="5639517" cy="3471865"/>
          </a:xfrm>
          <a:prstGeom prst="rect">
            <a:avLst/>
          </a:prstGeom>
        </p:spPr>
      </p:pic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49701EEC-DE94-6B3D-C687-E0BAD03E3981}"/>
              </a:ext>
            </a:extLst>
          </p:cNvPr>
          <p:cNvSpPr txBox="1">
            <a:spLocks/>
          </p:cNvSpPr>
          <p:nvPr/>
        </p:nvSpPr>
        <p:spPr>
          <a:xfrm>
            <a:off x="7190500" y="1763183"/>
            <a:ext cx="6627099" cy="56458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Hold </a:t>
            </a:r>
            <a:r>
              <a:rPr lang="en-US" b="1" dirty="0"/>
              <a:t>testing</a:t>
            </a:r>
            <a:r>
              <a:rPr lang="en-US" dirty="0"/>
              <a:t> set constant, vary </a:t>
            </a:r>
            <a:r>
              <a:rPr lang="en-US" b="1" dirty="0"/>
              <a:t>training</a:t>
            </a:r>
          </a:p>
          <a:p>
            <a:pPr marL="919125" lvl="2" indent="-457200"/>
            <a:r>
              <a:rPr lang="en-US" dirty="0"/>
              <a:t>Synthetic Entry/Exit data </a:t>
            </a:r>
            <a:r>
              <a:rPr lang="en-US" sz="1800" dirty="0"/>
              <a:t>[WPES’24]</a:t>
            </a:r>
            <a:endParaRPr lang="en-US" sz="22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200" dirty="0" err="1"/>
              <a:t>CellShift</a:t>
            </a:r>
            <a:r>
              <a:rPr lang="en-US" sz="2200" dirty="0"/>
              <a:t>-based </a:t>
            </a:r>
            <a:r>
              <a:rPr lang="en-US" sz="2200" b="1" dirty="0" err="1"/>
              <a:t>TraceMorph</a:t>
            </a:r>
            <a:r>
              <a:rPr lang="en-US" sz="2200" dirty="0"/>
              <a:t> improves WF accuracy across 10 tested classifiers by </a:t>
            </a:r>
            <a:r>
              <a:rPr lang="en-US" sz="2200" b="1" dirty="0"/>
              <a:t>8-36 pp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930EBA-F586-1532-5D5C-E233A964E4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CellShift: RTT-Aware Trace Transduction for Real-World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10DD46-09B0-074B-9DEC-98402220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Closed-World WF with Synthetic Data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65BC0D-79F9-43CD-AE0A-C26E0DE0AED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2324" y="1763183"/>
            <a:ext cx="6452664" cy="5645801"/>
          </a:xfrm>
        </p:spPr>
        <p:txBody>
          <a:bodyPr/>
          <a:lstStyle/>
          <a:p>
            <a:r>
              <a:rPr lang="en-US" dirty="0"/>
              <a:t>Hold </a:t>
            </a:r>
            <a:r>
              <a:rPr lang="en-US" b="1" dirty="0"/>
              <a:t>training</a:t>
            </a:r>
            <a:r>
              <a:rPr lang="en-US" dirty="0"/>
              <a:t> set constant, vary </a:t>
            </a:r>
            <a:r>
              <a:rPr lang="en-US" b="1" dirty="0"/>
              <a:t>testing</a:t>
            </a:r>
          </a:p>
          <a:p>
            <a:pPr marL="919125" lvl="2" indent="-457200"/>
            <a:r>
              <a:rPr lang="en-US" dirty="0"/>
              <a:t>Synthetic Entry/Exit data </a:t>
            </a:r>
            <a:r>
              <a:rPr lang="en-US" sz="1800" dirty="0"/>
              <a:t>[WPES’24]</a:t>
            </a:r>
            <a:endParaRPr lang="en-US" sz="22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200" dirty="0" err="1"/>
              <a:t>CellShift</a:t>
            </a:r>
            <a:r>
              <a:rPr lang="en-US" sz="2200" dirty="0"/>
              <a:t>-based </a:t>
            </a:r>
            <a:r>
              <a:rPr lang="en-US" sz="2200" b="1" dirty="0" err="1"/>
              <a:t>TraceMove</a:t>
            </a:r>
            <a:r>
              <a:rPr lang="en-US" sz="2200" dirty="0"/>
              <a:t> improves WF accuracy across 10 tested classifiers by </a:t>
            </a:r>
            <a:r>
              <a:rPr lang="en-US" sz="2200" b="1" dirty="0"/>
              <a:t>1-7 pp</a:t>
            </a:r>
          </a:p>
        </p:txBody>
      </p:sp>
      <p:pic>
        <p:nvPicPr>
          <p:cNvPr id="10" name="Content Placeholder 6" descr="Table&#10;&#10;AI-generated content may be incorrect.">
            <a:extLst>
              <a:ext uri="{FF2B5EF4-FFF2-40B4-BE49-F238E27FC236}">
                <a16:creationId xmlns:a16="http://schemas.microsoft.com/office/drawing/2014/main" id="{9097F01A-F4FB-AA25-E8FE-5B1A2B5C7FB2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737837" y="2805111"/>
            <a:ext cx="5967413" cy="3561944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6432918-679B-F49E-A42E-352CE400854D}"/>
              </a:ext>
            </a:extLst>
          </p:cNvPr>
          <p:cNvSpPr/>
          <p:nvPr/>
        </p:nvSpPr>
        <p:spPr>
          <a:xfrm>
            <a:off x="11998960" y="4268030"/>
            <a:ext cx="1080803" cy="2078312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5441743-D4D2-591A-2F48-EAD723C2D851}"/>
              </a:ext>
            </a:extLst>
          </p:cNvPr>
          <p:cNvSpPr/>
          <p:nvPr/>
        </p:nvSpPr>
        <p:spPr>
          <a:xfrm>
            <a:off x="5413784" y="4074990"/>
            <a:ext cx="1080803" cy="2203890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97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9914E3-DE91-4526-5A13-8022607693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CellShift: RTT-Aware Trace Transduction for Real-World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0EDCFF-6A12-3EF3-AAAF-16F4DAF8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WF with Genuine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06361-95B1-454A-DE61-AB440CD9B36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Genuine data from GTT23</a:t>
            </a:r>
          </a:p>
          <a:p>
            <a:pPr marL="919125" lvl="2" indent="-457200"/>
            <a:r>
              <a:rPr lang="en-US" dirty="0"/>
              <a:t>13M traces from real Tor users, measured on Tor exits for 13 weeks</a:t>
            </a:r>
          </a:p>
          <a:p>
            <a:pPr marL="1371523" lvl="4" indent="-457200"/>
            <a:r>
              <a:rPr lang="en-US" dirty="0"/>
              <a:t>https://</a:t>
            </a:r>
            <a:r>
              <a:rPr lang="en-US" dirty="0" err="1"/>
              <a:t>doi.org</a:t>
            </a:r>
            <a:r>
              <a:rPr lang="en-US" dirty="0"/>
              <a:t>/10.5281/zenodo.10869889</a:t>
            </a:r>
          </a:p>
          <a:p>
            <a:pPr marL="1371523" lvl="4" indent="-457200"/>
            <a:endParaRPr lang="en-US" dirty="0"/>
          </a:p>
          <a:p>
            <a:r>
              <a:rPr lang="en-US" dirty="0"/>
              <a:t>Evaluated </a:t>
            </a:r>
            <a:r>
              <a:rPr lang="en-US" b="1" dirty="0"/>
              <a:t>closed</a:t>
            </a:r>
            <a:r>
              <a:rPr lang="en-US" dirty="0"/>
              <a:t> and </a:t>
            </a:r>
            <a:r>
              <a:rPr lang="en-US" b="1" dirty="0"/>
              <a:t>natural</a:t>
            </a:r>
            <a:r>
              <a:rPr lang="en-US" dirty="0"/>
              <a:t> world</a:t>
            </a:r>
          </a:p>
        </p:txBody>
      </p:sp>
      <p:pic>
        <p:nvPicPr>
          <p:cNvPr id="6" name="Content Placeholder 6" descr="Table&#10;&#10;AI-generated content may be incorrect.">
            <a:extLst>
              <a:ext uri="{FF2B5EF4-FFF2-40B4-BE49-F238E27FC236}">
                <a16:creationId xmlns:a16="http://schemas.microsoft.com/office/drawing/2014/main" id="{78354683-CA27-DADB-03E4-27A1376C2BDE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59476" y="4202662"/>
            <a:ext cx="5706625" cy="3182112"/>
          </a:xfrm>
          <a:prstGeom prst="rect">
            <a:avLst/>
          </a:prstGeom>
        </p:spPr>
      </p:pic>
      <p:pic>
        <p:nvPicPr>
          <p:cNvPr id="8" name="Picture 7" descr="Chart&#10;&#10;AI-generated content may be incorrect.">
            <a:extLst>
              <a:ext uri="{FF2B5EF4-FFF2-40B4-BE49-F238E27FC236}">
                <a16:creationId xmlns:a16="http://schemas.microsoft.com/office/drawing/2014/main" id="{6B25F5E2-D69A-B234-31B3-73428D453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825" y="1367624"/>
            <a:ext cx="5298638" cy="5764696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8B83125-3689-FC23-B034-82189E4873C7}"/>
              </a:ext>
            </a:extLst>
          </p:cNvPr>
          <p:cNvSpPr/>
          <p:nvPr/>
        </p:nvSpPr>
        <p:spPr>
          <a:xfrm>
            <a:off x="4907279" y="5414635"/>
            <a:ext cx="1310641" cy="1970139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18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4B5E6-5AFD-4751-8385-F321053BD7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CellShift: RTT-Aware Trace Transduction for Real-World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BB7507-0C18-54FF-2988-B0297660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CellShift</a:t>
            </a:r>
            <a:r>
              <a:rPr lang="en-US" dirty="0"/>
              <a:t> Transduction Performance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6FCE05-EFF3-A281-4010-84A641E3BD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5" y="1763184"/>
            <a:ext cx="5245952" cy="5257800"/>
          </a:xfrm>
        </p:spPr>
        <p:txBody>
          <a:bodyPr/>
          <a:lstStyle/>
          <a:p>
            <a:r>
              <a:rPr lang="en-US" dirty="0" err="1"/>
              <a:t>CellShift</a:t>
            </a:r>
            <a:r>
              <a:rPr lang="en-US" dirty="0"/>
              <a:t> is </a:t>
            </a:r>
            <a:r>
              <a:rPr lang="en-US" b="1" dirty="0"/>
              <a:t>very</a:t>
            </a:r>
            <a:r>
              <a:rPr lang="en-US" dirty="0"/>
              <a:t> efficient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Can process tens of millions of traces per hour per CPU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Five orders-of-magnitude improvement relative to the state of the art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Can handle typical Tor exit relay circuit load</a:t>
            </a:r>
          </a:p>
        </p:txBody>
      </p:sp>
      <p:pic>
        <p:nvPicPr>
          <p:cNvPr id="10" name="Content Placeholder 6" descr="Table&#10;&#10;AI-generated content may be incorrect.">
            <a:extLst>
              <a:ext uri="{FF2B5EF4-FFF2-40B4-BE49-F238E27FC236}">
                <a16:creationId xmlns:a16="http://schemas.microsoft.com/office/drawing/2014/main" id="{CFAB4711-B701-5847-F87A-A01F84D2096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5803688" y="2932042"/>
            <a:ext cx="7534006" cy="246765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9DD0215-FF11-C411-5233-A54D9FB70D97}"/>
              </a:ext>
            </a:extLst>
          </p:cNvPr>
          <p:cNvSpPr/>
          <p:nvPr/>
        </p:nvSpPr>
        <p:spPr>
          <a:xfrm>
            <a:off x="11927840" y="4003040"/>
            <a:ext cx="1148080" cy="1300480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3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F03566-51E4-BF06-1CEC-A45D394D1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7" y="3596081"/>
            <a:ext cx="5837628" cy="32676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261E80-8F7D-2DE3-29AF-2B647F87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Anonymous Communication with Tor</a:t>
            </a:r>
          </a:p>
        </p:txBody>
      </p:sp>
      <p:pic>
        <p:nvPicPr>
          <p:cNvPr id="33" name="Picture 32" descr="Tor_project_logo_hq.png">
            <a:extLst>
              <a:ext uri="{FF2B5EF4-FFF2-40B4-BE49-F238E27FC236}">
                <a16:creationId xmlns:a16="http://schemas.microsoft.com/office/drawing/2014/main" id="{C1299CE7-7FC4-B822-7DC6-F5F561680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07" y="3637651"/>
            <a:ext cx="1779606" cy="110681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F087DAB-776D-88F8-1CE2-D2D41CD1B783}"/>
              </a:ext>
            </a:extLst>
          </p:cNvPr>
          <p:cNvGrpSpPr/>
          <p:nvPr/>
        </p:nvGrpSpPr>
        <p:grpSpPr>
          <a:xfrm>
            <a:off x="7219528" y="1229668"/>
            <a:ext cx="6598072" cy="2320751"/>
            <a:chOff x="6956778" y="1568512"/>
            <a:chExt cx="6598072" cy="232075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884B1A2-5ED8-B7AE-C13F-593B38B52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6778" y="1568512"/>
              <a:ext cx="6598072" cy="232075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D773811-B0A0-F501-5D03-80404ED91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3669" y="1673291"/>
              <a:ext cx="954998" cy="709427"/>
            </a:xfrm>
            <a:prstGeom prst="rect">
              <a:avLst/>
            </a:prstGeom>
          </p:spPr>
        </p:pic>
      </p:grp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B8CBF597-9447-5910-7C7A-1E29A6EA8B93}"/>
              </a:ext>
            </a:extLst>
          </p:cNvPr>
          <p:cNvSpPr/>
          <p:nvPr/>
        </p:nvSpPr>
        <p:spPr>
          <a:xfrm>
            <a:off x="527443" y="1763927"/>
            <a:ext cx="6070630" cy="1415993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Separates </a:t>
            </a:r>
            <a:r>
              <a:rPr lang="en-US" sz="2400" i="1" dirty="0"/>
              <a:t>identification</a:t>
            </a:r>
            <a:r>
              <a:rPr lang="en-US" sz="2400" dirty="0"/>
              <a:t> from </a:t>
            </a:r>
            <a:r>
              <a:rPr lang="en-US" sz="2400" i="1" dirty="0"/>
              <a:t>routing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Provides </a:t>
            </a:r>
            <a:r>
              <a:rPr lang="en-US" sz="2400" dirty="0" err="1"/>
              <a:t>unlinkable</a:t>
            </a:r>
            <a:r>
              <a:rPr lang="en-US" sz="2400" dirty="0"/>
              <a:t> communication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Promotes user safety and privacy online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7B21B7-DC07-5F1D-46ED-9DFA1A07F286}"/>
              </a:ext>
            </a:extLst>
          </p:cNvPr>
          <p:cNvCxnSpPr/>
          <p:nvPr/>
        </p:nvCxnSpPr>
        <p:spPr>
          <a:xfrm>
            <a:off x="2800325" y="5576361"/>
            <a:ext cx="2231095" cy="34995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6481C6-0032-53FC-0E71-253B1F9EEA49}"/>
              </a:ext>
            </a:extLst>
          </p:cNvPr>
          <p:cNvCxnSpPr>
            <a:cxnSpLocks/>
          </p:cNvCxnSpPr>
          <p:nvPr/>
        </p:nvCxnSpPr>
        <p:spPr>
          <a:xfrm flipV="1">
            <a:off x="5524073" y="4712885"/>
            <a:ext cx="1358725" cy="10210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730EBE-09ED-18D6-373B-5BBEB411FE2A}"/>
              </a:ext>
            </a:extLst>
          </p:cNvPr>
          <p:cNvCxnSpPr>
            <a:cxnSpLocks/>
          </p:cNvCxnSpPr>
          <p:nvPr/>
        </p:nvCxnSpPr>
        <p:spPr>
          <a:xfrm>
            <a:off x="6867451" y="4774172"/>
            <a:ext cx="1563155" cy="10716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F86CDC-C99E-A919-1C34-F2029AD10F22}"/>
              </a:ext>
            </a:extLst>
          </p:cNvPr>
          <p:cNvCxnSpPr>
            <a:cxnSpLocks/>
          </p:cNvCxnSpPr>
          <p:nvPr/>
        </p:nvCxnSpPr>
        <p:spPr>
          <a:xfrm flipV="1">
            <a:off x="8652102" y="5458936"/>
            <a:ext cx="2859140" cy="3306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6EA76E1-EE49-B2F1-865B-4FABF74BF9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810" y="4712885"/>
            <a:ext cx="1326312" cy="14921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7FEC7-4FFC-6E87-5B14-53250524A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5877" y="4306012"/>
            <a:ext cx="1526396" cy="18477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622C1D-A9B8-2C80-CF09-BC3362F63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945" y="3667866"/>
            <a:ext cx="1326312" cy="14921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B5F1AD-1D0D-BE6E-7DF8-D0267EA21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9080" y="4591738"/>
            <a:ext cx="1326312" cy="1492102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629A185-9B93-FB8E-D0BF-1081A156F0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 err="1"/>
              <a:t>CellShift</a:t>
            </a:r>
            <a:r>
              <a:rPr lang="en-US" dirty="0"/>
              <a:t>: RTT-Aware Trace Transduction for Real-World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A59C443-7E4D-3DE6-40DB-D3E6AAF9E9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351" y="4201183"/>
            <a:ext cx="1346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08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547879-BB34-8532-E075-3987800D8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27" y="154728"/>
            <a:ext cx="10049164" cy="942552"/>
          </a:xfrm>
        </p:spPr>
        <p:txBody>
          <a:bodyPr>
            <a:normAutofit/>
          </a:bodyPr>
          <a:lstStyle/>
          <a:p>
            <a:r>
              <a:rPr lang="en-US" dirty="0" err="1"/>
              <a:t>CellShift</a:t>
            </a:r>
            <a:r>
              <a:rPr lang="en-US" dirty="0"/>
              <a:t>: RTT-Aware Trace Transduction for </a:t>
            </a:r>
            <a:br>
              <a:rPr lang="en-US" dirty="0"/>
            </a:br>
            <a:r>
              <a:rPr lang="en-US" dirty="0"/>
              <a:t>Real-World Website Fingerprinting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5358D-7017-C85F-AB57-6A822ECCE2BE}"/>
              </a:ext>
            </a:extLst>
          </p:cNvPr>
          <p:cNvSpPr txBox="1"/>
          <p:nvPr/>
        </p:nvSpPr>
        <p:spPr>
          <a:xfrm>
            <a:off x="7153979" y="2291948"/>
            <a:ext cx="3135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Read Paper!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D011F5-0D5C-F492-AA5E-75AE3A215E5C}"/>
              </a:ext>
            </a:extLst>
          </p:cNvPr>
          <p:cNvSpPr txBox="1"/>
          <p:nvPr/>
        </p:nvSpPr>
        <p:spPr>
          <a:xfrm>
            <a:off x="8713841" y="6081568"/>
            <a:ext cx="4542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677920" algn="r"/>
            <a:r>
              <a:rPr lang="en-US" dirty="0"/>
              <a:t>Contact:</a:t>
            </a:r>
            <a:br>
              <a:rPr lang="en-US" dirty="0"/>
            </a:br>
            <a:r>
              <a:rPr lang="en-US" dirty="0"/>
              <a:t>robert.g.jansen7.civ@us.navy.mil</a:t>
            </a:r>
            <a:br>
              <a:rPr lang="en-US" dirty="0"/>
            </a:br>
            <a:r>
              <a:rPr lang="en-US" dirty="0" err="1"/>
              <a:t>robgjansen.com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F2579B1-DFD1-7C8D-8B4C-FC77BFAA12D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  <a:p>
            <a:pPr marL="919125" lvl="2" indent="-457200"/>
            <a:r>
              <a:rPr lang="en-US" b="1" dirty="0" err="1"/>
              <a:t>CellShift</a:t>
            </a:r>
            <a:r>
              <a:rPr lang="en-US" dirty="0"/>
              <a:t> for transducing </a:t>
            </a:r>
            <a:r>
              <a:rPr lang="en-US" dirty="0" err="1"/>
              <a:t>exit</a:t>
            </a:r>
            <a:r>
              <a:rPr lang="en-US" dirty="0" err="1">
                <a:sym typeface="Wingdings" pitchFamily="2" charset="2"/>
              </a:rPr>
              <a:t></a:t>
            </a:r>
            <a:r>
              <a:rPr lang="en-US" dirty="0" err="1"/>
              <a:t>entry</a:t>
            </a:r>
            <a:r>
              <a:rPr lang="en-US" dirty="0"/>
              <a:t> traces</a:t>
            </a:r>
          </a:p>
          <a:p>
            <a:pPr marL="919125" lvl="2" indent="-457200"/>
            <a:r>
              <a:rPr lang="en-US" dirty="0"/>
              <a:t>An </a:t>
            </a:r>
            <a:r>
              <a:rPr lang="en-US" dirty="0" err="1"/>
              <a:t>exit</a:t>
            </a:r>
            <a:r>
              <a:rPr lang="en-US" dirty="0" err="1">
                <a:sym typeface="Wingdings" pitchFamily="2" charset="2"/>
              </a:rPr>
              <a:t></a:t>
            </a:r>
            <a:r>
              <a:rPr lang="en-US" dirty="0" err="1"/>
              <a:t>entry</a:t>
            </a:r>
            <a:r>
              <a:rPr lang="en-US" dirty="0"/>
              <a:t> </a:t>
            </a:r>
            <a:r>
              <a:rPr lang="en-US" b="1" dirty="0"/>
              <a:t>distance</a:t>
            </a:r>
            <a:r>
              <a:rPr lang="en-US" dirty="0"/>
              <a:t> evaluation</a:t>
            </a:r>
          </a:p>
          <a:p>
            <a:pPr marL="919125" lvl="2" indent="-457200"/>
            <a:r>
              <a:rPr lang="en-US" dirty="0"/>
              <a:t>WF evaluation on </a:t>
            </a:r>
            <a:r>
              <a:rPr lang="en-US" b="1" dirty="0"/>
              <a:t>synthetic</a:t>
            </a:r>
            <a:r>
              <a:rPr lang="en-US" dirty="0"/>
              <a:t> data</a:t>
            </a:r>
          </a:p>
          <a:p>
            <a:pPr marL="919125" lvl="2" indent="-457200"/>
            <a:r>
              <a:rPr lang="en-US" dirty="0"/>
              <a:t>WF evaluation on </a:t>
            </a:r>
            <a:r>
              <a:rPr lang="en-US" b="1" dirty="0"/>
              <a:t>genuine</a:t>
            </a:r>
            <a:r>
              <a:rPr lang="en-US" dirty="0"/>
              <a:t> data</a:t>
            </a:r>
          </a:p>
          <a:p>
            <a:pPr marL="919125" lvl="2" indent="-457200"/>
            <a:r>
              <a:rPr lang="en-US" b="1" dirty="0"/>
              <a:t>Open-source </a:t>
            </a:r>
            <a:r>
              <a:rPr lang="en-US" dirty="0"/>
              <a:t>Rust implementation</a:t>
            </a:r>
          </a:p>
          <a:p>
            <a:br>
              <a:rPr lang="en-US" dirty="0"/>
            </a:br>
            <a:r>
              <a:rPr lang="en-US" dirty="0"/>
              <a:t>Future Work</a:t>
            </a:r>
          </a:p>
          <a:p>
            <a:pPr marL="919125" lvl="2" indent="-457200"/>
            <a:r>
              <a:rPr lang="en-US" dirty="0"/>
              <a:t>Use </a:t>
            </a:r>
            <a:r>
              <a:rPr lang="en-US" dirty="0" err="1"/>
              <a:t>CellShift</a:t>
            </a:r>
            <a:r>
              <a:rPr lang="en-US" dirty="0"/>
              <a:t> to:</a:t>
            </a:r>
          </a:p>
          <a:p>
            <a:pPr marL="1150880" lvl="3" indent="-457200"/>
            <a:r>
              <a:rPr lang="en-US" dirty="0"/>
              <a:t>Evaluate defenses against genuine data</a:t>
            </a:r>
          </a:p>
          <a:p>
            <a:pPr marL="1150880" lvl="3" indent="-457200"/>
            <a:r>
              <a:rPr lang="en-US" dirty="0"/>
              <a:t>Drive development of more informed defenses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CABCF-8257-78B7-97D0-4D0EC2C194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 err="1"/>
              <a:t>CellShift</a:t>
            </a:r>
            <a:r>
              <a:rPr lang="en-US" dirty="0"/>
              <a:t>: RTT-Aware Trace Transduction for Real-World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B9BFA-BE87-010C-0897-9415E6F23F7E}"/>
              </a:ext>
            </a:extLst>
          </p:cNvPr>
          <p:cNvSpPr txBox="1"/>
          <p:nvPr/>
        </p:nvSpPr>
        <p:spPr>
          <a:xfrm>
            <a:off x="10226498" y="2290710"/>
            <a:ext cx="3135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Download Code!</a:t>
            </a:r>
          </a:p>
        </p:txBody>
      </p:sp>
      <p:pic>
        <p:nvPicPr>
          <p:cNvPr id="8" name="Picture 7" descr="Qr code&#10;&#10;AI-generated content may be incorrect.">
            <a:extLst>
              <a:ext uri="{FF2B5EF4-FFF2-40B4-BE49-F238E27FC236}">
                <a16:creationId xmlns:a16="http://schemas.microsoft.com/office/drawing/2014/main" id="{CADD81D6-7A71-5FE8-A81E-553EF98AD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520" y="2851368"/>
            <a:ext cx="2564296" cy="2564296"/>
          </a:xfrm>
          <a:prstGeom prst="rect">
            <a:avLst/>
          </a:prstGeom>
        </p:spPr>
      </p:pic>
      <p:pic>
        <p:nvPicPr>
          <p:cNvPr id="10" name="Picture 9" descr="Qr code&#10;&#10;AI-generated content may be incorrect.">
            <a:extLst>
              <a:ext uri="{FF2B5EF4-FFF2-40B4-BE49-F238E27FC236}">
                <a16:creationId xmlns:a16="http://schemas.microsoft.com/office/drawing/2014/main" id="{8E737A7B-0432-E62E-053B-62B732F64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5474" y="2815168"/>
            <a:ext cx="2636696" cy="263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0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10621E-FFF8-B1BF-9AB2-4AD8DEC92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CellShift: RTT-Aware Trace Transduction for Real-World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E59942-3C59-53DE-59A7-B37B6576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Fingerprinting Adversary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4F843-C3F4-4F87-6CFA-41E8E91C049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b="1" dirty="0"/>
              <a:t>Website fingerprinting </a:t>
            </a:r>
            <a:r>
              <a:rPr lang="en-US" dirty="0"/>
              <a:t>(WF) attacks can </a:t>
            </a:r>
            <a:r>
              <a:rPr lang="en-US" b="1" dirty="0"/>
              <a:t>link a source to its destination</a:t>
            </a:r>
            <a:r>
              <a:rPr lang="en-US" dirty="0"/>
              <a:t>, breaking Tor’s anonymity</a:t>
            </a:r>
          </a:p>
          <a:p>
            <a:endParaRPr lang="en-US" dirty="0"/>
          </a:p>
          <a:p>
            <a:r>
              <a:rPr lang="en-US" dirty="0"/>
              <a:t>Adversary can:</a:t>
            </a:r>
          </a:p>
          <a:p>
            <a:pPr marL="919125" lvl="2" indent="-457200"/>
            <a:r>
              <a:rPr lang="en-US" dirty="0"/>
              <a:t>Obtain entry-side vantage point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Observe traffic patterns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Predict website visited by user using </a:t>
            </a:r>
            <a:r>
              <a:rPr lang="en-US" b="1" dirty="0"/>
              <a:t>a trained ML model</a:t>
            </a:r>
          </a:p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98AE12-C4C8-F7D4-F752-56D44FE65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3048" y="4600510"/>
            <a:ext cx="939377" cy="832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85818E-754F-C6B1-5859-92B3A48C3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64" y="2388633"/>
            <a:ext cx="3842441" cy="19568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C272C4-1A6E-49D8-BCBD-416D39D2E4CF}"/>
              </a:ext>
            </a:extLst>
          </p:cNvPr>
          <p:cNvCxnSpPr>
            <a:cxnSpLocks/>
          </p:cNvCxnSpPr>
          <p:nvPr/>
        </p:nvCxnSpPr>
        <p:spPr>
          <a:xfrm>
            <a:off x="7602486" y="3682564"/>
            <a:ext cx="1025283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B03357-DAE5-AF00-22FB-F5B3BA641908}"/>
              </a:ext>
            </a:extLst>
          </p:cNvPr>
          <p:cNvCxnSpPr>
            <a:cxnSpLocks/>
          </p:cNvCxnSpPr>
          <p:nvPr/>
        </p:nvCxnSpPr>
        <p:spPr>
          <a:xfrm flipV="1">
            <a:off x="9038911" y="3203332"/>
            <a:ext cx="1070590" cy="58127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EF9CC4-08D7-B438-AB8F-37A5CEDABA69}"/>
              </a:ext>
            </a:extLst>
          </p:cNvPr>
          <p:cNvCxnSpPr>
            <a:cxnSpLocks/>
          </p:cNvCxnSpPr>
          <p:nvPr/>
        </p:nvCxnSpPr>
        <p:spPr>
          <a:xfrm>
            <a:off x="10309116" y="3330756"/>
            <a:ext cx="975670" cy="46280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898F43-694F-E0D1-905E-B139DB0A8A42}"/>
              </a:ext>
            </a:extLst>
          </p:cNvPr>
          <p:cNvCxnSpPr>
            <a:cxnSpLocks/>
          </p:cNvCxnSpPr>
          <p:nvPr/>
        </p:nvCxnSpPr>
        <p:spPr>
          <a:xfrm>
            <a:off x="11391030" y="3824571"/>
            <a:ext cx="1244227" cy="52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06BF5E2-78DA-3019-1491-D4F019F49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8383" y="3164749"/>
            <a:ext cx="819741" cy="992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6EAB95-453D-A948-8800-4ABB47240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5499" y="2475331"/>
            <a:ext cx="952616" cy="10716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F4CF9B-D213-D0FF-E7D2-0766D507FF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6427" y="2971809"/>
            <a:ext cx="952616" cy="10716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01C7F8-A44D-DA15-04BD-CF8F3EE6DDE7}"/>
              </a:ext>
            </a:extLst>
          </p:cNvPr>
          <p:cNvSpPr txBox="1"/>
          <p:nvPr/>
        </p:nvSpPr>
        <p:spPr>
          <a:xfrm>
            <a:off x="12162269" y="27965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2D7941-54CE-50A6-4C69-2744DC5AD285}"/>
              </a:ext>
            </a:extLst>
          </p:cNvPr>
          <p:cNvCxnSpPr>
            <a:cxnSpLocks/>
          </p:cNvCxnSpPr>
          <p:nvPr/>
        </p:nvCxnSpPr>
        <p:spPr>
          <a:xfrm>
            <a:off x="8505594" y="3682564"/>
            <a:ext cx="0" cy="1093911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F6C43B0E-F6D2-BA8E-5C92-48AFAD5B19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82460" y="2964813"/>
            <a:ext cx="758751" cy="1159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BA5307D-DA9B-8EA9-59D2-E46A977380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14206" y="3066330"/>
            <a:ext cx="781481" cy="73496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E365D20-874A-E708-DF9E-6093BA94BC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35759" y="2907078"/>
            <a:ext cx="1016745" cy="1100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872D4C2-14E7-7854-405B-E2824D866416}"/>
              </a:ext>
            </a:extLst>
          </p:cNvPr>
          <p:cNvSpPr txBox="1"/>
          <p:nvPr/>
        </p:nvSpPr>
        <p:spPr>
          <a:xfrm>
            <a:off x="8855336" y="5518203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 model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6C20B2-62CA-419D-DEAC-2B37B70ABDEE}"/>
              </a:ext>
            </a:extLst>
          </p:cNvPr>
          <p:cNvSpPr txBox="1"/>
          <p:nvPr/>
        </p:nvSpPr>
        <p:spPr>
          <a:xfrm>
            <a:off x="7574933" y="5507938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unlabeled</a:t>
            </a:r>
            <a:br>
              <a:rPr lang="en-US" dirty="0"/>
            </a:br>
            <a:r>
              <a:rPr lang="en-US" dirty="0"/>
              <a:t>entry pattern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C5D940-B690-FB2A-9AE5-ACB7025553C2}"/>
              </a:ext>
            </a:extLst>
          </p:cNvPr>
          <p:cNvGrpSpPr/>
          <p:nvPr/>
        </p:nvGrpSpPr>
        <p:grpSpPr>
          <a:xfrm>
            <a:off x="10793804" y="4616520"/>
            <a:ext cx="1198652" cy="800100"/>
            <a:chOff x="1755242" y="3227704"/>
            <a:chExt cx="1198652" cy="800100"/>
          </a:xfrm>
        </p:grpSpPr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0690E442-A0BF-6AF9-E62A-D40B7FEBC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242" y="3227704"/>
              <a:ext cx="1198652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C0FD6E4-96C7-C33E-9F3E-A2ABA1EF8140}"/>
                </a:ext>
              </a:extLst>
            </p:cNvPr>
            <p:cNvSpPr txBox="1"/>
            <p:nvPr/>
          </p:nvSpPr>
          <p:spPr>
            <a:xfrm>
              <a:off x="1851866" y="3455209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foo.com</a:t>
              </a:r>
              <a:endParaRPr 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370FF7E-853A-4F7C-1BEB-4931FEDD44BA}"/>
              </a:ext>
            </a:extLst>
          </p:cNvPr>
          <p:cNvSpPr txBox="1"/>
          <p:nvPr/>
        </p:nvSpPr>
        <p:spPr>
          <a:xfrm>
            <a:off x="10376493" y="5474370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predicted</a:t>
            </a:r>
            <a:br>
              <a:rPr lang="en-US" dirty="0"/>
            </a:br>
            <a:r>
              <a:rPr lang="en-US" dirty="0"/>
              <a:t>website label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555636D-03E0-05C9-C358-FCC671E61986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9032602" y="5016570"/>
            <a:ext cx="1761202" cy="1063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696EF752-24D9-C157-401A-FF972C57D1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11140" y="4856903"/>
            <a:ext cx="1049238" cy="3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6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60C0B-3270-0838-5B47-94AF8A8E1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phic 45" descr="Database with solid fill">
            <a:extLst>
              <a:ext uri="{FF2B5EF4-FFF2-40B4-BE49-F238E27FC236}">
                <a16:creationId xmlns:a16="http://schemas.microsoft.com/office/drawing/2014/main" id="{11E7D1CD-A009-02F6-0E26-1841FD3F9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1988" y="4458343"/>
            <a:ext cx="1167542" cy="116754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4015C7-6ABD-C7AB-2C1E-FC2B2F1225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CellShift: RTT-Aware Trace Transduction for Real-World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4A6D8F-31BA-AFD1-9A62-4EACA9F8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Adversary Train ML Models?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9A1C6E-5B2A-86AF-46BE-70830EF9D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64" y="2388633"/>
            <a:ext cx="3842441" cy="19568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ADFD5-67DF-678F-6292-8E6C88446745}"/>
              </a:ext>
            </a:extLst>
          </p:cNvPr>
          <p:cNvCxnSpPr>
            <a:cxnSpLocks/>
          </p:cNvCxnSpPr>
          <p:nvPr/>
        </p:nvCxnSpPr>
        <p:spPr>
          <a:xfrm>
            <a:off x="7602486" y="3682564"/>
            <a:ext cx="1025283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BC0AF5-A3D8-8F78-007A-EB70C23BF1DE}"/>
              </a:ext>
            </a:extLst>
          </p:cNvPr>
          <p:cNvCxnSpPr>
            <a:cxnSpLocks/>
          </p:cNvCxnSpPr>
          <p:nvPr/>
        </p:nvCxnSpPr>
        <p:spPr>
          <a:xfrm flipV="1">
            <a:off x="9038911" y="3203332"/>
            <a:ext cx="1070590" cy="58127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0A94B0-DAB0-F572-AF46-054AF667E360}"/>
              </a:ext>
            </a:extLst>
          </p:cNvPr>
          <p:cNvCxnSpPr>
            <a:cxnSpLocks/>
          </p:cNvCxnSpPr>
          <p:nvPr/>
        </p:nvCxnSpPr>
        <p:spPr>
          <a:xfrm>
            <a:off x="10309116" y="3330756"/>
            <a:ext cx="975670" cy="46280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29284C-FDC5-AA79-D350-8311A1CB33D7}"/>
              </a:ext>
            </a:extLst>
          </p:cNvPr>
          <p:cNvCxnSpPr>
            <a:cxnSpLocks/>
          </p:cNvCxnSpPr>
          <p:nvPr/>
        </p:nvCxnSpPr>
        <p:spPr>
          <a:xfrm>
            <a:off x="11391030" y="3824571"/>
            <a:ext cx="1244227" cy="52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B920E7A-78E6-0F34-6DDD-0FA1EC877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8383" y="3164749"/>
            <a:ext cx="819741" cy="992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90E869-A978-F4C2-EABE-3CD17B5C8E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5499" y="2475331"/>
            <a:ext cx="952616" cy="10716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C15AA3-835E-0F5D-BBD0-FE2A89435C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6427" y="2971809"/>
            <a:ext cx="952616" cy="10716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FAAF22-58C8-4A5F-3D3F-9ED0BC480A92}"/>
              </a:ext>
            </a:extLst>
          </p:cNvPr>
          <p:cNvSpPr txBox="1"/>
          <p:nvPr/>
        </p:nvSpPr>
        <p:spPr>
          <a:xfrm>
            <a:off x="12162269" y="27965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DFCD19-A5EC-4C01-E78E-762EDBE6D96F}"/>
              </a:ext>
            </a:extLst>
          </p:cNvPr>
          <p:cNvCxnSpPr>
            <a:cxnSpLocks/>
          </p:cNvCxnSpPr>
          <p:nvPr/>
        </p:nvCxnSpPr>
        <p:spPr>
          <a:xfrm>
            <a:off x="8505594" y="3682564"/>
            <a:ext cx="0" cy="1093911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0F670DA2-660B-ABFF-C988-06F99D8FFA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82460" y="2964813"/>
            <a:ext cx="758751" cy="1159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A9AAF97-25BB-F9BE-1EF0-F490F88AF9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14206" y="3066330"/>
            <a:ext cx="781481" cy="73496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A79F178-0BA8-E5AF-F082-7CD9F1B74F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35759" y="2907078"/>
            <a:ext cx="1016745" cy="11006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D415B4C-BE36-413D-5EDC-9CCF007DF15A}"/>
              </a:ext>
            </a:extLst>
          </p:cNvPr>
          <p:cNvSpPr txBox="1"/>
          <p:nvPr/>
        </p:nvSpPr>
        <p:spPr>
          <a:xfrm>
            <a:off x="7574933" y="5507938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unlabeled</a:t>
            </a:r>
            <a:br>
              <a:rPr lang="en-US" dirty="0"/>
            </a:br>
            <a:r>
              <a:rPr lang="en-US" dirty="0"/>
              <a:t>entry patterns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41C7C2B-2606-FFA1-096E-23C68CD473D8}"/>
              </a:ext>
            </a:extLst>
          </p:cNvPr>
          <p:cNvCxnSpPr>
            <a:cxnSpLocks/>
          </p:cNvCxnSpPr>
          <p:nvPr/>
        </p:nvCxnSpPr>
        <p:spPr>
          <a:xfrm flipV="1">
            <a:off x="9032602" y="5016570"/>
            <a:ext cx="1761202" cy="1063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>
            <a:extLst>
              <a:ext uri="{FF2B5EF4-FFF2-40B4-BE49-F238E27FC236}">
                <a16:creationId xmlns:a16="http://schemas.microsoft.com/office/drawing/2014/main" id="{BC1C5CF8-8E3E-AFE5-7491-BA77BB7F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609" y="4625715"/>
            <a:ext cx="1045036" cy="7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0700D2F-E57F-ED51-FF91-8940BEF3E2D4}"/>
              </a:ext>
            </a:extLst>
          </p:cNvPr>
          <p:cNvSpPr txBox="1"/>
          <p:nvPr/>
        </p:nvSpPr>
        <p:spPr>
          <a:xfrm>
            <a:off x="8899759" y="5461770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DE80B39-4E00-F8F6-732D-117A0E6632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11140" y="4856903"/>
            <a:ext cx="1049238" cy="319333"/>
          </a:xfrm>
          <a:prstGeom prst="rect">
            <a:avLst/>
          </a:prstGeom>
        </p:spPr>
      </p:pic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7C0A4CB1-086D-718B-A08F-69F7595FE970}"/>
              </a:ext>
            </a:extLst>
          </p:cNvPr>
          <p:cNvSpPr txBox="1">
            <a:spLocks/>
          </p:cNvSpPr>
          <p:nvPr/>
        </p:nvSpPr>
        <p:spPr>
          <a:xfrm>
            <a:off x="628074" y="1763184"/>
            <a:ext cx="5966691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Non-option: use </a:t>
            </a:r>
            <a:r>
              <a:rPr lang="en-US" b="1" dirty="0"/>
              <a:t>entry examples</a:t>
            </a:r>
          </a:p>
          <a:p>
            <a:pPr marL="919125" lvl="2" indent="-457200"/>
            <a:r>
              <a:rPr lang="en-US" dirty="0"/>
              <a:t>Need </a:t>
            </a:r>
            <a:r>
              <a:rPr lang="en-US" b="1" dirty="0"/>
              <a:t>labeled</a:t>
            </a:r>
            <a:r>
              <a:rPr lang="en-US" dirty="0"/>
              <a:t> examples of patterns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b="1" dirty="0"/>
              <a:t>Onion-encryption</a:t>
            </a:r>
            <a:r>
              <a:rPr lang="en-US" dirty="0"/>
              <a:t> hides labels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Observed examples are </a:t>
            </a:r>
            <a:r>
              <a:rPr lang="en-US" b="1" dirty="0"/>
              <a:t>unlabeled</a:t>
            </a:r>
          </a:p>
          <a:p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F62CA242-5596-4C13-EDC5-D79A78F0C2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15097" y="4577178"/>
            <a:ext cx="939377" cy="83245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7D8FA40-3F3B-F97B-2514-E52BE7BF4862}"/>
              </a:ext>
            </a:extLst>
          </p:cNvPr>
          <p:cNvSpPr txBox="1"/>
          <p:nvPr/>
        </p:nvSpPr>
        <p:spPr>
          <a:xfrm>
            <a:off x="10309116" y="5507937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trained</a:t>
            </a:r>
          </a:p>
          <a:p>
            <a:pPr algn="ctr"/>
            <a:r>
              <a:rPr lang="en-US" dirty="0"/>
              <a:t>ML model</a:t>
            </a:r>
          </a:p>
        </p:txBody>
      </p:sp>
      <p:pic>
        <p:nvPicPr>
          <p:cNvPr id="45" name="Graphic 44" descr="Checkbox Crossed with solid fill">
            <a:extLst>
              <a:ext uri="{FF2B5EF4-FFF2-40B4-BE49-F238E27FC236}">
                <a16:creationId xmlns:a16="http://schemas.microsoft.com/office/drawing/2014/main" id="{A8FF5619-5BBD-2D6D-EAB1-5C1F9EEA67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414954" y="4229519"/>
            <a:ext cx="2589367" cy="258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3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197B0-4487-7DE4-B8A3-319D4C09B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 descr="Database with solid fill">
            <a:extLst>
              <a:ext uri="{FF2B5EF4-FFF2-40B4-BE49-F238E27FC236}">
                <a16:creationId xmlns:a16="http://schemas.microsoft.com/office/drawing/2014/main" id="{C43AD864-8DE3-6671-20A6-9664AE12F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1988" y="4458343"/>
            <a:ext cx="1167542" cy="1167542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6DFD4EE-5EEC-2C09-93E7-C447C5AB50CB}"/>
              </a:ext>
            </a:extLst>
          </p:cNvPr>
          <p:cNvCxnSpPr>
            <a:cxnSpLocks/>
          </p:cNvCxnSpPr>
          <p:nvPr/>
        </p:nvCxnSpPr>
        <p:spPr>
          <a:xfrm flipV="1">
            <a:off x="9032602" y="5016570"/>
            <a:ext cx="1761202" cy="1063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5A9338-1DA8-19B7-65A2-DCFBFBA0A0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CellShift: RTT-Aware Trace Transduction for Real-World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5B0962-53E3-A648-022A-C576CB09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Adversary Train ML Models?</a:t>
            </a:r>
          </a:p>
        </p:txBody>
      </p:sp>
      <p:pic>
        <p:nvPicPr>
          <p:cNvPr id="33" name="Content Placeholder 32">
            <a:extLst>
              <a:ext uri="{FF2B5EF4-FFF2-40B4-BE49-F238E27FC236}">
                <a16:creationId xmlns:a16="http://schemas.microsoft.com/office/drawing/2014/main" id="{7FD9E9CC-D627-E327-C4F4-4BD512736FF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8049" y="2900532"/>
            <a:ext cx="781481" cy="119886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3E91AC8-BF3B-98E3-19C7-5E9F5ED2B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15097" y="4577178"/>
            <a:ext cx="939377" cy="832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26676C-A27E-29FF-5F37-A5E3B0DE05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64" y="2388633"/>
            <a:ext cx="3842441" cy="19568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CD84A4-EFC4-2EC5-C138-60CF9837670D}"/>
              </a:ext>
            </a:extLst>
          </p:cNvPr>
          <p:cNvCxnSpPr>
            <a:cxnSpLocks/>
          </p:cNvCxnSpPr>
          <p:nvPr/>
        </p:nvCxnSpPr>
        <p:spPr>
          <a:xfrm>
            <a:off x="7602486" y="3682564"/>
            <a:ext cx="1025283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54FD23-599E-316F-AC5E-255878D15922}"/>
              </a:ext>
            </a:extLst>
          </p:cNvPr>
          <p:cNvCxnSpPr>
            <a:cxnSpLocks/>
          </p:cNvCxnSpPr>
          <p:nvPr/>
        </p:nvCxnSpPr>
        <p:spPr>
          <a:xfrm flipV="1">
            <a:off x="9038911" y="3203332"/>
            <a:ext cx="1070590" cy="58127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947B7B-A4F3-A1D2-BE07-2B9842A15DBD}"/>
              </a:ext>
            </a:extLst>
          </p:cNvPr>
          <p:cNvCxnSpPr>
            <a:cxnSpLocks/>
          </p:cNvCxnSpPr>
          <p:nvPr/>
        </p:nvCxnSpPr>
        <p:spPr>
          <a:xfrm>
            <a:off x="10309116" y="3330756"/>
            <a:ext cx="975670" cy="46280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4775E9-255D-0C24-B1BC-41743F27ED93}"/>
              </a:ext>
            </a:extLst>
          </p:cNvPr>
          <p:cNvCxnSpPr>
            <a:cxnSpLocks/>
          </p:cNvCxnSpPr>
          <p:nvPr/>
        </p:nvCxnSpPr>
        <p:spPr>
          <a:xfrm>
            <a:off x="11391030" y="3824571"/>
            <a:ext cx="1244227" cy="52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0EFC933-C687-5F84-46E8-4664562DD3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38383" y="3164749"/>
            <a:ext cx="819741" cy="992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1A62C7-39D4-DC6C-712F-8268FC49E8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25499" y="2475331"/>
            <a:ext cx="952616" cy="10716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F1FC55-4D53-6DF9-3108-8C4D67BAF7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26427" y="2971809"/>
            <a:ext cx="952616" cy="10716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2CE31E-F87B-A9F1-B445-BC9FCEDFBB9F}"/>
              </a:ext>
            </a:extLst>
          </p:cNvPr>
          <p:cNvSpPr txBox="1"/>
          <p:nvPr/>
        </p:nvSpPr>
        <p:spPr>
          <a:xfrm>
            <a:off x="12162269" y="27965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5A41513-71D7-8505-4A5A-14DE3B3E39A6}"/>
              </a:ext>
            </a:extLst>
          </p:cNvPr>
          <p:cNvCxnSpPr>
            <a:cxnSpLocks/>
          </p:cNvCxnSpPr>
          <p:nvPr/>
        </p:nvCxnSpPr>
        <p:spPr>
          <a:xfrm>
            <a:off x="8505594" y="3682564"/>
            <a:ext cx="0" cy="1093911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F612BD46-D8F3-A564-E8CD-2A84BA2BC9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4206" y="3066330"/>
            <a:ext cx="781481" cy="73496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AA514BBB-113A-5131-2373-398D49B62A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35759" y="2907078"/>
            <a:ext cx="1016745" cy="1100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131433D-36E5-ECA1-2DEB-2F67E9BDA678}"/>
              </a:ext>
            </a:extLst>
          </p:cNvPr>
          <p:cNvSpPr txBox="1"/>
          <p:nvPr/>
        </p:nvSpPr>
        <p:spPr>
          <a:xfrm>
            <a:off x="10309116" y="5507937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trained</a:t>
            </a:r>
          </a:p>
          <a:p>
            <a:pPr algn="ctr"/>
            <a:r>
              <a:rPr lang="en-US" dirty="0"/>
              <a:t>ML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0CF1F2-6D61-5999-3A3B-7F3174872D71}"/>
              </a:ext>
            </a:extLst>
          </p:cNvPr>
          <p:cNvSpPr txBox="1"/>
          <p:nvPr/>
        </p:nvSpPr>
        <p:spPr>
          <a:xfrm>
            <a:off x="7574933" y="5507938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labeled</a:t>
            </a:r>
            <a:br>
              <a:rPr lang="en-US" dirty="0"/>
            </a:br>
            <a:r>
              <a:rPr lang="en-US" dirty="0"/>
              <a:t>entry patterns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6712753-15D8-9184-1040-73AF9A3662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11140" y="4859599"/>
            <a:ext cx="1070531" cy="318056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77F4B05B-928C-E7C8-9AE2-1C36FD502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609" y="4625715"/>
            <a:ext cx="1045036" cy="7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C9FDEEC-F421-0D0F-3524-BC8E2F6B9040}"/>
              </a:ext>
            </a:extLst>
          </p:cNvPr>
          <p:cNvSpPr txBox="1"/>
          <p:nvPr/>
        </p:nvSpPr>
        <p:spPr>
          <a:xfrm>
            <a:off x="8899759" y="5461770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B6CE50C2-9745-9605-A0F5-07CFD7569856}"/>
              </a:ext>
            </a:extLst>
          </p:cNvPr>
          <p:cNvSpPr txBox="1">
            <a:spLocks/>
          </p:cNvSpPr>
          <p:nvPr/>
        </p:nvSpPr>
        <p:spPr>
          <a:xfrm>
            <a:off x="628074" y="1763184"/>
            <a:ext cx="6291663" cy="55637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Option 1: </a:t>
            </a:r>
            <a:r>
              <a:rPr lang="en-US" b="1" dirty="0"/>
              <a:t>synthetic data</a:t>
            </a:r>
          </a:p>
          <a:p>
            <a:pPr marL="919125" lvl="2" indent="-457200"/>
            <a:r>
              <a:rPr lang="en-US" dirty="0"/>
              <a:t>Use </a:t>
            </a:r>
            <a:r>
              <a:rPr lang="en-US" b="1" dirty="0"/>
              <a:t>automated browser </a:t>
            </a:r>
            <a:r>
              <a:rPr lang="en-US" dirty="0"/>
              <a:t>(selenium) to </a:t>
            </a:r>
            <a:r>
              <a:rPr lang="en-US" b="1" dirty="0"/>
              <a:t>replicate users’</a:t>
            </a:r>
            <a:r>
              <a:rPr lang="en-US" dirty="0"/>
              <a:t> behavior/diversity</a:t>
            </a:r>
          </a:p>
          <a:p>
            <a:pPr marL="1150880" lvl="3" indent="-457200"/>
            <a:r>
              <a:rPr lang="en-US" dirty="0"/>
              <a:t>Usually by crawling frontpages of top sites…</a:t>
            </a:r>
          </a:p>
          <a:p>
            <a:endParaRPr lang="en-US" dirty="0"/>
          </a:p>
          <a:p>
            <a:r>
              <a:rPr lang="en-US" dirty="0"/>
              <a:t>Problem</a:t>
            </a:r>
          </a:p>
          <a:p>
            <a:pPr marL="919125" lvl="2" indent="-457200"/>
            <a:r>
              <a:rPr lang="en-US" dirty="0"/>
              <a:t>Modeling WF with synthetic user data </a:t>
            </a:r>
            <a:r>
              <a:rPr lang="en-US" b="1" dirty="0"/>
              <a:t>oversimplifies the ML task</a:t>
            </a:r>
            <a:br>
              <a:rPr lang="en-US" dirty="0"/>
            </a:br>
            <a:r>
              <a:rPr lang="en-US" sz="1700" dirty="0"/>
              <a:t>[CCS’14, USENIX’22, PAM’26]</a:t>
            </a:r>
          </a:p>
          <a:p>
            <a:pPr marL="1150880" lvl="3" indent="-457200"/>
            <a:r>
              <a:rPr lang="en-US" dirty="0"/>
              <a:t>Browser version, configuration</a:t>
            </a:r>
          </a:p>
          <a:p>
            <a:pPr marL="1150880" lvl="3" indent="-457200"/>
            <a:r>
              <a:rPr lang="en-US" dirty="0"/>
              <a:t>URL choice, fetch order, usage of tabs</a:t>
            </a:r>
          </a:p>
          <a:p>
            <a:pPr marL="1150880" lvl="3" indent="-457200"/>
            <a:r>
              <a:rPr lang="en-US" dirty="0"/>
              <a:t># of sites/pages, world size dynamics</a:t>
            </a:r>
          </a:p>
          <a:p>
            <a:pPr marL="1150880" lvl="3" indent="-457200"/>
            <a:r>
              <a:rPr lang="en-US" dirty="0"/>
              <a:t>Geo-location, concept drift</a:t>
            </a:r>
          </a:p>
          <a:p>
            <a:pPr marL="1150880" lvl="3" indent="-457200"/>
            <a:r>
              <a:rPr lang="en-US" dirty="0"/>
              <a:t>Tor network variation: relay churn, software versions, congestion, location…</a:t>
            </a:r>
          </a:p>
          <a:p>
            <a:pPr marL="919125" lvl="2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3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16A1B-AC99-6E5A-DE25-11F6E345C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 descr="Database with solid fill">
            <a:extLst>
              <a:ext uri="{FF2B5EF4-FFF2-40B4-BE49-F238E27FC236}">
                <a16:creationId xmlns:a16="http://schemas.microsoft.com/office/drawing/2014/main" id="{0634CA24-1AD8-363F-B492-D6BD0BC39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1988" y="4458343"/>
            <a:ext cx="1167542" cy="1167542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161CA6A-6273-065B-208E-1A4FADD2F67F}"/>
              </a:ext>
            </a:extLst>
          </p:cNvPr>
          <p:cNvCxnSpPr>
            <a:cxnSpLocks/>
          </p:cNvCxnSpPr>
          <p:nvPr/>
        </p:nvCxnSpPr>
        <p:spPr>
          <a:xfrm flipV="1">
            <a:off x="9032602" y="5016570"/>
            <a:ext cx="1761202" cy="1063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AD90C6-BA78-C5AC-8B0E-ECAB8B3B2C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CellShift: RTT-Aware Trace Transduction for Real-World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C2D582-A942-6E69-F0B9-B767FEF64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Adversary Train ML Models?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D9306B7-00B2-3B1E-4E34-CAB86FBDA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15097" y="4577178"/>
            <a:ext cx="939377" cy="832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32253A-FD03-C728-A801-1F044D0638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64" y="2388633"/>
            <a:ext cx="3842441" cy="19568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6277E8-F14D-145B-79D2-E8F531C15AD3}"/>
              </a:ext>
            </a:extLst>
          </p:cNvPr>
          <p:cNvCxnSpPr>
            <a:cxnSpLocks/>
          </p:cNvCxnSpPr>
          <p:nvPr/>
        </p:nvCxnSpPr>
        <p:spPr>
          <a:xfrm>
            <a:off x="7602486" y="3682564"/>
            <a:ext cx="1025283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59E8CA-CCB4-7DF8-9E67-07CE5970D7B8}"/>
              </a:ext>
            </a:extLst>
          </p:cNvPr>
          <p:cNvCxnSpPr>
            <a:cxnSpLocks/>
          </p:cNvCxnSpPr>
          <p:nvPr/>
        </p:nvCxnSpPr>
        <p:spPr>
          <a:xfrm flipV="1">
            <a:off x="9038911" y="3203332"/>
            <a:ext cx="1070590" cy="58127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3B1D1B-B3D3-DF48-548D-A63BDF3E3389}"/>
              </a:ext>
            </a:extLst>
          </p:cNvPr>
          <p:cNvCxnSpPr>
            <a:cxnSpLocks/>
          </p:cNvCxnSpPr>
          <p:nvPr/>
        </p:nvCxnSpPr>
        <p:spPr>
          <a:xfrm>
            <a:off x="10309116" y="3330756"/>
            <a:ext cx="975670" cy="46280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8F693-A7B7-17BF-63C3-07C5023B42B2}"/>
              </a:ext>
            </a:extLst>
          </p:cNvPr>
          <p:cNvCxnSpPr>
            <a:cxnSpLocks/>
          </p:cNvCxnSpPr>
          <p:nvPr/>
        </p:nvCxnSpPr>
        <p:spPr>
          <a:xfrm>
            <a:off x="11391030" y="3824571"/>
            <a:ext cx="1244227" cy="52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398E9BA-5BC5-AEC7-24B9-B6A24F5AE0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8383" y="3164749"/>
            <a:ext cx="819741" cy="992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06EF86-422C-F323-3204-507CE72284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5499" y="2475331"/>
            <a:ext cx="952616" cy="10716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02C872-0DA4-88A8-ED79-6446242100EE}"/>
              </a:ext>
            </a:extLst>
          </p:cNvPr>
          <p:cNvSpPr txBox="1"/>
          <p:nvPr/>
        </p:nvSpPr>
        <p:spPr>
          <a:xfrm>
            <a:off x="12162269" y="27965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C9DA3E68-4D7C-746D-A48F-FC7BA9112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39135" y="2942637"/>
            <a:ext cx="1016745" cy="1100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6FB0D2A-C333-4080-4A2C-781D0DFB5403}"/>
              </a:ext>
            </a:extLst>
          </p:cNvPr>
          <p:cNvSpPr txBox="1"/>
          <p:nvPr/>
        </p:nvSpPr>
        <p:spPr>
          <a:xfrm>
            <a:off x="10309116" y="5507937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trained</a:t>
            </a:r>
          </a:p>
          <a:p>
            <a:pPr algn="ctr"/>
            <a:r>
              <a:rPr lang="en-US" dirty="0"/>
              <a:t>ML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D51452-3CBD-7DA0-965D-2241C14A8475}"/>
              </a:ext>
            </a:extLst>
          </p:cNvPr>
          <p:cNvSpPr txBox="1"/>
          <p:nvPr/>
        </p:nvSpPr>
        <p:spPr>
          <a:xfrm>
            <a:off x="7574933" y="5507938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labeled</a:t>
            </a:r>
            <a:br>
              <a:rPr lang="en-US" dirty="0"/>
            </a:br>
            <a:r>
              <a:rPr lang="en-US" dirty="0"/>
              <a:t>exit patterns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29D6953-09FE-F123-26B9-8AC241FB32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11140" y="4859599"/>
            <a:ext cx="1070531" cy="318056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8B5F67DF-1DFD-3E65-758C-C9FD22D9E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609" y="4625715"/>
            <a:ext cx="1045036" cy="7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84D57D8-C277-465D-2724-894729D2CDBD}"/>
              </a:ext>
            </a:extLst>
          </p:cNvPr>
          <p:cNvSpPr txBox="1"/>
          <p:nvPr/>
        </p:nvSpPr>
        <p:spPr>
          <a:xfrm>
            <a:off x="8899759" y="5461770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25A906ED-090F-E108-89B0-6A1EAE83585E}"/>
              </a:ext>
            </a:extLst>
          </p:cNvPr>
          <p:cNvSpPr txBox="1">
            <a:spLocks/>
          </p:cNvSpPr>
          <p:nvPr/>
        </p:nvSpPr>
        <p:spPr>
          <a:xfrm>
            <a:off x="628074" y="1763184"/>
            <a:ext cx="5966691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Option 2: </a:t>
            </a:r>
            <a:r>
              <a:rPr lang="en-US" b="1" dirty="0"/>
              <a:t>real Tor user data</a:t>
            </a:r>
          </a:p>
          <a:p>
            <a:pPr marL="919125" lvl="2" indent="-457200"/>
            <a:r>
              <a:rPr lang="en-US" dirty="0"/>
              <a:t>Run </a:t>
            </a:r>
            <a:r>
              <a:rPr lang="en-US" b="1" dirty="0"/>
              <a:t>exit relay</a:t>
            </a:r>
            <a:r>
              <a:rPr lang="en-US" dirty="0"/>
              <a:t>, observe traffic</a:t>
            </a:r>
          </a:p>
          <a:p>
            <a:pPr marL="1150880" lvl="3" indent="-457200"/>
            <a:r>
              <a:rPr lang="en-US" dirty="0"/>
              <a:t>Traffic patterns from </a:t>
            </a:r>
            <a:r>
              <a:rPr lang="en-US" b="1" dirty="0"/>
              <a:t>real Tor users</a:t>
            </a:r>
          </a:p>
          <a:p>
            <a:pPr marL="1150880" lvl="3" indent="-457200"/>
            <a:r>
              <a:rPr lang="en-US" dirty="0"/>
              <a:t>Website </a:t>
            </a:r>
            <a:r>
              <a:rPr lang="en-US" b="1" dirty="0"/>
              <a:t>labels</a:t>
            </a:r>
            <a:r>
              <a:rPr lang="en-US" dirty="0"/>
              <a:t> observed in DNS requests</a:t>
            </a:r>
          </a:p>
          <a:p>
            <a:pPr marL="457200" lvl="1" indent="-457200"/>
            <a:endParaRPr lang="en-US" dirty="0"/>
          </a:p>
          <a:p>
            <a:r>
              <a:rPr lang="en-US" dirty="0"/>
              <a:t>Problem</a:t>
            </a:r>
          </a:p>
          <a:p>
            <a:pPr marL="919125" lvl="2" indent="-457200"/>
            <a:r>
              <a:rPr lang="en-US" dirty="0"/>
              <a:t>Exit-entry position mismatch</a:t>
            </a:r>
          </a:p>
          <a:p>
            <a:pPr marL="1150880" lvl="3" indent="-457200"/>
            <a:r>
              <a:rPr lang="en-US" b="1" dirty="0"/>
              <a:t>Train</a:t>
            </a:r>
            <a:r>
              <a:rPr lang="en-US" dirty="0"/>
              <a:t> on </a:t>
            </a:r>
            <a:r>
              <a:rPr lang="en-US" b="1" dirty="0"/>
              <a:t>exit</a:t>
            </a:r>
            <a:r>
              <a:rPr lang="en-US" dirty="0"/>
              <a:t> side, </a:t>
            </a:r>
            <a:r>
              <a:rPr lang="en-US" b="1" dirty="0"/>
              <a:t>predict</a:t>
            </a:r>
            <a:r>
              <a:rPr lang="en-US" dirty="0"/>
              <a:t> on </a:t>
            </a:r>
            <a:r>
              <a:rPr lang="en-US" b="1" dirty="0"/>
              <a:t>entry</a:t>
            </a:r>
            <a:r>
              <a:rPr lang="en-US" dirty="0"/>
              <a:t> side</a:t>
            </a:r>
          </a:p>
          <a:p>
            <a:pPr marL="1150880" lvl="3" indent="-457200"/>
            <a:r>
              <a:rPr lang="en-US" dirty="0"/>
              <a:t>Position “distortion” reduces performance</a:t>
            </a:r>
          </a:p>
          <a:p>
            <a:pPr marL="1371523" lvl="4" indent="-457200"/>
            <a:r>
              <a:rPr lang="en-US" dirty="0"/>
              <a:t>5-18% </a:t>
            </a:r>
            <a:r>
              <a:rPr lang="en-US" sz="1400" dirty="0"/>
              <a:t>[USENIX’22]</a:t>
            </a:r>
          </a:p>
          <a:p>
            <a:pPr marL="1371523" lvl="4" indent="-457200"/>
            <a:r>
              <a:rPr lang="en-US" dirty="0"/>
              <a:t>17% median, 93% worse-case </a:t>
            </a:r>
            <a:r>
              <a:rPr lang="en-US" sz="1400" dirty="0"/>
              <a:t>[WPES’24]</a:t>
            </a:r>
          </a:p>
          <a:p>
            <a:pPr marL="1371523" lvl="4" indent="-457200"/>
            <a:endParaRPr lang="en-US" dirty="0"/>
          </a:p>
          <a:p>
            <a:pPr marL="919125" lvl="2" indent="-457200"/>
            <a:endParaRPr lang="en-US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8F566FEE-199D-B74E-5456-5FF8B1CAAC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82460" y="2964813"/>
            <a:ext cx="758751" cy="1159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328D50-D1DE-D73C-208E-0E61F063B9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4646" y="2924935"/>
            <a:ext cx="952616" cy="107169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FB46C9-5A79-417D-E53C-773CF91BF319}"/>
              </a:ext>
            </a:extLst>
          </p:cNvPr>
          <p:cNvCxnSpPr>
            <a:cxnSpLocks/>
          </p:cNvCxnSpPr>
          <p:nvPr/>
        </p:nvCxnSpPr>
        <p:spPr>
          <a:xfrm flipH="1">
            <a:off x="8505594" y="3842645"/>
            <a:ext cx="2685154" cy="93383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2084DD5B-CCEB-DF3C-1E07-8A4E5D0DD3A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727012" y="3563692"/>
            <a:ext cx="71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5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B1C39-5545-2353-92F8-6E68EDCF7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 descr="Database with solid fill">
            <a:extLst>
              <a:ext uri="{FF2B5EF4-FFF2-40B4-BE49-F238E27FC236}">
                <a16:creationId xmlns:a16="http://schemas.microsoft.com/office/drawing/2014/main" id="{F40BD86F-1401-B9AA-17FC-B501018C7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4898" y="5549475"/>
            <a:ext cx="1167542" cy="116754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E79BF6-DB44-A541-3D0A-5479398F2B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CellShift: RTT-Aware Trace Transduction for Real-World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10E3B4-C874-83F7-68CB-D5E53F541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Research Direction: Key Insights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55A688D1-2A5A-47A5-6DA4-C6F4C0701041}"/>
              </a:ext>
            </a:extLst>
          </p:cNvPr>
          <p:cNvSpPr txBox="1">
            <a:spLocks/>
          </p:cNvSpPr>
          <p:nvPr/>
        </p:nvSpPr>
        <p:spPr>
          <a:xfrm>
            <a:off x="628074" y="1763184"/>
            <a:ext cx="6092709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Key insights:</a:t>
            </a:r>
          </a:p>
          <a:p>
            <a:endParaRPr lang="en-US" dirty="0"/>
          </a:p>
          <a:p>
            <a:pPr marL="919125" lvl="2" indent="-457200"/>
            <a:r>
              <a:rPr lang="en-US" dirty="0"/>
              <a:t>If adversary would </a:t>
            </a:r>
            <a:r>
              <a:rPr lang="en-US" b="1" dirty="0"/>
              <a:t>test</a:t>
            </a:r>
            <a:r>
              <a:rPr lang="en-US" dirty="0"/>
              <a:t> on real user data, they should </a:t>
            </a:r>
            <a:r>
              <a:rPr lang="en-US" b="1" dirty="0"/>
              <a:t>train</a:t>
            </a:r>
            <a:r>
              <a:rPr lang="en-US" dirty="0"/>
              <a:t> on it too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Easier to </a:t>
            </a:r>
            <a:r>
              <a:rPr lang="en-US" b="1" dirty="0"/>
              <a:t>mitigate</a:t>
            </a:r>
            <a:r>
              <a:rPr lang="en-US" dirty="0"/>
              <a:t> entry-exit distortion than </a:t>
            </a:r>
            <a:r>
              <a:rPr lang="en-US" b="1" dirty="0"/>
              <a:t>accurately replicate users</a:t>
            </a:r>
            <a:endParaRPr lang="en-US" dirty="0"/>
          </a:p>
          <a:p>
            <a:endParaRPr lang="en-US" b="1" dirty="0"/>
          </a:p>
          <a:p>
            <a:pPr marL="1371523" lvl="4" indent="-457200"/>
            <a:endParaRPr lang="en-US" dirty="0"/>
          </a:p>
          <a:p>
            <a:pPr marL="919125" lvl="2" indent="-457200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B99721-6F63-CF9E-707E-7664BD88B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230382"/>
              </p:ext>
            </p:extLst>
          </p:nvPr>
        </p:nvGraphicFramePr>
        <p:xfrm>
          <a:off x="7751930" y="1269665"/>
          <a:ext cx="5406194" cy="19202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776855">
                  <a:extLst>
                    <a:ext uri="{9D8B030D-6E8A-4147-A177-3AD203B41FA5}">
                      <a16:colId xmlns:a16="http://schemas.microsoft.com/office/drawing/2014/main" val="3893685856"/>
                    </a:ext>
                  </a:extLst>
                </a:gridCol>
                <a:gridCol w="1421130">
                  <a:extLst>
                    <a:ext uri="{9D8B030D-6E8A-4147-A177-3AD203B41FA5}">
                      <a16:colId xmlns:a16="http://schemas.microsoft.com/office/drawing/2014/main" val="4168597439"/>
                    </a:ext>
                  </a:extLst>
                </a:gridCol>
                <a:gridCol w="1208209">
                  <a:extLst>
                    <a:ext uri="{9D8B030D-6E8A-4147-A177-3AD203B41FA5}">
                      <a16:colId xmlns:a16="http://schemas.microsoft.com/office/drawing/2014/main" val="2426066350"/>
                    </a:ext>
                  </a:extLst>
                </a:gridCol>
              </a:tblGrid>
              <a:tr h="3760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Synthetic</a:t>
                      </a:r>
                      <a:br>
                        <a:rPr lang="en-US" dirty="0"/>
                      </a:br>
                      <a:r>
                        <a:rPr lang="en-US" dirty="0"/>
                        <a:t>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Real Tor</a:t>
                      </a:r>
                      <a:br>
                        <a:rPr lang="en-US" dirty="0"/>
                      </a:br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775167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r>
                        <a:rPr lang="en-US" dirty="0"/>
                        <a:t>Ground-truth labels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341815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r>
                        <a:rPr lang="en-US" dirty="0"/>
                        <a:t>Entry-side 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973316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r>
                        <a:rPr lang="en-US" dirty="0"/>
                        <a:t>Real Tor user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349884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F13748-0740-EBE6-FDBD-851EF6BF1B9A}"/>
              </a:ext>
            </a:extLst>
          </p:cNvPr>
          <p:cNvCxnSpPr>
            <a:cxnSpLocks/>
          </p:cNvCxnSpPr>
          <p:nvPr/>
        </p:nvCxnSpPr>
        <p:spPr>
          <a:xfrm flipV="1">
            <a:off x="9585790" y="6141357"/>
            <a:ext cx="1761202" cy="1063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8540CC10-B310-EC6B-FB7D-5A55B4954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68285" y="5701965"/>
            <a:ext cx="939377" cy="83245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4FA0793-D29B-E993-CA42-0E0BD1AC594C}"/>
              </a:ext>
            </a:extLst>
          </p:cNvPr>
          <p:cNvSpPr txBox="1"/>
          <p:nvPr/>
        </p:nvSpPr>
        <p:spPr>
          <a:xfrm>
            <a:off x="10862304" y="6632724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trained</a:t>
            </a:r>
          </a:p>
          <a:p>
            <a:pPr algn="ctr"/>
            <a:r>
              <a:rPr lang="en-US" dirty="0"/>
              <a:t>ML model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FDC3BD2-2523-6C73-FC32-A8BFBEA5A82A}"/>
              </a:ext>
            </a:extLst>
          </p:cNvPr>
          <p:cNvSpPr txBox="1"/>
          <p:nvPr/>
        </p:nvSpPr>
        <p:spPr>
          <a:xfrm>
            <a:off x="8128121" y="6632725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labeled</a:t>
            </a:r>
            <a:br>
              <a:rPr lang="en-US" dirty="0"/>
            </a:br>
            <a:r>
              <a:rPr lang="en-US" dirty="0"/>
              <a:t>entry patterns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7C677BA6-DD93-3C2C-1B1F-8A807CE478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64328" y="5984386"/>
            <a:ext cx="1070531" cy="318056"/>
          </a:xfrm>
          <a:prstGeom prst="rect">
            <a:avLst/>
          </a:prstGeom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089BA243-4518-D036-7B9E-8637FFE1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797" y="5750502"/>
            <a:ext cx="1045036" cy="7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AD3E6B6-3102-46AC-971D-1AF174823272}"/>
              </a:ext>
            </a:extLst>
          </p:cNvPr>
          <p:cNvSpPr txBox="1"/>
          <p:nvPr/>
        </p:nvSpPr>
        <p:spPr>
          <a:xfrm>
            <a:off x="9452947" y="6586557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pic>
        <p:nvPicPr>
          <p:cNvPr id="54" name="Graphic 53" descr="Checkbox Checked with solid fill">
            <a:extLst>
              <a:ext uri="{FF2B5EF4-FFF2-40B4-BE49-F238E27FC236}">
                <a16:creationId xmlns:a16="http://schemas.microsoft.com/office/drawing/2014/main" id="{6BE858CF-DA82-2941-95CF-9E3050902E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84815" y="1856661"/>
            <a:ext cx="674598" cy="674598"/>
          </a:xfrm>
          <a:prstGeom prst="rect">
            <a:avLst/>
          </a:prstGeom>
        </p:spPr>
      </p:pic>
      <p:pic>
        <p:nvPicPr>
          <p:cNvPr id="56" name="Graphic 55" descr="Checkbox Checked with solid fill">
            <a:extLst>
              <a:ext uri="{FF2B5EF4-FFF2-40B4-BE49-F238E27FC236}">
                <a16:creationId xmlns:a16="http://schemas.microsoft.com/office/drawing/2014/main" id="{B20F1427-A56F-12B6-C177-7AF339EFEF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81477" y="1842844"/>
            <a:ext cx="674598" cy="674598"/>
          </a:xfrm>
          <a:prstGeom prst="rect">
            <a:avLst/>
          </a:prstGeom>
        </p:spPr>
      </p:pic>
      <p:pic>
        <p:nvPicPr>
          <p:cNvPr id="57" name="Graphic 56" descr="Checkbox Crossed with solid fill">
            <a:extLst>
              <a:ext uri="{FF2B5EF4-FFF2-40B4-BE49-F238E27FC236}">
                <a16:creationId xmlns:a16="http://schemas.microsoft.com/office/drawing/2014/main" id="{0B125140-68B4-C6B4-3968-F62B4537C5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73916" y="2241278"/>
            <a:ext cx="674598" cy="674598"/>
          </a:xfrm>
          <a:prstGeom prst="rect">
            <a:avLst/>
          </a:prstGeom>
        </p:spPr>
      </p:pic>
      <p:pic>
        <p:nvPicPr>
          <p:cNvPr id="58" name="Graphic 57" descr="Checkbox Checked with solid fill">
            <a:extLst>
              <a:ext uri="{FF2B5EF4-FFF2-40B4-BE49-F238E27FC236}">
                <a16:creationId xmlns:a16="http://schemas.microsoft.com/office/drawing/2014/main" id="{FA0327CC-5FE0-670D-782E-7562A8BCF0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84815" y="2241278"/>
            <a:ext cx="674598" cy="674598"/>
          </a:xfrm>
          <a:prstGeom prst="rect">
            <a:avLst/>
          </a:prstGeom>
        </p:spPr>
      </p:pic>
      <p:pic>
        <p:nvPicPr>
          <p:cNvPr id="59" name="Graphic 58" descr="Checkbox Checked with solid fill">
            <a:extLst>
              <a:ext uri="{FF2B5EF4-FFF2-40B4-BE49-F238E27FC236}">
                <a16:creationId xmlns:a16="http://schemas.microsoft.com/office/drawing/2014/main" id="{4A86BE5B-1BCB-DED2-AFED-E280FBEA9E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73916" y="2652322"/>
            <a:ext cx="674598" cy="674598"/>
          </a:xfrm>
          <a:prstGeom prst="rect">
            <a:avLst/>
          </a:prstGeom>
        </p:spPr>
      </p:pic>
      <p:pic>
        <p:nvPicPr>
          <p:cNvPr id="60" name="Graphic 59" descr="Checkbox Crossed with solid fill">
            <a:extLst>
              <a:ext uri="{FF2B5EF4-FFF2-40B4-BE49-F238E27FC236}">
                <a16:creationId xmlns:a16="http://schemas.microsoft.com/office/drawing/2014/main" id="{DC0A749E-F690-6BB8-1AF2-7DB8290E08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84815" y="2644393"/>
            <a:ext cx="674598" cy="67459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244FEF7A-28CE-8176-5309-78B317009A44}"/>
              </a:ext>
            </a:extLst>
          </p:cNvPr>
          <p:cNvSpPr txBox="1"/>
          <p:nvPr/>
        </p:nvSpPr>
        <p:spPr>
          <a:xfrm>
            <a:off x="10108481" y="3380212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?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9A3205D-8BB3-4645-C80D-733E01E71F38}"/>
              </a:ext>
            </a:extLst>
          </p:cNvPr>
          <p:cNvCxnSpPr>
            <a:cxnSpLocks/>
          </p:cNvCxnSpPr>
          <p:nvPr/>
        </p:nvCxnSpPr>
        <p:spPr>
          <a:xfrm flipH="1">
            <a:off x="9077847" y="4557528"/>
            <a:ext cx="1156399" cy="1099916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30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4EB04-E53D-BB4D-8BD8-94C692744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 descr="Database with solid fill">
            <a:extLst>
              <a:ext uri="{FF2B5EF4-FFF2-40B4-BE49-F238E27FC236}">
                <a16:creationId xmlns:a16="http://schemas.microsoft.com/office/drawing/2014/main" id="{707844F0-4C14-C565-9372-B0540DE1F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4898" y="5549475"/>
            <a:ext cx="1167542" cy="116754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AE4633-172A-0620-7394-346E9E86DB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CellShift: RTT-Aware Trace Transduction for Real-World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18ADC3-C6E1-F70D-967C-B6E55F78D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26" y="640080"/>
            <a:ext cx="10432473" cy="457200"/>
          </a:xfrm>
        </p:spPr>
        <p:txBody>
          <a:bodyPr/>
          <a:lstStyle/>
          <a:p>
            <a:r>
              <a:rPr lang="en-US" dirty="0"/>
              <a:t>Research Question and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D7796-4009-CA1E-486A-DE9CEE4E51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4"/>
            <a:ext cx="6175221" cy="52578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Research question:</a:t>
            </a:r>
          </a:p>
          <a:p>
            <a:pPr marL="919125" lvl="2" indent="-457200"/>
            <a:r>
              <a:rPr lang="en-US" i="1" dirty="0"/>
              <a:t>Can </a:t>
            </a:r>
            <a:r>
              <a:rPr lang="en-US" i="1" dirty="0" err="1"/>
              <a:t>exit</a:t>
            </a:r>
            <a:r>
              <a:rPr lang="en-US" i="1" dirty="0" err="1">
                <a:sym typeface="Wingdings" pitchFamily="2" charset="2"/>
              </a:rPr>
              <a:t>entry</a:t>
            </a:r>
            <a:r>
              <a:rPr lang="en-US" i="1" dirty="0"/>
              <a:t> transduction efficiently improve classifier robustness to an out-of-distribution testing position?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Goals:</a:t>
            </a:r>
          </a:p>
          <a:p>
            <a:pPr marL="919125" lvl="2" indent="-457200"/>
            <a:r>
              <a:rPr lang="en-US" dirty="0"/>
              <a:t>To understand the real-world threat of WF to </a:t>
            </a:r>
            <a:r>
              <a:rPr lang="en-US" b="1" dirty="0"/>
              <a:t>inform/prioritize defenses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Non-Goals:</a:t>
            </a:r>
          </a:p>
          <a:p>
            <a:pPr marL="919125" lvl="2" indent="-457200"/>
            <a:r>
              <a:rPr lang="en-US" dirty="0"/>
              <a:t>Develop new WF attacks</a:t>
            </a:r>
          </a:p>
          <a:p>
            <a:pPr marL="919125" lvl="2" indent="-457200"/>
            <a:r>
              <a:rPr lang="en-US" dirty="0"/>
              <a:t>Improve attacks to benefit adversary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4825BD-EF2E-499A-7E7F-45542713B4BE}"/>
              </a:ext>
            </a:extLst>
          </p:cNvPr>
          <p:cNvGraphicFramePr>
            <a:graphicFrameLocks noGrp="1"/>
          </p:cNvGraphicFramePr>
          <p:nvPr/>
        </p:nvGraphicFramePr>
        <p:xfrm>
          <a:off x="7751930" y="1269665"/>
          <a:ext cx="5406194" cy="19202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776855">
                  <a:extLst>
                    <a:ext uri="{9D8B030D-6E8A-4147-A177-3AD203B41FA5}">
                      <a16:colId xmlns:a16="http://schemas.microsoft.com/office/drawing/2014/main" val="3893685856"/>
                    </a:ext>
                  </a:extLst>
                </a:gridCol>
                <a:gridCol w="1421130">
                  <a:extLst>
                    <a:ext uri="{9D8B030D-6E8A-4147-A177-3AD203B41FA5}">
                      <a16:colId xmlns:a16="http://schemas.microsoft.com/office/drawing/2014/main" val="4168597439"/>
                    </a:ext>
                  </a:extLst>
                </a:gridCol>
                <a:gridCol w="1208209">
                  <a:extLst>
                    <a:ext uri="{9D8B030D-6E8A-4147-A177-3AD203B41FA5}">
                      <a16:colId xmlns:a16="http://schemas.microsoft.com/office/drawing/2014/main" val="2426066350"/>
                    </a:ext>
                  </a:extLst>
                </a:gridCol>
              </a:tblGrid>
              <a:tr h="3760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Synthetic</a:t>
                      </a:r>
                      <a:br>
                        <a:rPr lang="en-US" dirty="0"/>
                      </a:br>
                      <a:r>
                        <a:rPr lang="en-US" dirty="0"/>
                        <a:t>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Real Tor</a:t>
                      </a:r>
                      <a:br>
                        <a:rPr lang="en-US" dirty="0"/>
                      </a:br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775167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r>
                        <a:rPr lang="en-US" dirty="0"/>
                        <a:t>Ground-truth labels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341815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r>
                        <a:rPr lang="en-US" dirty="0"/>
                        <a:t>Entry-side 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973316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r>
                        <a:rPr lang="en-US" dirty="0"/>
                        <a:t>Real Tor user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349884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8F573C-DD3B-9DE9-035D-15A6B02F371C}"/>
              </a:ext>
            </a:extLst>
          </p:cNvPr>
          <p:cNvCxnSpPr>
            <a:cxnSpLocks/>
          </p:cNvCxnSpPr>
          <p:nvPr/>
        </p:nvCxnSpPr>
        <p:spPr>
          <a:xfrm flipV="1">
            <a:off x="9585790" y="6141357"/>
            <a:ext cx="1761202" cy="1063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D4D0E694-C5C3-71AA-3F28-077D06600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68285" y="5701965"/>
            <a:ext cx="939377" cy="8324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848367-467D-B75F-DDAE-0ECB3D99E610}"/>
              </a:ext>
            </a:extLst>
          </p:cNvPr>
          <p:cNvSpPr txBox="1"/>
          <p:nvPr/>
        </p:nvSpPr>
        <p:spPr>
          <a:xfrm>
            <a:off x="10862304" y="6632724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trained</a:t>
            </a:r>
          </a:p>
          <a:p>
            <a:pPr algn="ctr"/>
            <a:r>
              <a:rPr lang="en-US" dirty="0"/>
              <a:t>ML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990D3D-011C-0313-2CF9-C46A8CE4BC60}"/>
              </a:ext>
            </a:extLst>
          </p:cNvPr>
          <p:cNvSpPr txBox="1"/>
          <p:nvPr/>
        </p:nvSpPr>
        <p:spPr>
          <a:xfrm>
            <a:off x="8128121" y="6632725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labeled</a:t>
            </a:r>
            <a:br>
              <a:rPr lang="en-US" dirty="0"/>
            </a:br>
            <a:r>
              <a:rPr lang="en-US" dirty="0"/>
              <a:t>entry patterns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F5CF896-8E42-EDC7-1453-0DADCF129A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64328" y="5984386"/>
            <a:ext cx="1070531" cy="318056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1F1FF32-9B64-F0C0-A5E3-ADA3ABB98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797" y="5750502"/>
            <a:ext cx="1045036" cy="7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FDD11-1E95-D940-BBD8-E2B4737D9BA7}"/>
              </a:ext>
            </a:extLst>
          </p:cNvPr>
          <p:cNvSpPr txBox="1"/>
          <p:nvPr/>
        </p:nvSpPr>
        <p:spPr>
          <a:xfrm>
            <a:off x="9452947" y="6586557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pic>
        <p:nvPicPr>
          <p:cNvPr id="16" name="Graphic 15" descr="Checkbox Checked with solid fill">
            <a:extLst>
              <a:ext uri="{FF2B5EF4-FFF2-40B4-BE49-F238E27FC236}">
                <a16:creationId xmlns:a16="http://schemas.microsoft.com/office/drawing/2014/main" id="{B944232E-6F4F-88C2-33F9-C7624A19CE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84815" y="1856661"/>
            <a:ext cx="674598" cy="674598"/>
          </a:xfrm>
          <a:prstGeom prst="rect">
            <a:avLst/>
          </a:prstGeom>
        </p:spPr>
      </p:pic>
      <p:pic>
        <p:nvPicPr>
          <p:cNvPr id="18" name="Graphic 17" descr="Checkbox Checked with solid fill">
            <a:extLst>
              <a:ext uri="{FF2B5EF4-FFF2-40B4-BE49-F238E27FC236}">
                <a16:creationId xmlns:a16="http://schemas.microsoft.com/office/drawing/2014/main" id="{91B0E02A-D4CF-1131-7AFD-24C458CADF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81477" y="1842844"/>
            <a:ext cx="674598" cy="674598"/>
          </a:xfrm>
          <a:prstGeom prst="rect">
            <a:avLst/>
          </a:prstGeom>
        </p:spPr>
      </p:pic>
      <p:pic>
        <p:nvPicPr>
          <p:cNvPr id="19" name="Graphic 18" descr="Checkbox Crossed with solid fill">
            <a:extLst>
              <a:ext uri="{FF2B5EF4-FFF2-40B4-BE49-F238E27FC236}">
                <a16:creationId xmlns:a16="http://schemas.microsoft.com/office/drawing/2014/main" id="{4FB8D6DF-F107-FC0E-F76B-08B6965B77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821750" y="2248893"/>
            <a:ext cx="674598" cy="674598"/>
          </a:xfrm>
          <a:prstGeom prst="rect">
            <a:avLst/>
          </a:prstGeom>
        </p:spPr>
      </p:pic>
      <p:pic>
        <p:nvPicPr>
          <p:cNvPr id="20" name="Graphic 19" descr="Checkbox Checked with solid fill">
            <a:extLst>
              <a:ext uri="{FF2B5EF4-FFF2-40B4-BE49-F238E27FC236}">
                <a16:creationId xmlns:a16="http://schemas.microsoft.com/office/drawing/2014/main" id="{EBBD738A-7839-B16A-21D3-84E2641460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84815" y="2241278"/>
            <a:ext cx="674598" cy="674598"/>
          </a:xfrm>
          <a:prstGeom prst="rect">
            <a:avLst/>
          </a:prstGeom>
        </p:spPr>
      </p:pic>
      <p:pic>
        <p:nvPicPr>
          <p:cNvPr id="21" name="Graphic 20" descr="Checkbox Checked with solid fill">
            <a:extLst>
              <a:ext uri="{FF2B5EF4-FFF2-40B4-BE49-F238E27FC236}">
                <a16:creationId xmlns:a16="http://schemas.microsoft.com/office/drawing/2014/main" id="{42D5A2E9-FBEB-DAF6-EC94-F59C95B0E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73916" y="2652322"/>
            <a:ext cx="674598" cy="674598"/>
          </a:xfrm>
          <a:prstGeom prst="rect">
            <a:avLst/>
          </a:prstGeom>
        </p:spPr>
      </p:pic>
      <p:pic>
        <p:nvPicPr>
          <p:cNvPr id="22" name="Graphic 21" descr="Checkbox Crossed with solid fill">
            <a:extLst>
              <a:ext uri="{FF2B5EF4-FFF2-40B4-BE49-F238E27FC236}">
                <a16:creationId xmlns:a16="http://schemas.microsoft.com/office/drawing/2014/main" id="{AC78D127-FFE6-D1AA-30E7-81113927A8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84815" y="2644393"/>
            <a:ext cx="674598" cy="6745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C89162-C355-F1E1-97C9-5009AE83853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16" y="3364458"/>
            <a:ext cx="3842441" cy="195689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4C076C-2A39-8D38-EC20-5E1A435EA5D3}"/>
              </a:ext>
            </a:extLst>
          </p:cNvPr>
          <p:cNvCxnSpPr>
            <a:cxnSpLocks/>
          </p:cNvCxnSpPr>
          <p:nvPr/>
        </p:nvCxnSpPr>
        <p:spPr>
          <a:xfrm>
            <a:off x="7931038" y="4658389"/>
            <a:ext cx="1025283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4EEF7-C33B-811B-3945-3426DE7E914C}"/>
              </a:ext>
            </a:extLst>
          </p:cNvPr>
          <p:cNvCxnSpPr>
            <a:cxnSpLocks/>
          </p:cNvCxnSpPr>
          <p:nvPr/>
        </p:nvCxnSpPr>
        <p:spPr>
          <a:xfrm flipV="1">
            <a:off x="9367463" y="4179157"/>
            <a:ext cx="1070590" cy="58127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DC483B6-819F-21A3-EA8D-E3719DAF744A}"/>
              </a:ext>
            </a:extLst>
          </p:cNvPr>
          <p:cNvCxnSpPr>
            <a:cxnSpLocks/>
          </p:cNvCxnSpPr>
          <p:nvPr/>
        </p:nvCxnSpPr>
        <p:spPr>
          <a:xfrm>
            <a:off x="10637668" y="4306581"/>
            <a:ext cx="975670" cy="46280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BEEC617-43DE-A089-158A-05D2E42FEB53}"/>
              </a:ext>
            </a:extLst>
          </p:cNvPr>
          <p:cNvCxnSpPr>
            <a:cxnSpLocks/>
          </p:cNvCxnSpPr>
          <p:nvPr/>
        </p:nvCxnSpPr>
        <p:spPr>
          <a:xfrm>
            <a:off x="11719582" y="4800396"/>
            <a:ext cx="1244227" cy="52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B25F9DD7-F535-1609-92D4-8F616C5285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666935" y="4140574"/>
            <a:ext cx="819741" cy="9923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077DA8-1C51-E6C2-AF5E-8BB2F5B460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54051" y="3451156"/>
            <a:ext cx="952616" cy="107169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8114B5B-2344-DFBB-F61C-01C48C3EEEFF}"/>
              </a:ext>
            </a:extLst>
          </p:cNvPr>
          <p:cNvSpPr txBox="1"/>
          <p:nvPr/>
        </p:nvSpPr>
        <p:spPr>
          <a:xfrm>
            <a:off x="12490821" y="3772413"/>
            <a:ext cx="100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987B848F-17AF-0DE4-D77C-D8F4B9D6B1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67687" y="3918462"/>
            <a:ext cx="1016745" cy="11006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8A49B535-436E-CA9F-7A17-6C36C0B805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311012" y="3940638"/>
            <a:ext cx="758751" cy="1159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3AE28E9-4059-793D-F6B6-A5207724B3F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3198" y="3900760"/>
            <a:ext cx="952616" cy="1071694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24EA6C0-2292-9A3D-D566-E19EC54FB0B5}"/>
              </a:ext>
            </a:extLst>
          </p:cNvPr>
          <p:cNvCxnSpPr>
            <a:cxnSpLocks/>
          </p:cNvCxnSpPr>
          <p:nvPr/>
        </p:nvCxnSpPr>
        <p:spPr>
          <a:xfrm flipH="1">
            <a:off x="7635194" y="4818470"/>
            <a:ext cx="3884106" cy="904717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Content Placeholder 25">
            <a:extLst>
              <a:ext uri="{FF2B5EF4-FFF2-40B4-BE49-F238E27FC236}">
                <a16:creationId xmlns:a16="http://schemas.microsoft.com/office/drawing/2014/main" id="{5068986C-BC1F-9FA5-63F6-8F31C6FE895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055564" y="4539517"/>
            <a:ext cx="711200" cy="711200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FD70491-F882-E952-409F-455B6FEC53F4}"/>
              </a:ext>
            </a:extLst>
          </p:cNvPr>
          <p:cNvCxnSpPr>
            <a:cxnSpLocks/>
          </p:cNvCxnSpPr>
          <p:nvPr/>
        </p:nvCxnSpPr>
        <p:spPr>
          <a:xfrm>
            <a:off x="7931038" y="6141357"/>
            <a:ext cx="64969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 descr="Toggle with solid fill">
            <a:extLst>
              <a:ext uri="{FF2B5EF4-FFF2-40B4-BE49-F238E27FC236}">
                <a16:creationId xmlns:a16="http://schemas.microsoft.com/office/drawing/2014/main" id="{970952C3-448B-B850-14E1-FD74D7D8E4E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098965" y="5684104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BDE4D59-7684-6498-70E6-E4D7D935B805}"/>
              </a:ext>
            </a:extLst>
          </p:cNvPr>
          <p:cNvSpPr txBox="1"/>
          <p:nvPr/>
        </p:nvSpPr>
        <p:spPr>
          <a:xfrm>
            <a:off x="6895895" y="6628151"/>
            <a:ext cx="128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????</a:t>
            </a:r>
          </a:p>
          <a:p>
            <a:pPr algn="ctr"/>
            <a:r>
              <a:rPr lang="en-US" dirty="0" err="1"/>
              <a:t>exit</a:t>
            </a:r>
            <a:r>
              <a:rPr lang="en-US" dirty="0" err="1">
                <a:sym typeface="Wingdings" pitchFamily="2" charset="2"/>
              </a:rPr>
              <a:t>entry</a:t>
            </a:r>
            <a:endParaRPr lang="en-US" dirty="0"/>
          </a:p>
        </p:txBody>
      </p:sp>
      <p:pic>
        <p:nvPicPr>
          <p:cNvPr id="41" name="Graphic 40" descr="Checkbox Checked with solid fill">
            <a:extLst>
              <a:ext uri="{FF2B5EF4-FFF2-40B4-BE49-F238E27FC236}">
                <a16:creationId xmlns:a16="http://schemas.microsoft.com/office/drawing/2014/main" id="{373F877E-0A80-7DF5-4417-CF52B2AB81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578885" y="2241278"/>
            <a:ext cx="674598" cy="674598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D494444-F571-33D7-21DA-5F21D9D29912}"/>
              </a:ext>
            </a:extLst>
          </p:cNvPr>
          <p:cNvCxnSpPr>
            <a:cxnSpLocks/>
          </p:cNvCxnSpPr>
          <p:nvPr/>
        </p:nvCxnSpPr>
        <p:spPr>
          <a:xfrm>
            <a:off x="12347236" y="2584242"/>
            <a:ext cx="38207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7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5F21D-802A-FA84-F6C6-3C03EB3DD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 descr="Database with solid fill">
            <a:extLst>
              <a:ext uri="{FF2B5EF4-FFF2-40B4-BE49-F238E27FC236}">
                <a16:creationId xmlns:a16="http://schemas.microsoft.com/office/drawing/2014/main" id="{361A98F7-D5FF-A84F-388F-C55818023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4898" y="5549475"/>
            <a:ext cx="1167542" cy="116754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35ADF6-82BC-ED73-170D-CE4E808F2F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CellShift: RTT-Aware Trace Transduction for Real-World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FFF858-D53B-6AE5-8648-B031911B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26" y="640080"/>
            <a:ext cx="10432473" cy="457200"/>
          </a:xfrm>
        </p:spPr>
        <p:txBody>
          <a:bodyPr/>
          <a:lstStyle/>
          <a:p>
            <a:r>
              <a:rPr lang="en-US" dirty="0" err="1"/>
              <a:t>CellShift</a:t>
            </a:r>
            <a:r>
              <a:rPr lang="en-US" dirty="0"/>
              <a:t>: </a:t>
            </a:r>
            <a:r>
              <a:rPr lang="en-US" dirty="0" err="1"/>
              <a:t>exit</a:t>
            </a:r>
            <a:r>
              <a:rPr lang="en-US" dirty="0" err="1">
                <a:sym typeface="Wingdings" pitchFamily="2" charset="2"/>
              </a:rPr>
              <a:t>entry</a:t>
            </a:r>
            <a:r>
              <a:rPr lang="en-US" dirty="0">
                <a:sym typeface="Wingdings" pitchFamily="2" charset="2"/>
              </a:rPr>
              <a:t> Cell Trace Transduction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689DE7-24F9-3007-4F01-917B2E2F4A2D}"/>
              </a:ext>
            </a:extLst>
          </p:cNvPr>
          <p:cNvGraphicFramePr>
            <a:graphicFrameLocks noGrp="1"/>
          </p:cNvGraphicFramePr>
          <p:nvPr/>
        </p:nvGraphicFramePr>
        <p:xfrm>
          <a:off x="7751930" y="1269665"/>
          <a:ext cx="5406194" cy="19202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776855">
                  <a:extLst>
                    <a:ext uri="{9D8B030D-6E8A-4147-A177-3AD203B41FA5}">
                      <a16:colId xmlns:a16="http://schemas.microsoft.com/office/drawing/2014/main" val="3893685856"/>
                    </a:ext>
                  </a:extLst>
                </a:gridCol>
                <a:gridCol w="1421130">
                  <a:extLst>
                    <a:ext uri="{9D8B030D-6E8A-4147-A177-3AD203B41FA5}">
                      <a16:colId xmlns:a16="http://schemas.microsoft.com/office/drawing/2014/main" val="4168597439"/>
                    </a:ext>
                  </a:extLst>
                </a:gridCol>
                <a:gridCol w="1208209">
                  <a:extLst>
                    <a:ext uri="{9D8B030D-6E8A-4147-A177-3AD203B41FA5}">
                      <a16:colId xmlns:a16="http://schemas.microsoft.com/office/drawing/2014/main" val="2426066350"/>
                    </a:ext>
                  </a:extLst>
                </a:gridCol>
              </a:tblGrid>
              <a:tr h="3760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Synthetic</a:t>
                      </a:r>
                      <a:br>
                        <a:rPr lang="en-US" dirty="0"/>
                      </a:br>
                      <a:r>
                        <a:rPr lang="en-US" dirty="0"/>
                        <a:t>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Real Tor</a:t>
                      </a:r>
                      <a:br>
                        <a:rPr lang="en-US" dirty="0"/>
                      </a:br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775167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r>
                        <a:rPr lang="en-US" dirty="0"/>
                        <a:t>Ground-truth labels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341815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r>
                        <a:rPr lang="en-US" dirty="0"/>
                        <a:t>Entry-side 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973316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r>
                        <a:rPr lang="en-US" dirty="0"/>
                        <a:t>Real Tor user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349884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CE57B4-A6CB-1A99-FEDE-3E3FAA07F58A}"/>
              </a:ext>
            </a:extLst>
          </p:cNvPr>
          <p:cNvCxnSpPr>
            <a:cxnSpLocks/>
          </p:cNvCxnSpPr>
          <p:nvPr/>
        </p:nvCxnSpPr>
        <p:spPr>
          <a:xfrm flipV="1">
            <a:off x="9585790" y="6141357"/>
            <a:ext cx="1761202" cy="1063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89DCF508-A40F-15C9-1F59-3AE3C86CD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68285" y="5701965"/>
            <a:ext cx="939377" cy="83245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7F69FA0-B32A-FE11-A1B2-31D06892B13E}"/>
              </a:ext>
            </a:extLst>
          </p:cNvPr>
          <p:cNvSpPr txBox="1"/>
          <p:nvPr/>
        </p:nvSpPr>
        <p:spPr>
          <a:xfrm>
            <a:off x="10862304" y="6632724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trained</a:t>
            </a:r>
          </a:p>
          <a:p>
            <a:pPr algn="ctr"/>
            <a:r>
              <a:rPr lang="en-US" dirty="0"/>
              <a:t>ML model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CCBAB2-B9AD-6B10-AAF1-4FADDE94826D}"/>
              </a:ext>
            </a:extLst>
          </p:cNvPr>
          <p:cNvSpPr txBox="1"/>
          <p:nvPr/>
        </p:nvSpPr>
        <p:spPr>
          <a:xfrm>
            <a:off x="8128121" y="6632725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labeled</a:t>
            </a:r>
            <a:br>
              <a:rPr lang="en-US" dirty="0"/>
            </a:br>
            <a:r>
              <a:rPr lang="en-US" dirty="0"/>
              <a:t>entry patterns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258DA2D0-38F7-D382-F389-CF536AFCC1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64328" y="5984386"/>
            <a:ext cx="1070531" cy="318056"/>
          </a:xfrm>
          <a:prstGeom prst="rect">
            <a:avLst/>
          </a:prstGeom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940E1407-845C-5522-39C3-526CB7870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797" y="5750502"/>
            <a:ext cx="1045036" cy="7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712D267-529A-2B57-A054-6BA4601D8FBA}"/>
              </a:ext>
            </a:extLst>
          </p:cNvPr>
          <p:cNvSpPr txBox="1"/>
          <p:nvPr/>
        </p:nvSpPr>
        <p:spPr>
          <a:xfrm>
            <a:off x="9452947" y="6586557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pic>
        <p:nvPicPr>
          <p:cNvPr id="54" name="Graphic 53" descr="Checkbox Checked with solid fill">
            <a:extLst>
              <a:ext uri="{FF2B5EF4-FFF2-40B4-BE49-F238E27FC236}">
                <a16:creationId xmlns:a16="http://schemas.microsoft.com/office/drawing/2014/main" id="{C4DB35B0-88A3-2499-F1FC-4331CF8DD0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84815" y="1856661"/>
            <a:ext cx="674598" cy="674598"/>
          </a:xfrm>
          <a:prstGeom prst="rect">
            <a:avLst/>
          </a:prstGeom>
        </p:spPr>
      </p:pic>
      <p:pic>
        <p:nvPicPr>
          <p:cNvPr id="56" name="Graphic 55" descr="Checkbox Checked with solid fill">
            <a:extLst>
              <a:ext uri="{FF2B5EF4-FFF2-40B4-BE49-F238E27FC236}">
                <a16:creationId xmlns:a16="http://schemas.microsoft.com/office/drawing/2014/main" id="{234F8944-2BB5-46C5-4984-E1B5E18B82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81477" y="1842844"/>
            <a:ext cx="674598" cy="674598"/>
          </a:xfrm>
          <a:prstGeom prst="rect">
            <a:avLst/>
          </a:prstGeom>
        </p:spPr>
      </p:pic>
      <p:pic>
        <p:nvPicPr>
          <p:cNvPr id="57" name="Graphic 56" descr="Checkbox Crossed with solid fill">
            <a:extLst>
              <a:ext uri="{FF2B5EF4-FFF2-40B4-BE49-F238E27FC236}">
                <a16:creationId xmlns:a16="http://schemas.microsoft.com/office/drawing/2014/main" id="{A97AC4E5-DF5E-B8BA-E9A1-8FEB3A75E3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821750" y="2248893"/>
            <a:ext cx="674598" cy="674598"/>
          </a:xfrm>
          <a:prstGeom prst="rect">
            <a:avLst/>
          </a:prstGeom>
        </p:spPr>
      </p:pic>
      <p:pic>
        <p:nvPicPr>
          <p:cNvPr id="58" name="Graphic 57" descr="Checkbox Checked with solid fill">
            <a:extLst>
              <a:ext uri="{FF2B5EF4-FFF2-40B4-BE49-F238E27FC236}">
                <a16:creationId xmlns:a16="http://schemas.microsoft.com/office/drawing/2014/main" id="{4FDE47B9-26F7-95DB-63A3-177811FF2F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84815" y="2241278"/>
            <a:ext cx="674598" cy="674598"/>
          </a:xfrm>
          <a:prstGeom prst="rect">
            <a:avLst/>
          </a:prstGeom>
        </p:spPr>
      </p:pic>
      <p:pic>
        <p:nvPicPr>
          <p:cNvPr id="59" name="Graphic 58" descr="Checkbox Checked with solid fill">
            <a:extLst>
              <a:ext uri="{FF2B5EF4-FFF2-40B4-BE49-F238E27FC236}">
                <a16:creationId xmlns:a16="http://schemas.microsoft.com/office/drawing/2014/main" id="{B265687C-82B3-2F51-326B-1326158344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73916" y="2652322"/>
            <a:ext cx="674598" cy="674598"/>
          </a:xfrm>
          <a:prstGeom prst="rect">
            <a:avLst/>
          </a:prstGeom>
        </p:spPr>
      </p:pic>
      <p:pic>
        <p:nvPicPr>
          <p:cNvPr id="60" name="Graphic 59" descr="Checkbox Crossed with solid fill">
            <a:extLst>
              <a:ext uri="{FF2B5EF4-FFF2-40B4-BE49-F238E27FC236}">
                <a16:creationId xmlns:a16="http://schemas.microsoft.com/office/drawing/2014/main" id="{7662C6D9-069D-D2F0-0ECB-FBB0E4B45A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84815" y="2644393"/>
            <a:ext cx="674598" cy="67459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F1D45-C00F-5A9A-087E-003D8BFD72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4"/>
            <a:ext cx="6175221" cy="5257800"/>
          </a:xfrm>
        </p:spPr>
        <p:txBody>
          <a:bodyPr>
            <a:normAutofit/>
          </a:bodyPr>
          <a:lstStyle/>
          <a:p>
            <a:r>
              <a:rPr lang="en-US" dirty="0"/>
              <a:t>Introducing </a:t>
            </a:r>
            <a:r>
              <a:rPr lang="en-US" b="1" dirty="0" err="1"/>
              <a:t>CellShift</a:t>
            </a: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Transforms or “shifts” exit traces into entry traces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Uses existing cell trace metadata</a:t>
            </a:r>
          </a:p>
          <a:p>
            <a:pPr marL="919125" lvl="2" indent="-457200"/>
            <a:r>
              <a:rPr lang="en-US" dirty="0"/>
              <a:t>Extract </a:t>
            </a:r>
            <a:r>
              <a:rPr lang="en-US" b="1" dirty="0"/>
              <a:t>RTT estimates </a:t>
            </a:r>
            <a:r>
              <a:rPr lang="en-US" dirty="0"/>
              <a:t>from cell trace</a:t>
            </a:r>
          </a:p>
          <a:p>
            <a:pPr marL="919125" lvl="2" indent="-457200"/>
            <a:r>
              <a:rPr lang="en-US" dirty="0"/>
              <a:t>Estimate e2e </a:t>
            </a:r>
            <a:r>
              <a:rPr lang="en-US" b="1" dirty="0"/>
              <a:t>latency</a:t>
            </a:r>
            <a:r>
              <a:rPr lang="en-US" dirty="0"/>
              <a:t> and </a:t>
            </a:r>
            <a:r>
              <a:rPr lang="en-US" b="1" dirty="0"/>
              <a:t>congestion</a:t>
            </a:r>
          </a:p>
          <a:p>
            <a:pPr marL="919125" lvl="2" indent="-457200"/>
            <a:r>
              <a:rPr lang="en-US" dirty="0"/>
              <a:t>Rewrite cell times to </a:t>
            </a:r>
            <a:r>
              <a:rPr lang="en-US" b="1" dirty="0"/>
              <a:t>simulate a shift </a:t>
            </a:r>
            <a:r>
              <a:rPr lang="en-US" dirty="0"/>
              <a:t>in position from exit to entry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Uses only cell traces and …</a:t>
            </a:r>
            <a:r>
              <a:rPr lang="en-US" b="1" dirty="0"/>
              <a:t> MATH!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F5EEFB-DAB2-D9B8-EDF6-89617DED00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16" y="3364458"/>
            <a:ext cx="3842441" cy="195689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7F0794-71C8-BA57-8F5C-B8524C748531}"/>
              </a:ext>
            </a:extLst>
          </p:cNvPr>
          <p:cNvCxnSpPr>
            <a:cxnSpLocks/>
          </p:cNvCxnSpPr>
          <p:nvPr/>
        </p:nvCxnSpPr>
        <p:spPr>
          <a:xfrm>
            <a:off x="7931038" y="4658389"/>
            <a:ext cx="1025283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0C3E6C-DF94-ADC2-5B8B-5059D1DE6B6B}"/>
              </a:ext>
            </a:extLst>
          </p:cNvPr>
          <p:cNvCxnSpPr>
            <a:cxnSpLocks/>
          </p:cNvCxnSpPr>
          <p:nvPr/>
        </p:nvCxnSpPr>
        <p:spPr>
          <a:xfrm flipV="1">
            <a:off x="9367463" y="4179157"/>
            <a:ext cx="1070590" cy="58127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644A52-C730-43FA-6B95-B08B27F2A0D2}"/>
              </a:ext>
            </a:extLst>
          </p:cNvPr>
          <p:cNvCxnSpPr>
            <a:cxnSpLocks/>
          </p:cNvCxnSpPr>
          <p:nvPr/>
        </p:nvCxnSpPr>
        <p:spPr>
          <a:xfrm>
            <a:off x="10637668" y="4306581"/>
            <a:ext cx="975670" cy="46280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00C3B0-B45A-2EDE-04EF-B08E5DCD6E69}"/>
              </a:ext>
            </a:extLst>
          </p:cNvPr>
          <p:cNvCxnSpPr>
            <a:cxnSpLocks/>
          </p:cNvCxnSpPr>
          <p:nvPr/>
        </p:nvCxnSpPr>
        <p:spPr>
          <a:xfrm>
            <a:off x="11719582" y="4800396"/>
            <a:ext cx="1244227" cy="52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775C789-3E4B-58C6-E0F4-2EAAA6107E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666935" y="4140574"/>
            <a:ext cx="819741" cy="992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46AF8B-E8ED-AD1C-1CC1-40386F04C6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54051" y="3451156"/>
            <a:ext cx="952616" cy="1071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40664A-B6E3-3849-2B48-84D491F3D86C}"/>
              </a:ext>
            </a:extLst>
          </p:cNvPr>
          <p:cNvSpPr txBox="1"/>
          <p:nvPr/>
        </p:nvSpPr>
        <p:spPr>
          <a:xfrm>
            <a:off x="12490821" y="3772413"/>
            <a:ext cx="100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67E212D-B538-4D34-B989-26CF58EEFA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67687" y="3918462"/>
            <a:ext cx="1016745" cy="1100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4664197-BC99-08F4-B426-C1D06B2A14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311012" y="3940638"/>
            <a:ext cx="758751" cy="115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062670-EDEF-256A-1906-6CB5D9F991C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3198" y="3900760"/>
            <a:ext cx="952616" cy="1071694"/>
          </a:xfrm>
          <a:prstGeom prst="rect">
            <a:avLst/>
          </a:prstGeom>
        </p:spPr>
      </p:pic>
      <p:pic>
        <p:nvPicPr>
          <p:cNvPr id="34" name="Graphic 33" descr="Checkbox Checked with solid fill">
            <a:extLst>
              <a:ext uri="{FF2B5EF4-FFF2-40B4-BE49-F238E27FC236}">
                <a16:creationId xmlns:a16="http://schemas.microsoft.com/office/drawing/2014/main" id="{1E548152-1025-B016-1D36-C42CE259B6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578885" y="2241278"/>
            <a:ext cx="674598" cy="674598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F36E4AE-A14A-8C48-745C-644AD395F77A}"/>
              </a:ext>
            </a:extLst>
          </p:cNvPr>
          <p:cNvCxnSpPr>
            <a:cxnSpLocks/>
          </p:cNvCxnSpPr>
          <p:nvPr/>
        </p:nvCxnSpPr>
        <p:spPr>
          <a:xfrm>
            <a:off x="12347236" y="2584242"/>
            <a:ext cx="38207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C723A2C-7D3E-50CC-6C5D-6091A873BA7A}"/>
              </a:ext>
            </a:extLst>
          </p:cNvPr>
          <p:cNvCxnSpPr>
            <a:cxnSpLocks/>
          </p:cNvCxnSpPr>
          <p:nvPr/>
        </p:nvCxnSpPr>
        <p:spPr>
          <a:xfrm flipH="1">
            <a:off x="7635194" y="4818470"/>
            <a:ext cx="3884106" cy="904717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C150B86-135E-53C7-EB3D-4EEEA116A0FF}"/>
              </a:ext>
            </a:extLst>
          </p:cNvPr>
          <p:cNvCxnSpPr>
            <a:cxnSpLocks/>
          </p:cNvCxnSpPr>
          <p:nvPr/>
        </p:nvCxnSpPr>
        <p:spPr>
          <a:xfrm>
            <a:off x="7931038" y="6141357"/>
            <a:ext cx="64969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 descr="Toggle with solid fill">
            <a:extLst>
              <a:ext uri="{FF2B5EF4-FFF2-40B4-BE49-F238E27FC236}">
                <a16:creationId xmlns:a16="http://schemas.microsoft.com/office/drawing/2014/main" id="{8697966F-6399-6EA2-B3B8-7F56FD643AA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98965" y="5684104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4539C14-B258-658B-AC8D-0B90C91F27B0}"/>
              </a:ext>
            </a:extLst>
          </p:cNvPr>
          <p:cNvSpPr txBox="1"/>
          <p:nvPr/>
        </p:nvSpPr>
        <p:spPr>
          <a:xfrm>
            <a:off x="6895895" y="6628151"/>
            <a:ext cx="128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CellShift</a:t>
            </a:r>
            <a:r>
              <a:rPr lang="en-US" dirty="0"/>
              <a:t>:</a:t>
            </a:r>
          </a:p>
          <a:p>
            <a:pPr algn="ctr"/>
            <a:r>
              <a:rPr lang="en-US" dirty="0" err="1"/>
              <a:t>exit</a:t>
            </a:r>
            <a:r>
              <a:rPr lang="en-US" dirty="0" err="1">
                <a:sym typeface="Wingdings" pitchFamily="2" charset="2"/>
              </a:rPr>
              <a:t>entry</a:t>
            </a:r>
            <a:endParaRPr lang="en-US" dirty="0"/>
          </a:p>
        </p:txBody>
      </p:sp>
      <p:pic>
        <p:nvPicPr>
          <p:cNvPr id="20" name="Content Placeholder 25">
            <a:extLst>
              <a:ext uri="{FF2B5EF4-FFF2-40B4-BE49-F238E27FC236}">
                <a16:creationId xmlns:a16="http://schemas.microsoft.com/office/drawing/2014/main" id="{F815A2BE-0DAC-053D-6DD3-95239358A76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055564" y="4539517"/>
            <a:ext cx="71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93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RL PPT">
      <a:dk1>
        <a:sysClr val="windowText" lastClr="000000"/>
      </a:dk1>
      <a:lt1>
        <a:sysClr val="window" lastClr="FFFFFF"/>
      </a:lt1>
      <a:dk2>
        <a:srgbClr val="1B365D"/>
      </a:dk2>
      <a:lt2>
        <a:srgbClr val="FABE07"/>
      </a:lt2>
      <a:accent1>
        <a:srgbClr val="1B365D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L_PPT_WideScreen_M10_052616" id="{DD9E120A-AE45-4FCF-9AB0-14AD7E4D1ED6}" vid="{40B21B15-B66C-42A3-9B9F-85D271FBB4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29893</TotalTime>
  <Words>1573</Words>
  <Application>Microsoft Macintosh PowerPoint</Application>
  <PresentationFormat>Custom</PresentationFormat>
  <Paragraphs>348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CellShift: RTT-Aware Trace Transduction for Real-World Website Fingerprinting</vt:lpstr>
      <vt:lpstr>Anonymous Communication with Tor</vt:lpstr>
      <vt:lpstr>Website Fingerprinting Adversary Model</vt:lpstr>
      <vt:lpstr>How Might Adversary Train ML Models?</vt:lpstr>
      <vt:lpstr>How Might Adversary Train ML Models?</vt:lpstr>
      <vt:lpstr>How Might Adversary Train ML Models?</vt:lpstr>
      <vt:lpstr>Our Research Direction: Key Insights</vt:lpstr>
      <vt:lpstr>Research Question and Goals</vt:lpstr>
      <vt:lpstr>CellShift: exitentry Cell Trace Transduction</vt:lpstr>
      <vt:lpstr>How does CellShift work?</vt:lpstr>
      <vt:lpstr>How does CellShift work?</vt:lpstr>
      <vt:lpstr>How does CellShift work?</vt:lpstr>
      <vt:lpstr>How does CellShift work? (continued)</vt:lpstr>
      <vt:lpstr>Extensions for Augmented Training</vt:lpstr>
      <vt:lpstr>Evaluation: Trace Distance</vt:lpstr>
      <vt:lpstr>Evaluation: Trace Distance</vt:lpstr>
      <vt:lpstr>Evaluation: Closed-World WF with Synthetic Data</vt:lpstr>
      <vt:lpstr>Evaluation: WF with Genuine Data</vt:lpstr>
      <vt:lpstr>CellShift Transduction Performance</vt:lpstr>
      <vt:lpstr>CellShift: RTT-Aware Trace Transduction for  Real-World Website Fingerprinting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Break: A Study of Bandwidth Denial-of-Service Attacks against Tor</dc:title>
  <dc:subject/>
  <dc:creator>Microsoft Office User</dc:creator>
  <cp:keywords/>
  <dc:description/>
  <cp:lastModifiedBy>Jansen, R G (Rob) CIV USN NRL WASHINGTON DC (USA)</cp:lastModifiedBy>
  <cp:revision>517</cp:revision>
  <cp:lastPrinted>2023-07-07T16:29:42Z</cp:lastPrinted>
  <dcterms:created xsi:type="dcterms:W3CDTF">2019-08-12T02:39:41Z</dcterms:created>
  <dcterms:modified xsi:type="dcterms:W3CDTF">2026-02-20T00:19:26Z</dcterms:modified>
  <cp:category/>
</cp:coreProperties>
</file>