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sldIdLst>
    <p:sldId id="258" r:id="rId2"/>
    <p:sldId id="354" r:id="rId3"/>
    <p:sldId id="364" r:id="rId4"/>
    <p:sldId id="363" r:id="rId5"/>
    <p:sldId id="367" r:id="rId6"/>
    <p:sldId id="368" r:id="rId7"/>
    <p:sldId id="369" r:id="rId8"/>
    <p:sldId id="370" r:id="rId9"/>
    <p:sldId id="365" r:id="rId10"/>
    <p:sldId id="350" r:id="rId11"/>
    <p:sldId id="372" r:id="rId12"/>
    <p:sldId id="353" r:id="rId13"/>
    <p:sldId id="391" r:id="rId14"/>
    <p:sldId id="393" r:id="rId15"/>
    <p:sldId id="379" r:id="rId16"/>
    <p:sldId id="423" r:id="rId17"/>
    <p:sldId id="425" r:id="rId18"/>
    <p:sldId id="426" r:id="rId19"/>
    <p:sldId id="387" r:id="rId20"/>
    <p:sldId id="390" r:id="rId21"/>
    <p:sldId id="389" r:id="rId22"/>
    <p:sldId id="388" r:id="rId23"/>
    <p:sldId id="394" r:id="rId24"/>
    <p:sldId id="373" r:id="rId25"/>
    <p:sldId id="402" r:id="rId26"/>
    <p:sldId id="419" r:id="rId27"/>
    <p:sldId id="397" r:id="rId28"/>
    <p:sldId id="398" r:id="rId29"/>
    <p:sldId id="405" r:id="rId30"/>
    <p:sldId id="406" r:id="rId31"/>
    <p:sldId id="408" r:id="rId32"/>
    <p:sldId id="409" r:id="rId33"/>
    <p:sldId id="410" r:id="rId34"/>
    <p:sldId id="421" r:id="rId35"/>
    <p:sldId id="422" r:id="rId36"/>
    <p:sldId id="414" r:id="rId37"/>
    <p:sldId id="415" r:id="rId38"/>
    <p:sldId id="374" r:id="rId39"/>
    <p:sldId id="427" r:id="rId40"/>
    <p:sldId id="428" r:id="rId41"/>
    <p:sldId id="358" r:id="rId42"/>
    <p:sldId id="430" r:id="rId43"/>
    <p:sldId id="431" r:id="rId44"/>
    <p:sldId id="432" r:id="rId45"/>
    <p:sldId id="433" r:id="rId46"/>
    <p:sldId id="435" r:id="rId47"/>
    <p:sldId id="375" r:id="rId48"/>
    <p:sldId id="266" r:id="rId49"/>
    <p:sldId id="395" r:id="rId50"/>
    <p:sldId id="272" r:id="rId51"/>
    <p:sldId id="274" r:id="rId52"/>
    <p:sldId id="279" r:id="rId53"/>
    <p:sldId id="276" r:id="rId54"/>
    <p:sldId id="277" r:id="rId55"/>
    <p:sldId id="278" r:id="rId56"/>
    <p:sldId id="275" r:id="rId57"/>
    <p:sldId id="281" r:id="rId58"/>
    <p:sldId id="285" r:id="rId59"/>
    <p:sldId id="287" r:id="rId60"/>
    <p:sldId id="282" r:id="rId61"/>
    <p:sldId id="295" r:id="rId62"/>
    <p:sldId id="306" r:id="rId63"/>
    <p:sldId id="376" r:id="rId64"/>
    <p:sldId id="392" r:id="rId65"/>
    <p:sldId id="377" r:id="rId66"/>
    <p:sldId id="416" r:id="rId67"/>
    <p:sldId id="417" r:id="rId68"/>
    <p:sldId id="418" r:id="rId69"/>
  </p:sldIdLst>
  <p:sldSz cx="13817600" cy="7772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BE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35" autoAdjust="0"/>
    <p:restoredTop sz="87752"/>
  </p:normalViewPr>
  <p:slideViewPr>
    <p:cSldViewPr snapToGrid="0">
      <p:cViewPr varScale="1">
        <p:scale>
          <a:sx n="112" d="100"/>
          <a:sy n="112" d="100"/>
        </p:scale>
        <p:origin x="208" y="432"/>
      </p:cViewPr>
      <p:guideLst/>
    </p:cSldViewPr>
  </p:slideViewPr>
  <p:notesTextViewPr>
    <p:cViewPr>
      <p:scale>
        <a:sx n="1" d="1"/>
        <a:sy n="1" d="1"/>
      </p:scale>
      <p:origin x="0" y="0"/>
    </p:cViewPr>
  </p:notesTextViewPr>
  <p:notesViewPr>
    <p:cSldViewPr snapToGrid="0">
      <p:cViewPr varScale="1">
        <p:scale>
          <a:sx n="76" d="100"/>
          <a:sy n="76" d="100"/>
        </p:scale>
        <p:origin x="2424" y="2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382F392-DB49-4AA4-8FE8-68E7A20DFD49}" type="datetimeFigureOut">
              <a:rPr lang="en-US" smtClean="0"/>
              <a:t>6/9/22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753BEB2-B6BD-4FBB-B32D-280A8B85AB94}" type="slidenum">
              <a:rPr lang="en-US" smtClean="0"/>
              <a:t>‹#›</a:t>
            </a:fld>
            <a:endParaRPr lang="en-US"/>
          </a:p>
        </p:txBody>
      </p:sp>
    </p:spTree>
    <p:extLst>
      <p:ext uri="{BB962C8B-B14F-4D97-AF65-F5344CB8AC3E}">
        <p14:creationId xmlns:p14="http://schemas.microsoft.com/office/powerpoint/2010/main" val="2813172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53BEB2-B6BD-4FBB-B32D-280A8B85AB94}" type="slidenum">
              <a:rPr lang="en-US" smtClean="0"/>
              <a:t>1</a:t>
            </a:fld>
            <a:endParaRPr lang="en-US"/>
          </a:p>
        </p:txBody>
      </p:sp>
    </p:spTree>
    <p:extLst>
      <p:ext uri="{BB962C8B-B14F-4D97-AF65-F5344CB8AC3E}">
        <p14:creationId xmlns:p14="http://schemas.microsoft.com/office/powerpoint/2010/main" val="3128457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Colum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dirty="0"/>
              <a:t>Toward Safer Tor Research  |  </a:t>
            </a:r>
            <a:fld id="{EC78876D-F60F-416A-9AB8-0484C938732F}" type="slidenum">
              <a:rPr lang="en-US" b="1" smtClean="0">
                <a:solidFill>
                  <a:schemeClr val="tx2"/>
                </a:solidFill>
              </a:rPr>
              <a:pPr/>
              <a:t>‹#›</a:t>
            </a:fld>
            <a:endParaRPr lang="en-US" b="1" dirty="0">
              <a:solidFill>
                <a:schemeClr val="tx2"/>
              </a:solidFill>
            </a:endParaRPr>
          </a:p>
        </p:txBody>
      </p:sp>
      <p:sp>
        <p:nvSpPr>
          <p:cNvPr id="4" name="Footer Placeholder 3"/>
          <p:cNvSpPr>
            <a:spLocks noGrp="1"/>
          </p:cNvSpPr>
          <p:nvPr>
            <p:ph type="ftr" sz="quarter" idx="11"/>
          </p:nvPr>
        </p:nvSpPr>
        <p:spPr/>
        <p:txBody>
          <a:bodyPr/>
          <a:lstStyle/>
          <a:p>
            <a:r>
              <a:rPr lang="en-US" dirty="0"/>
              <a:t>U.S. Naval Research Laboratory</a:t>
            </a:r>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r="1478"/>
          <a:stretch/>
        </p:blipFill>
        <p:spPr>
          <a:xfrm>
            <a:off x="0" y="0"/>
            <a:ext cx="13817600" cy="1234440"/>
          </a:xfrm>
          <a:prstGeom prst="rect">
            <a:avLst/>
          </a:prstGeom>
        </p:spPr>
      </p:pic>
      <p:sp>
        <p:nvSpPr>
          <p:cNvPr id="6" name="Title 1"/>
          <p:cNvSpPr>
            <a:spLocks noGrp="1"/>
          </p:cNvSpPr>
          <p:nvPr>
            <p:ph type="title"/>
          </p:nvPr>
        </p:nvSpPr>
        <p:spPr>
          <a:xfrm>
            <a:off x="2826327" y="640080"/>
            <a:ext cx="10049164" cy="457200"/>
          </a:xfrm>
        </p:spPr>
        <p:txBody>
          <a:bodyPr>
            <a:normAutofit/>
          </a:bodyPr>
          <a:lstStyle>
            <a:lvl1pPr>
              <a:defRPr sz="3000" b="1">
                <a:solidFill>
                  <a:srgbClr val="FABE07"/>
                </a:solidFill>
              </a:defRPr>
            </a:lvl1pPr>
          </a:lstStyle>
          <a:p>
            <a:r>
              <a:rPr lang="en-US"/>
              <a:t>Click to edit Master title style</a:t>
            </a:r>
            <a:endParaRPr lang="en-US" dirty="0"/>
          </a:p>
        </p:txBody>
      </p:sp>
      <p:sp>
        <p:nvSpPr>
          <p:cNvPr id="9" name="Content Placeholder 2"/>
          <p:cNvSpPr>
            <a:spLocks noGrp="1"/>
          </p:cNvSpPr>
          <p:nvPr>
            <p:ph idx="13"/>
          </p:nvPr>
        </p:nvSpPr>
        <p:spPr>
          <a:xfrm>
            <a:off x="628074" y="1763184"/>
            <a:ext cx="5966691" cy="5257800"/>
          </a:xfrm>
        </p:spPr>
        <p:txBody>
          <a:bodyPr/>
          <a:lstStyle>
            <a:lvl1pPr>
              <a:lnSpc>
                <a:spcPct val="100000"/>
              </a:lnSpc>
              <a:spcAft>
                <a:spcPts val="300"/>
              </a:spcAft>
              <a:defRPr sz="2800" baseline="0"/>
            </a:lvl1pPr>
            <a:lvl2pPr>
              <a:lnSpc>
                <a:spcPct val="100000"/>
              </a:lnSpc>
              <a:spcAft>
                <a:spcPts val="300"/>
              </a:spcAft>
              <a:defRPr sz="2800" baseline="0">
                <a:solidFill>
                  <a:schemeClr val="tx2">
                    <a:lumMod val="60000"/>
                    <a:lumOff val="40000"/>
                  </a:schemeClr>
                </a:solidFill>
              </a:defRPr>
            </a:lvl2pPr>
            <a:lvl3pPr>
              <a:lnSpc>
                <a:spcPct val="100000"/>
              </a:lnSpc>
              <a:spcAft>
                <a:spcPts val="300"/>
              </a:spcAft>
              <a:defRPr sz="2400" baseline="0"/>
            </a:lvl3pPr>
            <a:lvl4pPr>
              <a:lnSpc>
                <a:spcPct val="100000"/>
              </a:lnSpc>
              <a:spcAft>
                <a:spcPts val="300"/>
              </a:spcAft>
              <a:defRPr sz="2000" baseline="0">
                <a:solidFill>
                  <a:schemeClr val="tx1"/>
                </a:solidFill>
              </a:defRPr>
            </a:lvl4pPr>
            <a:lvl5pPr marL="914323" indent="-220645">
              <a:lnSpc>
                <a:spcPct val="100000"/>
              </a:lnSpc>
              <a:spcAft>
                <a:spcPts val="300"/>
              </a:spcAft>
              <a:defRPr sz="180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4"/>
          </p:nvPr>
        </p:nvSpPr>
        <p:spPr>
          <a:xfrm>
            <a:off x="7191434" y="1763184"/>
            <a:ext cx="5966691" cy="5257800"/>
          </a:xfrm>
        </p:spPr>
        <p:txBody>
          <a:bodyPr/>
          <a:lstStyle>
            <a:lvl1pPr>
              <a:lnSpc>
                <a:spcPct val="100000"/>
              </a:lnSpc>
              <a:spcAft>
                <a:spcPts val="300"/>
              </a:spcAft>
              <a:defRPr sz="2800"/>
            </a:lvl1pPr>
            <a:lvl2pPr>
              <a:lnSpc>
                <a:spcPct val="100000"/>
              </a:lnSpc>
              <a:spcAft>
                <a:spcPts val="300"/>
              </a:spcAft>
              <a:defRPr sz="2800">
                <a:solidFill>
                  <a:schemeClr val="tx2">
                    <a:lumMod val="60000"/>
                    <a:lumOff val="40000"/>
                  </a:schemeClr>
                </a:solidFill>
              </a:defRPr>
            </a:lvl2pPr>
            <a:lvl3pPr>
              <a:lnSpc>
                <a:spcPct val="100000"/>
              </a:lnSpc>
              <a:spcAft>
                <a:spcPts val="300"/>
              </a:spcAft>
              <a:defRPr sz="2400"/>
            </a:lvl3pPr>
            <a:lvl4pPr>
              <a:lnSpc>
                <a:spcPct val="100000"/>
              </a:lnSpc>
              <a:spcAft>
                <a:spcPts val="300"/>
              </a:spcAft>
              <a:defRPr sz="2000">
                <a:solidFill>
                  <a:schemeClr val="tx1"/>
                </a:solidFill>
              </a:defRPr>
            </a:lvl4pPr>
            <a:lvl5pPr>
              <a:lnSpc>
                <a:spcPct val="100000"/>
              </a:lnSpc>
              <a:spcAft>
                <a:spcPts val="300"/>
              </a:spcAft>
              <a:defRPr sz="16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074" y="233172"/>
            <a:ext cx="1143000" cy="768096"/>
          </a:xfrm>
          <a:prstGeom prst="rect">
            <a:avLst/>
          </a:prstGeom>
        </p:spPr>
      </p:pic>
    </p:spTree>
    <p:extLst>
      <p:ext uri="{BB962C8B-B14F-4D97-AF65-F5344CB8AC3E}">
        <p14:creationId xmlns:p14="http://schemas.microsoft.com/office/powerpoint/2010/main" val="599059904"/>
      </p:ext>
    </p:extLst>
  </p:cSld>
  <p:clrMapOvr>
    <a:masterClrMapping/>
  </p:clrMapOvr>
  <p:extLst>
    <p:ext uri="{DCECCB84-F9BA-43D5-87BE-67443E8EF086}">
      <p15:sldGuideLst xmlns:p15="http://schemas.microsoft.com/office/powerpoint/2012/main">
        <p15:guide id="1" orient="horz" pos="6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Colum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dirty="0"/>
              <a:t>Toward Safer Tor Research |  </a:t>
            </a:r>
            <a:fld id="{EC78876D-F60F-416A-9AB8-0484C938732F}" type="slidenum">
              <a:rPr lang="en-US" b="1" smtClean="0">
                <a:solidFill>
                  <a:schemeClr val="tx2"/>
                </a:solidFill>
              </a:rPr>
              <a:pPr/>
              <a:t>‹#›</a:t>
            </a:fld>
            <a:endParaRPr lang="en-US" b="1" dirty="0">
              <a:solidFill>
                <a:schemeClr val="tx2"/>
              </a:solidFill>
            </a:endParaRPr>
          </a:p>
        </p:txBody>
      </p:sp>
      <p:sp>
        <p:nvSpPr>
          <p:cNvPr id="4" name="Footer Placeholder 3"/>
          <p:cNvSpPr>
            <a:spLocks noGrp="1"/>
          </p:cNvSpPr>
          <p:nvPr>
            <p:ph type="ftr" sz="quarter" idx="11"/>
          </p:nvPr>
        </p:nvSpPr>
        <p:spPr/>
        <p:txBody>
          <a:bodyPr/>
          <a:lstStyle/>
          <a:p>
            <a:r>
              <a:rPr lang="en-US" dirty="0"/>
              <a:t>U.S. Naval Research Laboratory</a:t>
            </a:r>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r="1478"/>
          <a:stretch/>
        </p:blipFill>
        <p:spPr>
          <a:xfrm>
            <a:off x="0" y="0"/>
            <a:ext cx="13817600" cy="1234440"/>
          </a:xfrm>
          <a:prstGeom prst="rect">
            <a:avLst/>
          </a:prstGeom>
        </p:spPr>
      </p:pic>
      <p:sp>
        <p:nvSpPr>
          <p:cNvPr id="6" name="Title 1"/>
          <p:cNvSpPr>
            <a:spLocks noGrp="1"/>
          </p:cNvSpPr>
          <p:nvPr>
            <p:ph type="title"/>
          </p:nvPr>
        </p:nvSpPr>
        <p:spPr>
          <a:xfrm>
            <a:off x="2826327" y="640080"/>
            <a:ext cx="10049164" cy="457200"/>
          </a:xfrm>
        </p:spPr>
        <p:txBody>
          <a:bodyPr>
            <a:normAutofit/>
          </a:bodyPr>
          <a:lstStyle>
            <a:lvl1pPr>
              <a:defRPr sz="3000" b="1">
                <a:solidFill>
                  <a:srgbClr val="FABE07"/>
                </a:solidFill>
              </a:defRPr>
            </a:lvl1pPr>
          </a:lstStyle>
          <a:p>
            <a:r>
              <a:rPr lang="en-US"/>
              <a:t>Click to edit Master title style</a:t>
            </a:r>
            <a:endParaRPr lang="en-US" dirty="0"/>
          </a:p>
        </p:txBody>
      </p:sp>
      <p:sp>
        <p:nvSpPr>
          <p:cNvPr id="9" name="Content Placeholder 2"/>
          <p:cNvSpPr>
            <a:spLocks noGrp="1"/>
          </p:cNvSpPr>
          <p:nvPr>
            <p:ph idx="13"/>
          </p:nvPr>
        </p:nvSpPr>
        <p:spPr>
          <a:xfrm>
            <a:off x="628074" y="1763184"/>
            <a:ext cx="12530051" cy="5257800"/>
          </a:xfrm>
        </p:spPr>
        <p:txBody>
          <a:bodyPr/>
          <a:lstStyle>
            <a:lvl1pPr>
              <a:lnSpc>
                <a:spcPct val="100000"/>
              </a:lnSpc>
              <a:spcAft>
                <a:spcPts val="600"/>
              </a:spcAft>
              <a:defRPr sz="2800"/>
            </a:lvl1pPr>
            <a:lvl2pPr>
              <a:lnSpc>
                <a:spcPct val="100000"/>
              </a:lnSpc>
              <a:spcAft>
                <a:spcPts val="600"/>
              </a:spcAft>
              <a:defRPr sz="2800">
                <a:solidFill>
                  <a:schemeClr val="tx2">
                    <a:lumMod val="60000"/>
                    <a:lumOff val="40000"/>
                  </a:schemeClr>
                </a:solidFill>
              </a:defRPr>
            </a:lvl2pPr>
            <a:lvl3pPr>
              <a:lnSpc>
                <a:spcPct val="100000"/>
              </a:lnSpc>
              <a:defRPr sz="2400"/>
            </a:lvl3pPr>
            <a:lvl4pPr>
              <a:lnSpc>
                <a:spcPct val="100000"/>
              </a:lnSpc>
              <a:spcAft>
                <a:spcPts val="300"/>
              </a:spcAft>
              <a:defRPr sz="2000">
                <a:solidFill>
                  <a:schemeClr val="tx1"/>
                </a:solidFill>
              </a:defRPr>
            </a:lvl4pPr>
            <a:lvl5pPr>
              <a:lnSpc>
                <a:spcPct val="100000"/>
              </a:lnSpc>
              <a:defRPr sz="1600" u="none"/>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074" y="233172"/>
            <a:ext cx="1143000" cy="768096"/>
          </a:xfrm>
          <a:prstGeom prst="rect">
            <a:avLst/>
          </a:prstGeom>
        </p:spPr>
      </p:pic>
    </p:spTree>
    <p:extLst>
      <p:ext uri="{BB962C8B-B14F-4D97-AF65-F5344CB8AC3E}">
        <p14:creationId xmlns:p14="http://schemas.microsoft.com/office/powerpoint/2010/main" val="1064673834"/>
      </p:ext>
    </p:extLst>
  </p:cSld>
  <p:clrMapOvr>
    <a:masterClrMapping/>
  </p:clrMapOvr>
  <p:extLst>
    <p:ext uri="{DCECCB84-F9BA-43D5-87BE-67443E8EF086}">
      <p15:sldGuideLst xmlns:p15="http://schemas.microsoft.com/office/powerpoint/2012/main">
        <p15:guide id="1" orient="horz"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tart Blue">
    <p:bg>
      <p:bgPr>
        <a:solidFill>
          <a:schemeClr val="accent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28074" y="3249892"/>
            <a:ext cx="12530051" cy="457200"/>
          </a:xfrm>
        </p:spPr>
        <p:txBody>
          <a:bodyPr>
            <a:noAutofit/>
          </a:bodyPr>
          <a:lstStyle>
            <a:lvl1pPr>
              <a:defRPr sz="4600" b="1">
                <a:solidFill>
                  <a:srgbClr val="FABE07"/>
                </a:solidFill>
              </a:defRPr>
            </a:lvl1pPr>
          </a:lstStyle>
          <a:p>
            <a:r>
              <a:rPr lang="en-US"/>
              <a:t>Click to edit Master title style</a:t>
            </a:r>
            <a:endParaRPr lang="en-US" dirty="0"/>
          </a:p>
        </p:txBody>
      </p:sp>
      <p:sp>
        <p:nvSpPr>
          <p:cNvPr id="9" name="Content Placeholder 2"/>
          <p:cNvSpPr>
            <a:spLocks noGrp="1"/>
          </p:cNvSpPr>
          <p:nvPr>
            <p:ph idx="13"/>
          </p:nvPr>
        </p:nvSpPr>
        <p:spPr>
          <a:xfrm>
            <a:off x="628074" y="3882430"/>
            <a:ext cx="12530051" cy="2920324"/>
          </a:xfrm>
        </p:spPr>
        <p:txBody>
          <a:bodyPr/>
          <a:lstStyle>
            <a:lvl1pPr>
              <a:lnSpc>
                <a:spcPts val="2000"/>
              </a:lnSpc>
              <a:spcAft>
                <a:spcPts val="600"/>
              </a:spcAft>
              <a:defRPr sz="1800" b="1">
                <a:solidFill>
                  <a:schemeClr val="bg1"/>
                </a:solidFill>
              </a:defRPr>
            </a:lvl1pPr>
            <a:lvl2pPr>
              <a:lnSpc>
                <a:spcPts val="1800"/>
              </a:lnSpc>
              <a:spcAft>
                <a:spcPts val="600"/>
              </a:spcAft>
              <a:defRPr sz="1500">
                <a:solidFill>
                  <a:schemeClr val="tx2">
                    <a:lumMod val="60000"/>
                    <a:lumOff val="40000"/>
                  </a:schemeClr>
                </a:solidFill>
              </a:defRPr>
            </a:lvl2pPr>
            <a:lvl3pPr>
              <a:lnSpc>
                <a:spcPts val="1800"/>
              </a:lnSpc>
              <a:defRPr sz="1500">
                <a:solidFill>
                  <a:schemeClr val="bg1"/>
                </a:solidFill>
              </a:defRPr>
            </a:lvl3pPr>
            <a:lvl4pPr>
              <a:lnSpc>
                <a:spcPts val="1800"/>
              </a:lnSpc>
              <a:spcAft>
                <a:spcPts val="300"/>
              </a:spcAft>
              <a:defRPr sz="1500">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223701"/>
      </p:ext>
    </p:extLst>
  </p:cSld>
  <p:clrMapOvr>
    <a:masterClrMapping/>
  </p:clrMapOvr>
  <p:hf sldNum="0" hdr="0" ftr="0" dt="0"/>
  <p:extLst>
    <p:ext uri="{DCECCB84-F9BA-43D5-87BE-67443E8EF086}">
      <p15:sldGuideLst xmlns:p15="http://schemas.microsoft.com/office/powerpoint/2012/main">
        <p15:guide id="1" orient="horz" pos="23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tart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28074" y="3249892"/>
            <a:ext cx="12530051" cy="457200"/>
          </a:xfrm>
        </p:spPr>
        <p:txBody>
          <a:bodyPr>
            <a:noAutofit/>
          </a:bodyPr>
          <a:lstStyle>
            <a:lvl1pPr>
              <a:defRPr sz="4600" b="1">
                <a:solidFill>
                  <a:schemeClr val="tx2"/>
                </a:solidFill>
              </a:defRPr>
            </a:lvl1pPr>
          </a:lstStyle>
          <a:p>
            <a:r>
              <a:rPr lang="en-US"/>
              <a:t>Click to edit Master title style</a:t>
            </a:r>
            <a:endParaRPr lang="en-US" dirty="0"/>
          </a:p>
        </p:txBody>
      </p:sp>
      <p:sp>
        <p:nvSpPr>
          <p:cNvPr id="9" name="Content Placeholder 2"/>
          <p:cNvSpPr>
            <a:spLocks noGrp="1"/>
          </p:cNvSpPr>
          <p:nvPr>
            <p:ph idx="13"/>
          </p:nvPr>
        </p:nvSpPr>
        <p:spPr>
          <a:xfrm>
            <a:off x="628074" y="3882430"/>
            <a:ext cx="12530051" cy="2920324"/>
          </a:xfrm>
        </p:spPr>
        <p:txBody>
          <a:bodyPr/>
          <a:lstStyle>
            <a:lvl1pPr>
              <a:lnSpc>
                <a:spcPts val="2000"/>
              </a:lnSpc>
              <a:spcAft>
                <a:spcPts val="600"/>
              </a:spcAft>
              <a:defRPr sz="1800" b="1">
                <a:solidFill>
                  <a:schemeClr val="tx2">
                    <a:lumMod val="60000"/>
                    <a:lumOff val="40000"/>
                  </a:schemeClr>
                </a:solidFill>
              </a:defRPr>
            </a:lvl1pPr>
            <a:lvl2pPr>
              <a:lnSpc>
                <a:spcPts val="1800"/>
              </a:lnSpc>
              <a:spcAft>
                <a:spcPts val="600"/>
              </a:spcAft>
              <a:defRPr sz="1500">
                <a:solidFill>
                  <a:schemeClr val="tx2">
                    <a:lumMod val="60000"/>
                    <a:lumOff val="40000"/>
                  </a:schemeClr>
                </a:solidFill>
              </a:defRPr>
            </a:lvl2pPr>
            <a:lvl3pPr>
              <a:lnSpc>
                <a:spcPts val="1800"/>
              </a:lnSpc>
              <a:defRPr sz="1500">
                <a:solidFill>
                  <a:schemeClr val="tx2">
                    <a:lumMod val="60000"/>
                    <a:lumOff val="40000"/>
                  </a:schemeClr>
                </a:solidFill>
              </a:defRPr>
            </a:lvl3pPr>
            <a:lvl4pPr>
              <a:lnSpc>
                <a:spcPts val="1800"/>
              </a:lnSpc>
              <a:spcAft>
                <a:spcPts val="300"/>
              </a:spcAft>
              <a:defRPr sz="1500">
                <a:solidFill>
                  <a:schemeClr val="tx2">
                    <a:lumMod val="60000"/>
                    <a:lumOff val="40000"/>
                  </a:schemeClr>
                </a:solidFill>
              </a:defRPr>
            </a:lvl4pPr>
            <a:lvl5pPr>
              <a:defRPr>
                <a:solidFill>
                  <a:schemeClr val="tx2">
                    <a:lumMod val="60000"/>
                    <a:lumOff val="4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5618138"/>
      </p:ext>
    </p:extLst>
  </p:cSld>
  <p:clrMapOvr>
    <a:masterClrMapping/>
  </p:clrMapOvr>
  <p:hf sldNum="0" hdr="0" ftr="0" dt="0"/>
  <p:extLst>
    <p:ext uri="{DCECCB84-F9BA-43D5-87BE-67443E8EF086}">
      <p15:sldGuideLst xmlns:p15="http://schemas.microsoft.com/office/powerpoint/2012/main">
        <p15:guide id="1" orient="horz" pos="230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Blue">
    <p:bg>
      <p:bgPr>
        <a:blipFill dpi="0" rotWithShape="1">
          <a:blip r:embed="rId2">
            <a:lum/>
          </a:blip>
          <a:srcRect/>
          <a:stretch>
            <a:fillRect b="-25000"/>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6238568"/>
            <a:ext cx="13817600" cy="1533832"/>
          </a:xfrm>
          <a:prstGeom prst="rect">
            <a:avLst/>
          </a:prstGeom>
          <a:solidFill>
            <a:srgbClr val="0012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628074" y="2743200"/>
            <a:ext cx="12561455" cy="2743200"/>
          </a:xfrm>
        </p:spPr>
        <p:txBody>
          <a:bodyPr anchor="t">
            <a:noAutofit/>
          </a:bodyPr>
          <a:lstStyle>
            <a:lvl1pPr>
              <a:lnSpc>
                <a:spcPts val="5100"/>
              </a:lnSpc>
              <a:defRPr sz="4600" b="1">
                <a:solidFill>
                  <a:schemeClr val="bg1"/>
                </a:solidFill>
              </a:defRPr>
            </a:lvl1pPr>
          </a:lstStyle>
          <a:p>
            <a:r>
              <a:rPr lang="en-US"/>
              <a:t>Click to edit Master title style</a:t>
            </a:r>
            <a:endParaRPr lang="en-US" dirty="0"/>
          </a:p>
        </p:txBody>
      </p:sp>
      <p:sp>
        <p:nvSpPr>
          <p:cNvPr id="9" name="Content Placeholder 2"/>
          <p:cNvSpPr>
            <a:spLocks noGrp="1"/>
          </p:cNvSpPr>
          <p:nvPr>
            <p:ph idx="13"/>
          </p:nvPr>
        </p:nvSpPr>
        <p:spPr>
          <a:xfrm>
            <a:off x="628073" y="6515502"/>
            <a:ext cx="7222836" cy="952107"/>
          </a:xfrm>
        </p:spPr>
        <p:txBody>
          <a:bodyPr anchor="b"/>
          <a:lstStyle>
            <a:lvl1pPr>
              <a:lnSpc>
                <a:spcPts val="1900"/>
              </a:lnSpc>
              <a:spcAft>
                <a:spcPts val="0"/>
              </a:spcAft>
              <a:defRPr sz="1500" b="0">
                <a:solidFill>
                  <a:schemeClr val="bg1"/>
                </a:solidFill>
              </a:defRPr>
            </a:lvl1pPr>
            <a:lvl2pPr>
              <a:lnSpc>
                <a:spcPts val="1900"/>
              </a:lnSpc>
              <a:spcAft>
                <a:spcPts val="0"/>
              </a:spcAft>
              <a:defRPr sz="1500">
                <a:solidFill>
                  <a:schemeClr val="bg2"/>
                </a:solidFill>
              </a:defRPr>
            </a:lvl2pPr>
            <a:lvl3pPr marL="0" indent="0">
              <a:lnSpc>
                <a:spcPts val="1900"/>
              </a:lnSpc>
              <a:spcAft>
                <a:spcPts val="0"/>
              </a:spcAft>
              <a:buFontTx/>
              <a:buNone/>
              <a:defRPr sz="1500" b="1">
                <a:solidFill>
                  <a:schemeClr val="bg1"/>
                </a:solidFill>
              </a:defRPr>
            </a:lvl3pPr>
            <a:lvl4pPr>
              <a:lnSpc>
                <a:spcPts val="2640"/>
              </a:lnSpc>
              <a:spcAft>
                <a:spcPts val="1800"/>
              </a:spcAft>
              <a:defRPr sz="2200">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4" name="Picture 3"/>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28074" y="457200"/>
            <a:ext cx="1371600" cy="914400"/>
          </a:xfrm>
          <a:prstGeom prst="rect">
            <a:avLst/>
          </a:prstGeom>
        </p:spPr>
      </p:pic>
      <p:sp>
        <p:nvSpPr>
          <p:cNvPr id="5" name="Content Placeholder 2"/>
          <p:cNvSpPr>
            <a:spLocks noGrp="1"/>
          </p:cNvSpPr>
          <p:nvPr>
            <p:ph idx="14"/>
          </p:nvPr>
        </p:nvSpPr>
        <p:spPr>
          <a:xfrm>
            <a:off x="8164945" y="6515502"/>
            <a:ext cx="5024582" cy="952107"/>
          </a:xfrm>
        </p:spPr>
        <p:txBody>
          <a:bodyPr anchor="b"/>
          <a:lstStyle>
            <a:lvl1pPr algn="r">
              <a:lnSpc>
                <a:spcPts val="1900"/>
              </a:lnSpc>
              <a:spcAft>
                <a:spcPts val="0"/>
              </a:spcAft>
              <a:defRPr sz="1500" b="1">
                <a:solidFill>
                  <a:schemeClr val="bg1"/>
                </a:solidFill>
              </a:defRPr>
            </a:lvl1pPr>
            <a:lvl2pPr algn="r">
              <a:lnSpc>
                <a:spcPts val="1900"/>
              </a:lnSpc>
              <a:spcAft>
                <a:spcPts val="0"/>
              </a:spcAft>
              <a:defRPr sz="1500">
                <a:solidFill>
                  <a:schemeClr val="bg2"/>
                </a:solidFill>
              </a:defRPr>
            </a:lvl2pPr>
            <a:lvl3pPr marL="0" indent="0" algn="r">
              <a:lnSpc>
                <a:spcPts val="1900"/>
              </a:lnSpc>
              <a:spcAft>
                <a:spcPts val="0"/>
              </a:spcAft>
              <a:buFontTx/>
              <a:buNone/>
              <a:defRPr sz="1500" b="0">
                <a:solidFill>
                  <a:schemeClr val="bg1"/>
                </a:solidFill>
              </a:defRPr>
            </a:lvl3pPr>
            <a:lvl4pPr>
              <a:lnSpc>
                <a:spcPts val="2640"/>
              </a:lnSpc>
              <a:spcAft>
                <a:spcPts val="1800"/>
              </a:spcAft>
              <a:defRPr sz="2200">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37440305"/>
      </p:ext>
    </p:extLst>
  </p:cSld>
  <p:clrMapOvr>
    <a:masterClrMapping/>
  </p:clrMapOvr>
  <p:hf sldNum="0"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628073" y="1791094"/>
            <a:ext cx="7802346" cy="2601798"/>
          </a:xfrm>
        </p:spPr>
        <p:txBody>
          <a:bodyPr anchor="b">
            <a:noAutofit/>
          </a:bodyPr>
          <a:lstStyle>
            <a:lvl1pPr>
              <a:lnSpc>
                <a:spcPts val="3899"/>
              </a:lnSpc>
              <a:defRPr sz="3400" b="1">
                <a:solidFill>
                  <a:schemeClr val="tx2"/>
                </a:solidFill>
              </a:defRPr>
            </a:lvl1pPr>
          </a:lstStyle>
          <a:p>
            <a:r>
              <a:rPr lang="en-US"/>
              <a:t>Click to edit Master title style</a:t>
            </a:r>
            <a:endParaRPr lang="en-US" dirty="0"/>
          </a:p>
        </p:txBody>
      </p:sp>
      <p:sp>
        <p:nvSpPr>
          <p:cNvPr id="9" name="Content Placeholder 2"/>
          <p:cNvSpPr>
            <a:spLocks noGrp="1"/>
          </p:cNvSpPr>
          <p:nvPr>
            <p:ph idx="13"/>
          </p:nvPr>
        </p:nvSpPr>
        <p:spPr>
          <a:xfrm>
            <a:off x="628073" y="4722841"/>
            <a:ext cx="7222836" cy="952107"/>
          </a:xfrm>
        </p:spPr>
        <p:txBody>
          <a:bodyPr anchor="t"/>
          <a:lstStyle>
            <a:lvl1pPr>
              <a:lnSpc>
                <a:spcPts val="1900"/>
              </a:lnSpc>
              <a:spcAft>
                <a:spcPts val="0"/>
              </a:spcAft>
              <a:defRPr sz="1500" b="1">
                <a:solidFill>
                  <a:schemeClr val="tx2"/>
                </a:solidFill>
              </a:defRPr>
            </a:lvl1pPr>
            <a:lvl2pPr>
              <a:lnSpc>
                <a:spcPts val="1900"/>
              </a:lnSpc>
              <a:spcAft>
                <a:spcPts val="0"/>
              </a:spcAft>
              <a:defRPr sz="1500">
                <a:solidFill>
                  <a:schemeClr val="tx2"/>
                </a:solidFill>
              </a:defRPr>
            </a:lvl2pPr>
            <a:lvl3pPr marL="0" indent="0">
              <a:lnSpc>
                <a:spcPts val="1900"/>
              </a:lnSpc>
              <a:spcAft>
                <a:spcPts val="0"/>
              </a:spcAft>
              <a:buFontTx/>
              <a:buNone/>
              <a:defRPr sz="1500" b="0">
                <a:solidFill>
                  <a:schemeClr val="tx2"/>
                </a:solidFill>
              </a:defRPr>
            </a:lvl3pPr>
            <a:lvl4pPr>
              <a:lnSpc>
                <a:spcPts val="2640"/>
              </a:lnSpc>
              <a:spcAft>
                <a:spcPts val="1800"/>
              </a:spcAft>
              <a:defRPr sz="2200">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4" name="Picture 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28079" y="457200"/>
            <a:ext cx="1371600" cy="914400"/>
          </a:xfrm>
          <a:prstGeom prst="rect">
            <a:avLst/>
          </a:prstGeom>
        </p:spPr>
      </p:pic>
      <p:sp>
        <p:nvSpPr>
          <p:cNvPr id="3" name="Picture Placeholder 2"/>
          <p:cNvSpPr>
            <a:spLocks noGrp="1"/>
          </p:cNvSpPr>
          <p:nvPr>
            <p:ph type="pic" sz="quarter" idx="15"/>
          </p:nvPr>
        </p:nvSpPr>
        <p:spPr>
          <a:xfrm>
            <a:off x="6267782" y="-9426"/>
            <a:ext cx="7549823" cy="7781826"/>
          </a:xfrm>
          <a:custGeom>
            <a:avLst/>
            <a:gdLst>
              <a:gd name="connsiteX0" fmla="*/ 0 w 3657600"/>
              <a:gd name="connsiteY0" fmla="*/ 0 h 7772400"/>
              <a:gd name="connsiteX1" fmla="*/ 3657600 w 3657600"/>
              <a:gd name="connsiteY1" fmla="*/ 0 h 7772400"/>
              <a:gd name="connsiteX2" fmla="*/ 3657600 w 3657600"/>
              <a:gd name="connsiteY2" fmla="*/ 7772400 h 7772400"/>
              <a:gd name="connsiteX3" fmla="*/ 0 w 3657600"/>
              <a:gd name="connsiteY3" fmla="*/ 7772400 h 7772400"/>
              <a:gd name="connsiteX4" fmla="*/ 0 w 3657600"/>
              <a:gd name="connsiteY4" fmla="*/ 0 h 7772400"/>
              <a:gd name="connsiteX0" fmla="*/ 0 w 5495827"/>
              <a:gd name="connsiteY0" fmla="*/ 0 h 7781826"/>
              <a:gd name="connsiteX1" fmla="*/ 5495827 w 5495827"/>
              <a:gd name="connsiteY1" fmla="*/ 9426 h 7781826"/>
              <a:gd name="connsiteX2" fmla="*/ 5495827 w 5495827"/>
              <a:gd name="connsiteY2" fmla="*/ 7781826 h 7781826"/>
              <a:gd name="connsiteX3" fmla="*/ 1838227 w 5495827"/>
              <a:gd name="connsiteY3" fmla="*/ 7781826 h 7781826"/>
              <a:gd name="connsiteX4" fmla="*/ 0 w 5495827"/>
              <a:gd name="connsiteY4" fmla="*/ 0 h 7781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5827" h="7781826">
                <a:moveTo>
                  <a:pt x="0" y="0"/>
                </a:moveTo>
                <a:lnTo>
                  <a:pt x="5495827" y="9426"/>
                </a:lnTo>
                <a:lnTo>
                  <a:pt x="5495827" y="7781826"/>
                </a:lnTo>
                <a:lnTo>
                  <a:pt x="1838227" y="7781826"/>
                </a:lnTo>
                <a:lnTo>
                  <a:pt x="0" y="0"/>
                </a:lnTo>
                <a:close/>
              </a:path>
            </a:pathLst>
          </a:custGeom>
        </p:spPr>
        <p:txBody>
          <a:bodyPr/>
          <a:lstStyle/>
          <a:p>
            <a:r>
              <a:rPr lang="en-US"/>
              <a:t>Click icon to add picture</a:t>
            </a:r>
          </a:p>
        </p:txBody>
      </p:sp>
    </p:spTree>
    <p:extLst>
      <p:ext uri="{BB962C8B-B14F-4D97-AF65-F5344CB8AC3E}">
        <p14:creationId xmlns:p14="http://schemas.microsoft.com/office/powerpoint/2010/main" val="3320849269"/>
      </p:ext>
    </p:extLst>
  </p:cSld>
  <p:clrMapOvr>
    <a:masterClrMapping/>
  </p:clrMapOvr>
  <p:hf sldNum="0" hdr="0" ftr="0" dt="0"/>
  <p:extLst>
    <p:ext uri="{DCECCB84-F9BA-43D5-87BE-67443E8EF086}">
      <p15:sldGuideLst xmlns:p15="http://schemas.microsoft.com/office/powerpoint/2012/main">
        <p15:guide id="1" pos="3956"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9960" y="413818"/>
            <a:ext cx="11917680" cy="1502305"/>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074" y="2057400"/>
            <a:ext cx="12561455" cy="502920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652825" y="7203864"/>
            <a:ext cx="5505299" cy="413808"/>
          </a:xfrm>
          <a:prstGeom prst="rect">
            <a:avLst/>
          </a:prstGeom>
        </p:spPr>
        <p:txBody>
          <a:bodyPr vert="horz" lIns="0" tIns="0" rIns="0" bIns="0" rtlCol="0" anchor="ctr"/>
          <a:lstStyle>
            <a:lvl1pPr algn="r">
              <a:defRPr sz="900">
                <a:solidFill>
                  <a:schemeClr val="tx1">
                    <a:tint val="75000"/>
                  </a:schemeClr>
                </a:solidFill>
              </a:defRPr>
            </a:lvl1pPr>
          </a:lstStyle>
          <a:p>
            <a:r>
              <a:rPr lang="en-US" dirty="0"/>
              <a:t>On the Accuracy of Tor Bandwidth Estimation |  </a:t>
            </a:r>
            <a:fld id="{EC78876D-F60F-416A-9AB8-0484C938732F}" type="slidenum">
              <a:rPr lang="en-US" b="1" smtClean="0">
                <a:solidFill>
                  <a:schemeClr val="tx2"/>
                </a:solidFill>
              </a:rPr>
              <a:pPr/>
              <a:t>‹#›</a:t>
            </a:fld>
            <a:endParaRPr lang="en-US" b="1" dirty="0">
              <a:solidFill>
                <a:schemeClr val="tx2"/>
              </a:solidFill>
            </a:endParaRPr>
          </a:p>
        </p:txBody>
      </p:sp>
      <p:sp>
        <p:nvSpPr>
          <p:cNvPr id="8" name="Footer Placeholder 2"/>
          <p:cNvSpPr>
            <a:spLocks noGrp="1"/>
          </p:cNvSpPr>
          <p:nvPr>
            <p:ph type="ftr" sz="quarter" idx="3"/>
          </p:nvPr>
        </p:nvSpPr>
        <p:spPr>
          <a:xfrm>
            <a:off x="628073" y="7203864"/>
            <a:ext cx="4663440" cy="413808"/>
          </a:xfrm>
          <a:prstGeom prst="rect">
            <a:avLst/>
          </a:prstGeom>
        </p:spPr>
        <p:txBody>
          <a:bodyPr anchor="ctr"/>
          <a:lstStyle>
            <a:lvl1pPr>
              <a:defRPr sz="900">
                <a:solidFill>
                  <a:schemeClr val="bg1">
                    <a:lumMod val="50000"/>
                  </a:schemeClr>
                </a:solidFill>
              </a:defRPr>
            </a:lvl1pPr>
          </a:lstStyle>
          <a:p>
            <a:r>
              <a:rPr lang="en-US" dirty="0"/>
              <a:t>U.S. Naval Research Laboratory</a:t>
            </a:r>
          </a:p>
        </p:txBody>
      </p:sp>
    </p:spTree>
    <p:extLst>
      <p:ext uri="{BB962C8B-B14F-4D97-AF65-F5344CB8AC3E}">
        <p14:creationId xmlns:p14="http://schemas.microsoft.com/office/powerpoint/2010/main" val="18469987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 id="2147483665" r:id="rId5"/>
    <p:sldLayoutId id="2147483667" r:id="rId6"/>
  </p:sldLayoutIdLst>
  <p:hf hdr="0" dt="0"/>
  <p:txStyles>
    <p:titleStyle>
      <a:lvl1pPr algn="l" defTabSz="1036204" rtl="0" eaLnBrk="1" latinLnBrk="0" hangingPunct="1">
        <a:lnSpc>
          <a:spcPct val="90000"/>
        </a:lnSpc>
        <a:spcBef>
          <a:spcPct val="0"/>
        </a:spcBef>
        <a:buNone/>
        <a:defRPr sz="4600" kern="100" baseline="0">
          <a:solidFill>
            <a:schemeClr val="tx2"/>
          </a:solidFill>
          <a:latin typeface="+mj-lt"/>
          <a:ea typeface="+mj-ea"/>
          <a:cs typeface="+mj-cs"/>
        </a:defRPr>
      </a:lvl1pPr>
    </p:titleStyle>
    <p:bodyStyle>
      <a:lvl1pPr marL="0" indent="0" algn="l" defTabSz="1036204" rtl="0" eaLnBrk="1" latinLnBrk="0" hangingPunct="1">
        <a:lnSpc>
          <a:spcPct val="100000"/>
        </a:lnSpc>
        <a:spcBef>
          <a:spcPts val="0"/>
        </a:spcBef>
        <a:spcAft>
          <a:spcPts val="300"/>
        </a:spcAft>
        <a:buFontTx/>
        <a:buNone/>
        <a:defRPr sz="2800" kern="100">
          <a:solidFill>
            <a:schemeClr val="tx2"/>
          </a:solidFill>
          <a:latin typeface="+mn-lt"/>
          <a:ea typeface="+mn-ea"/>
          <a:cs typeface="+mn-cs"/>
        </a:defRPr>
      </a:lvl1pPr>
      <a:lvl2pPr marL="0" indent="0" algn="l" defTabSz="1036204" rtl="0" eaLnBrk="1" latinLnBrk="0" hangingPunct="1">
        <a:lnSpc>
          <a:spcPct val="100000"/>
        </a:lnSpc>
        <a:spcBef>
          <a:spcPts val="0"/>
        </a:spcBef>
        <a:spcAft>
          <a:spcPts val="300"/>
        </a:spcAft>
        <a:buFontTx/>
        <a:buNone/>
        <a:defRPr sz="2800" b="1" kern="100">
          <a:solidFill>
            <a:schemeClr val="tx2">
              <a:lumMod val="60000"/>
              <a:lumOff val="40000"/>
            </a:schemeClr>
          </a:solidFill>
          <a:latin typeface="+mn-lt"/>
          <a:ea typeface="+mn-ea"/>
          <a:cs typeface="+mn-cs"/>
        </a:defRPr>
      </a:lvl2pPr>
      <a:lvl3pPr marL="461925" indent="-234930" algn="l" defTabSz="1036204" rtl="0" eaLnBrk="1" latinLnBrk="0" hangingPunct="1">
        <a:lnSpc>
          <a:spcPct val="100000"/>
        </a:lnSpc>
        <a:spcBef>
          <a:spcPts val="0"/>
        </a:spcBef>
        <a:spcAft>
          <a:spcPts val="300"/>
        </a:spcAft>
        <a:buFont typeface="Arial" panose="020B0604020202020204" pitchFamily="34" charset="0"/>
        <a:buChar char="•"/>
        <a:defRPr sz="2400" kern="100" baseline="0">
          <a:solidFill>
            <a:schemeClr val="tx1"/>
          </a:solidFill>
          <a:latin typeface="+mn-lt"/>
          <a:ea typeface="+mn-ea"/>
          <a:cs typeface="+mn-cs"/>
        </a:defRPr>
      </a:lvl3pPr>
      <a:lvl4pPr marL="693680" indent="-236518" algn="l" defTabSz="1036204" rtl="0" eaLnBrk="1" latinLnBrk="0" hangingPunct="1">
        <a:lnSpc>
          <a:spcPct val="100000"/>
        </a:lnSpc>
        <a:spcBef>
          <a:spcPts val="0"/>
        </a:spcBef>
        <a:spcAft>
          <a:spcPts val="300"/>
        </a:spcAft>
        <a:buFont typeface="Arial" panose="020B0604020202020204" pitchFamily="34" charset="0"/>
        <a:buChar char="−"/>
        <a:defRPr sz="2000" b="0" kern="100" baseline="0">
          <a:solidFill>
            <a:schemeClr val="tx1"/>
          </a:solidFill>
          <a:latin typeface="+mn-lt"/>
          <a:ea typeface="+mn-ea"/>
          <a:cs typeface="+mn-cs"/>
        </a:defRPr>
      </a:lvl4pPr>
      <a:lvl5pPr marL="914323" indent="-220645" algn="l" defTabSz="1036204" rtl="0" eaLnBrk="1" latinLnBrk="0" hangingPunct="1">
        <a:lnSpc>
          <a:spcPct val="100000"/>
        </a:lnSpc>
        <a:spcBef>
          <a:spcPts val="0"/>
        </a:spcBef>
        <a:spcAft>
          <a:spcPts val="300"/>
        </a:spcAft>
        <a:buFont typeface="Arial" panose="020B0604020202020204" pitchFamily="34" charset="0"/>
        <a:buChar char="•"/>
        <a:defRPr sz="1600" b="0" kern="100">
          <a:solidFill>
            <a:schemeClr val="tx1"/>
          </a:solidFill>
          <a:latin typeface="+mn-lt"/>
          <a:ea typeface="+mn-ea"/>
          <a:cs typeface="+mn-cs"/>
        </a:defRPr>
      </a:lvl5pPr>
      <a:lvl6pPr marL="2849557" indent="-259050" algn="l" defTabSz="1036204"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659" indent="-259050" algn="l" defTabSz="1036204"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5760" indent="-259050" algn="l" defTabSz="1036204"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3861" indent="-259050" algn="l" defTabSz="1036204"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04" rtl="0" eaLnBrk="1" latinLnBrk="0" hangingPunct="1">
        <a:defRPr sz="2040" kern="1200">
          <a:solidFill>
            <a:schemeClr val="tx1"/>
          </a:solidFill>
          <a:latin typeface="+mn-lt"/>
          <a:ea typeface="+mn-ea"/>
          <a:cs typeface="+mn-cs"/>
        </a:defRPr>
      </a:lvl1pPr>
      <a:lvl2pPr marL="518102" algn="l" defTabSz="1036204" rtl="0" eaLnBrk="1" latinLnBrk="0" hangingPunct="1">
        <a:defRPr sz="2040" kern="1200">
          <a:solidFill>
            <a:schemeClr val="tx1"/>
          </a:solidFill>
          <a:latin typeface="+mn-lt"/>
          <a:ea typeface="+mn-ea"/>
          <a:cs typeface="+mn-cs"/>
        </a:defRPr>
      </a:lvl2pPr>
      <a:lvl3pPr marL="1036204" algn="l" defTabSz="1036204" rtl="0" eaLnBrk="1" latinLnBrk="0" hangingPunct="1">
        <a:defRPr sz="2040" kern="1200">
          <a:solidFill>
            <a:schemeClr val="tx1"/>
          </a:solidFill>
          <a:latin typeface="+mn-lt"/>
          <a:ea typeface="+mn-ea"/>
          <a:cs typeface="+mn-cs"/>
        </a:defRPr>
      </a:lvl3pPr>
      <a:lvl4pPr marL="1554304" algn="l" defTabSz="1036204" rtl="0" eaLnBrk="1" latinLnBrk="0" hangingPunct="1">
        <a:defRPr sz="2040" kern="1200">
          <a:solidFill>
            <a:schemeClr val="tx1"/>
          </a:solidFill>
          <a:latin typeface="+mn-lt"/>
          <a:ea typeface="+mn-ea"/>
          <a:cs typeface="+mn-cs"/>
        </a:defRPr>
      </a:lvl4pPr>
      <a:lvl5pPr marL="2072406" algn="l" defTabSz="1036204" rtl="0" eaLnBrk="1" latinLnBrk="0" hangingPunct="1">
        <a:defRPr sz="2040" kern="1200">
          <a:solidFill>
            <a:schemeClr val="tx1"/>
          </a:solidFill>
          <a:latin typeface="+mn-lt"/>
          <a:ea typeface="+mn-ea"/>
          <a:cs typeface="+mn-cs"/>
        </a:defRPr>
      </a:lvl5pPr>
      <a:lvl6pPr marL="2590507" algn="l" defTabSz="1036204" rtl="0" eaLnBrk="1" latinLnBrk="0" hangingPunct="1">
        <a:defRPr sz="2040" kern="1200">
          <a:solidFill>
            <a:schemeClr val="tx1"/>
          </a:solidFill>
          <a:latin typeface="+mn-lt"/>
          <a:ea typeface="+mn-ea"/>
          <a:cs typeface="+mn-cs"/>
        </a:defRPr>
      </a:lvl6pPr>
      <a:lvl7pPr marL="3108608" algn="l" defTabSz="1036204" rtl="0" eaLnBrk="1" latinLnBrk="0" hangingPunct="1">
        <a:defRPr sz="2040" kern="1200">
          <a:solidFill>
            <a:schemeClr val="tx1"/>
          </a:solidFill>
          <a:latin typeface="+mn-lt"/>
          <a:ea typeface="+mn-ea"/>
          <a:cs typeface="+mn-cs"/>
        </a:defRPr>
      </a:lvl7pPr>
      <a:lvl8pPr marL="3626709" algn="l" defTabSz="1036204" rtl="0" eaLnBrk="1" latinLnBrk="0" hangingPunct="1">
        <a:defRPr sz="2040" kern="1200">
          <a:solidFill>
            <a:schemeClr val="tx1"/>
          </a:solidFill>
          <a:latin typeface="+mn-lt"/>
          <a:ea typeface="+mn-ea"/>
          <a:cs typeface="+mn-cs"/>
        </a:defRPr>
      </a:lvl8pPr>
      <a:lvl9pPr marL="4144811" algn="l" defTabSz="1036204"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research.torproject.org/safetyboard/" TargetMode="External"/><Relationship Id="rId2" Type="http://schemas.openxmlformats.org/officeDocument/2006/relationships/hyperlink" Target="https://safetyboard.torproject.net/submit" TargetMode="Externa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shadow.github.io/" TargetMode="Externa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hyperlink" Target="https://github.com/privcount/privcount" TargetMode="External"/><Relationship Id="rId2" Type="http://schemas.openxmlformats.org/officeDocument/2006/relationships/hyperlink" Target="https://shadow.github.io/" TargetMode="External"/><Relationship Id="rId1" Type="http://schemas.openxmlformats.org/officeDocument/2006/relationships/slideLayout" Target="../slideLayouts/slideLayout1.xml"/><Relationship Id="rId5" Type="http://schemas.openxmlformats.org/officeDocument/2006/relationships/hyperlink" Target="https://github.com/shadow/tornettools" TargetMode="External"/><Relationship Id="rId4" Type="http://schemas.openxmlformats.org/officeDocument/2006/relationships/hyperlink" Target="https://github.com/shadow/tgen"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5.png"/><Relationship Id="rId7"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17.png"/><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5.png"/><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5.png"/><Relationship Id="rId4" Type="http://schemas.openxmlformats.org/officeDocument/2006/relationships/image" Target="../media/image33.png"/></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5.png"/><Relationship Id="rId4" Type="http://schemas.openxmlformats.org/officeDocument/2006/relationships/image" Target="../media/image33.png"/></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5.png"/><Relationship Id="rId4" Type="http://schemas.openxmlformats.org/officeDocument/2006/relationships/image" Target="../media/image33.png"/></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5.png"/><Relationship Id="rId4" Type="http://schemas.openxmlformats.org/officeDocument/2006/relationships/image" Target="../media/image33.png"/></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5.png"/><Relationship Id="rId4" Type="http://schemas.openxmlformats.org/officeDocument/2006/relationships/image" Target="../media/image33.png"/></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shadow.github.io/" TargetMode="External"/><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5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5.png"/><Relationship Id="rId4" Type="http://schemas.openxmlformats.org/officeDocument/2006/relationships/image" Target="../media/image3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072" y="2514600"/>
            <a:ext cx="12561455" cy="2743200"/>
          </a:xfrm>
        </p:spPr>
        <p:txBody>
          <a:bodyPr/>
          <a:lstStyle/>
          <a:p>
            <a:r>
              <a:rPr lang="en-US" dirty="0"/>
              <a:t>Toward Safer Tor Research</a:t>
            </a:r>
          </a:p>
        </p:txBody>
      </p:sp>
      <p:sp>
        <p:nvSpPr>
          <p:cNvPr id="6" name="TextBox 5">
            <a:extLst>
              <a:ext uri="{FF2B5EF4-FFF2-40B4-BE49-F238E27FC236}">
                <a16:creationId xmlns:a16="http://schemas.microsoft.com/office/drawing/2014/main" id="{BD813D0A-56B7-F645-A92B-7A23A0780DFB}"/>
              </a:ext>
            </a:extLst>
          </p:cNvPr>
          <p:cNvSpPr txBox="1"/>
          <p:nvPr/>
        </p:nvSpPr>
        <p:spPr>
          <a:xfrm>
            <a:off x="628072" y="4373348"/>
            <a:ext cx="8264158" cy="461665"/>
          </a:xfrm>
          <a:prstGeom prst="rect">
            <a:avLst/>
          </a:prstGeom>
          <a:noFill/>
        </p:spPr>
        <p:txBody>
          <a:bodyPr wrap="square" rtlCol="0">
            <a:spAutoFit/>
          </a:bodyPr>
          <a:lstStyle/>
          <a:p>
            <a:r>
              <a:rPr lang="en-US" sz="2400" dirty="0">
                <a:solidFill>
                  <a:schemeClr val="bg2"/>
                </a:solidFill>
              </a:rPr>
              <a:t>Rob Jansen</a:t>
            </a:r>
            <a:r>
              <a:rPr lang="en-US" sz="2400" dirty="0">
                <a:solidFill>
                  <a:schemeClr val="bg1"/>
                </a:solidFill>
              </a:rPr>
              <a:t>, U.S. Naval Research Laboratory</a:t>
            </a:r>
          </a:p>
        </p:txBody>
      </p:sp>
      <p:sp>
        <p:nvSpPr>
          <p:cNvPr id="10" name="Content Placeholder 2">
            <a:extLst>
              <a:ext uri="{FF2B5EF4-FFF2-40B4-BE49-F238E27FC236}">
                <a16:creationId xmlns:a16="http://schemas.microsoft.com/office/drawing/2014/main" id="{A9D532F1-2482-8249-BC80-5E1D3ED5336B}"/>
              </a:ext>
            </a:extLst>
          </p:cNvPr>
          <p:cNvSpPr>
            <a:spLocks noGrp="1"/>
          </p:cNvSpPr>
          <p:nvPr>
            <p:ph idx="13"/>
          </p:nvPr>
        </p:nvSpPr>
        <p:spPr>
          <a:xfrm>
            <a:off x="628073" y="6529983"/>
            <a:ext cx="5257800" cy="952107"/>
          </a:xfrm>
        </p:spPr>
        <p:txBody>
          <a:bodyPr/>
          <a:lstStyle/>
          <a:p>
            <a:pPr lvl="1"/>
            <a:r>
              <a:rPr lang="en-US" dirty="0"/>
              <a:t>Rob Jansen, Ph.D.</a:t>
            </a:r>
          </a:p>
          <a:p>
            <a:pPr lvl="1"/>
            <a:r>
              <a:rPr lang="en-US" b="0" dirty="0">
                <a:solidFill>
                  <a:schemeClr val="bg1"/>
                </a:solidFill>
              </a:rPr>
              <a:t>Computer Security Research Scientist</a:t>
            </a:r>
          </a:p>
          <a:p>
            <a:r>
              <a:rPr lang="en-US" dirty="0"/>
              <a:t>Center for High Assurance Computer Systems</a:t>
            </a:r>
          </a:p>
          <a:p>
            <a:r>
              <a:rPr lang="en-US" dirty="0"/>
              <a:t>U.S. Naval Research Laboratory</a:t>
            </a:r>
          </a:p>
        </p:txBody>
      </p:sp>
      <p:sp>
        <p:nvSpPr>
          <p:cNvPr id="11" name="Content Placeholder 3">
            <a:extLst>
              <a:ext uri="{FF2B5EF4-FFF2-40B4-BE49-F238E27FC236}">
                <a16:creationId xmlns:a16="http://schemas.microsoft.com/office/drawing/2014/main" id="{392E9E8E-28E1-EE4E-BC37-1F5138997FD9}"/>
              </a:ext>
            </a:extLst>
          </p:cNvPr>
          <p:cNvSpPr>
            <a:spLocks noGrp="1"/>
          </p:cNvSpPr>
          <p:nvPr>
            <p:ph idx="14"/>
          </p:nvPr>
        </p:nvSpPr>
        <p:spPr>
          <a:xfrm>
            <a:off x="7171981" y="6529983"/>
            <a:ext cx="6017547" cy="952107"/>
          </a:xfrm>
        </p:spPr>
        <p:txBody>
          <a:bodyPr>
            <a:normAutofit/>
          </a:bodyPr>
          <a:lstStyle/>
          <a:p>
            <a:r>
              <a:rPr lang="en-US" b="0" dirty="0"/>
              <a:t>Workshop on Ethics in Computer Security</a:t>
            </a:r>
          </a:p>
          <a:p>
            <a:r>
              <a:rPr lang="en-US" b="0" dirty="0"/>
              <a:t>European Symposium on Security and Privacy</a:t>
            </a:r>
            <a:br>
              <a:rPr lang="en-US" dirty="0"/>
            </a:br>
            <a:r>
              <a:rPr lang="en-US" b="0" dirty="0"/>
              <a:t>Genoa, Italy</a:t>
            </a:r>
          </a:p>
          <a:p>
            <a:r>
              <a:rPr lang="en-US" b="0" dirty="0"/>
              <a:t>June 10</a:t>
            </a:r>
            <a:r>
              <a:rPr lang="en-US" b="0" baseline="30000" dirty="0"/>
              <a:t>th</a:t>
            </a:r>
            <a:r>
              <a:rPr lang="en-US" b="0" dirty="0"/>
              <a:t>, 2022</a:t>
            </a:r>
          </a:p>
        </p:txBody>
      </p:sp>
      <p:pic>
        <p:nvPicPr>
          <p:cNvPr id="7" name="Picture 6">
            <a:extLst>
              <a:ext uri="{FF2B5EF4-FFF2-40B4-BE49-F238E27FC236}">
                <a16:creationId xmlns:a16="http://schemas.microsoft.com/office/drawing/2014/main" id="{C540FE88-9B94-7357-73FB-C28DA087EE90}"/>
              </a:ext>
            </a:extLst>
          </p:cNvPr>
          <p:cNvPicPr>
            <a:picLocks noChangeAspect="1"/>
          </p:cNvPicPr>
          <p:nvPr/>
        </p:nvPicPr>
        <p:blipFill>
          <a:blip r:embed="rId3"/>
          <a:stretch>
            <a:fillRect/>
          </a:stretch>
        </p:blipFill>
        <p:spPr>
          <a:xfrm>
            <a:off x="8883183" y="645192"/>
            <a:ext cx="4315393" cy="5182787"/>
          </a:xfrm>
          <a:prstGeom prst="rect">
            <a:avLst/>
          </a:prstGeom>
        </p:spPr>
      </p:pic>
    </p:spTree>
    <p:extLst>
      <p:ext uri="{BB962C8B-B14F-4D97-AF65-F5344CB8AC3E}">
        <p14:creationId xmlns:p14="http://schemas.microsoft.com/office/powerpoint/2010/main" val="3338573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F40EFA-3019-8DD4-DB71-F0B4D4B9DB0D}"/>
              </a:ext>
            </a:extLst>
          </p:cNvPr>
          <p:cNvSpPr>
            <a:spLocks noGrp="1"/>
          </p:cNvSpPr>
          <p:nvPr>
            <p:ph type="title"/>
          </p:nvPr>
        </p:nvSpPr>
        <p:spPr/>
        <p:txBody>
          <a:bodyPr/>
          <a:lstStyle/>
          <a:p>
            <a:r>
              <a:rPr lang="en-US" dirty="0"/>
              <a:t>Outline</a:t>
            </a:r>
          </a:p>
        </p:txBody>
      </p:sp>
      <p:sp>
        <p:nvSpPr>
          <p:cNvPr id="7" name="Content Placeholder 6">
            <a:extLst>
              <a:ext uri="{FF2B5EF4-FFF2-40B4-BE49-F238E27FC236}">
                <a16:creationId xmlns:a16="http://schemas.microsoft.com/office/drawing/2014/main" id="{09D1D1F2-3435-7AF7-7565-F7751B2CB182}"/>
              </a:ext>
            </a:extLst>
          </p:cNvPr>
          <p:cNvSpPr>
            <a:spLocks noGrp="1"/>
          </p:cNvSpPr>
          <p:nvPr>
            <p:ph idx="13"/>
          </p:nvPr>
        </p:nvSpPr>
        <p:spPr>
          <a:xfrm>
            <a:off x="628074" y="4104109"/>
            <a:ext cx="12530051" cy="2920324"/>
          </a:xfrm>
        </p:spPr>
        <p:txBody>
          <a:bodyPr/>
          <a:lstStyle/>
          <a:p>
            <a:pPr marL="285750" indent="-285750">
              <a:buFont typeface="Arial" panose="020B0604020202020204" pitchFamily="34" charset="0"/>
              <a:buChar char="•"/>
            </a:pPr>
            <a:r>
              <a:rPr lang="en-US" sz="2400" dirty="0"/>
              <a:t>Tor Safety Board overview</a:t>
            </a:r>
          </a:p>
          <a:p>
            <a:endParaRPr lang="en-US" sz="2400" dirty="0"/>
          </a:p>
          <a:p>
            <a:pPr marL="285750" indent="-285750">
              <a:buFont typeface="Arial" panose="020B0604020202020204" pitchFamily="34" charset="0"/>
              <a:buChar char="•"/>
            </a:pPr>
            <a:r>
              <a:rPr lang="en-US" sz="2400" dirty="0"/>
              <a:t>Research areas relevant to safety</a:t>
            </a:r>
          </a:p>
          <a:p>
            <a:pPr marL="747675" lvl="2" indent="-285750"/>
            <a:r>
              <a:rPr lang="en-US" sz="2000" dirty="0"/>
              <a:t>Simulating Tor with Shadow</a:t>
            </a:r>
          </a:p>
          <a:p>
            <a:pPr marL="747675" lvl="2" indent="-285750"/>
            <a:r>
              <a:rPr lang="en-US" sz="2000" dirty="0"/>
              <a:t>Measuring Tor with </a:t>
            </a:r>
            <a:r>
              <a:rPr lang="en-US" sz="2000" dirty="0" err="1"/>
              <a:t>PrivCount</a:t>
            </a:r>
            <a:endParaRPr lang="en-US" sz="2000" dirty="0"/>
          </a:p>
          <a:p>
            <a:pPr marL="747675" lvl="2" indent="-285750"/>
            <a:r>
              <a:rPr lang="en-US" sz="2000" dirty="0"/>
              <a:t>Safe research applications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dirty="0"/>
              <a:t>Ongoing struggles</a:t>
            </a:r>
          </a:p>
        </p:txBody>
      </p:sp>
      <p:sp>
        <p:nvSpPr>
          <p:cNvPr id="2" name="Slide Number Placeholder 1">
            <a:extLst>
              <a:ext uri="{FF2B5EF4-FFF2-40B4-BE49-F238E27FC236}">
                <a16:creationId xmlns:a16="http://schemas.microsoft.com/office/drawing/2014/main" id="{AF4DC712-643E-C2D5-BF31-29B8D34E1310}"/>
              </a:ext>
            </a:extLst>
          </p:cNvPr>
          <p:cNvSpPr>
            <a:spLocks noGrp="1"/>
          </p:cNvSpPr>
          <p:nvPr>
            <p:ph type="sldNum" sz="quarter" idx="4294967295"/>
          </p:nvPr>
        </p:nvSpPr>
        <p:spPr>
          <a:xfrm>
            <a:off x="8312150" y="7204075"/>
            <a:ext cx="5505450" cy="414338"/>
          </a:xfrm>
        </p:spPr>
        <p:txBody>
          <a:bodyPr/>
          <a:lstStyle/>
          <a:p>
            <a:r>
              <a:rPr lang="en-US" dirty="0"/>
              <a:t>Toward Safer Tor Research </a:t>
            </a:r>
            <a:r>
              <a:rPr lang="en-US" dirty="0">
                <a:solidFill>
                  <a:schemeClr val="bg1"/>
                </a:solidFill>
              </a:rPr>
              <a:t>|  </a:t>
            </a:r>
            <a:fld id="{EC78876D-F60F-416A-9AB8-0484C938732F}" type="slidenum">
              <a:rPr lang="en-US" b="1" smtClean="0">
                <a:solidFill>
                  <a:schemeClr val="bg1"/>
                </a:solidFill>
              </a:rPr>
              <a:pPr/>
              <a:t>10</a:t>
            </a:fld>
            <a:endParaRPr lang="en-US" b="1" dirty="0">
              <a:solidFill>
                <a:schemeClr val="bg1"/>
              </a:solidFill>
            </a:endParaRPr>
          </a:p>
        </p:txBody>
      </p:sp>
      <p:sp>
        <p:nvSpPr>
          <p:cNvPr id="3" name="Footer Placeholder 2">
            <a:extLst>
              <a:ext uri="{FF2B5EF4-FFF2-40B4-BE49-F238E27FC236}">
                <a16:creationId xmlns:a16="http://schemas.microsoft.com/office/drawing/2014/main" id="{D472F287-8E6E-5866-5200-C3777EA877FF}"/>
              </a:ext>
            </a:extLst>
          </p:cNvPr>
          <p:cNvSpPr>
            <a:spLocks noGrp="1"/>
          </p:cNvSpPr>
          <p:nvPr>
            <p:ph type="ftr" sz="quarter" idx="4294967295"/>
          </p:nvPr>
        </p:nvSpPr>
        <p:spPr>
          <a:xfrm>
            <a:off x="0" y="7204075"/>
            <a:ext cx="4662488" cy="414338"/>
          </a:xfrm>
        </p:spPr>
        <p:txBody>
          <a:bodyPr/>
          <a:lstStyle/>
          <a:p>
            <a:r>
              <a:rPr lang="en-US"/>
              <a:t>U.S. Naval Research Laboratory</a:t>
            </a:r>
            <a:endParaRPr lang="en-US" dirty="0"/>
          </a:p>
        </p:txBody>
      </p:sp>
    </p:spTree>
    <p:extLst>
      <p:ext uri="{BB962C8B-B14F-4D97-AF65-F5344CB8AC3E}">
        <p14:creationId xmlns:p14="http://schemas.microsoft.com/office/powerpoint/2010/main" val="2207815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F40EFA-3019-8DD4-DB71-F0B4D4B9DB0D}"/>
              </a:ext>
            </a:extLst>
          </p:cNvPr>
          <p:cNvSpPr>
            <a:spLocks noGrp="1"/>
          </p:cNvSpPr>
          <p:nvPr>
            <p:ph type="title"/>
          </p:nvPr>
        </p:nvSpPr>
        <p:spPr/>
        <p:txBody>
          <a:bodyPr/>
          <a:lstStyle/>
          <a:p>
            <a:r>
              <a:rPr lang="en-US" dirty="0">
                <a:solidFill>
                  <a:schemeClr val="bg2"/>
                </a:solidFill>
              </a:rPr>
              <a:t>Outline</a:t>
            </a:r>
          </a:p>
        </p:txBody>
      </p:sp>
      <p:sp>
        <p:nvSpPr>
          <p:cNvPr id="7" name="Content Placeholder 6">
            <a:extLst>
              <a:ext uri="{FF2B5EF4-FFF2-40B4-BE49-F238E27FC236}">
                <a16:creationId xmlns:a16="http://schemas.microsoft.com/office/drawing/2014/main" id="{09D1D1F2-3435-7AF7-7565-F7751B2CB182}"/>
              </a:ext>
            </a:extLst>
          </p:cNvPr>
          <p:cNvSpPr>
            <a:spLocks noGrp="1"/>
          </p:cNvSpPr>
          <p:nvPr>
            <p:ph idx="13"/>
          </p:nvPr>
        </p:nvSpPr>
        <p:spPr>
          <a:xfrm>
            <a:off x="628074" y="4104109"/>
            <a:ext cx="12530051" cy="2920324"/>
          </a:xfrm>
        </p:spPr>
        <p:txBody>
          <a:bodyPr/>
          <a:lstStyle/>
          <a:p>
            <a:pPr marL="285750" indent="-285750">
              <a:buFont typeface="Arial" panose="020B0604020202020204" pitchFamily="34" charset="0"/>
              <a:buChar char="•"/>
            </a:pPr>
            <a:r>
              <a:rPr lang="en-US" sz="2400" dirty="0">
                <a:solidFill>
                  <a:schemeClr val="bg2"/>
                </a:solidFill>
              </a:rPr>
              <a:t>Tor Safety Board overview</a:t>
            </a:r>
          </a:p>
          <a:p>
            <a:endParaRPr lang="en-US" sz="2400" dirty="0"/>
          </a:p>
          <a:p>
            <a:pPr marL="285750" indent="-285750">
              <a:buFont typeface="Arial" panose="020B0604020202020204" pitchFamily="34" charset="0"/>
              <a:buChar char="•"/>
            </a:pPr>
            <a:r>
              <a:rPr lang="en-US" sz="2400" dirty="0"/>
              <a:t>Research areas relevant to safety</a:t>
            </a:r>
          </a:p>
          <a:p>
            <a:pPr marL="747675" lvl="2" indent="-285750"/>
            <a:r>
              <a:rPr lang="en-US" sz="2000" dirty="0"/>
              <a:t>Simulating Tor with Shadow</a:t>
            </a:r>
          </a:p>
          <a:p>
            <a:pPr marL="747675" lvl="2" indent="-285750"/>
            <a:r>
              <a:rPr lang="en-US" sz="2000" dirty="0"/>
              <a:t>Measuring Tor with </a:t>
            </a:r>
            <a:r>
              <a:rPr lang="en-US" sz="2000" dirty="0" err="1"/>
              <a:t>PrivCount</a:t>
            </a:r>
            <a:endParaRPr lang="en-US" sz="2000" dirty="0"/>
          </a:p>
          <a:p>
            <a:pPr marL="747675" lvl="2" indent="-285750"/>
            <a:r>
              <a:rPr lang="en-US" sz="2000" dirty="0"/>
              <a:t>Safe research applications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dirty="0"/>
              <a:t>Ongoing struggles</a:t>
            </a:r>
          </a:p>
        </p:txBody>
      </p:sp>
      <p:sp>
        <p:nvSpPr>
          <p:cNvPr id="2" name="Slide Number Placeholder 1">
            <a:extLst>
              <a:ext uri="{FF2B5EF4-FFF2-40B4-BE49-F238E27FC236}">
                <a16:creationId xmlns:a16="http://schemas.microsoft.com/office/drawing/2014/main" id="{AF4DC712-643E-C2D5-BF31-29B8D34E1310}"/>
              </a:ext>
            </a:extLst>
          </p:cNvPr>
          <p:cNvSpPr>
            <a:spLocks noGrp="1"/>
          </p:cNvSpPr>
          <p:nvPr>
            <p:ph type="sldNum" sz="quarter" idx="4294967295"/>
          </p:nvPr>
        </p:nvSpPr>
        <p:spPr>
          <a:xfrm>
            <a:off x="8312150" y="7204075"/>
            <a:ext cx="5505450" cy="414338"/>
          </a:xfrm>
        </p:spPr>
        <p:txBody>
          <a:bodyPr/>
          <a:lstStyle/>
          <a:p>
            <a:r>
              <a:rPr lang="en-US" dirty="0"/>
              <a:t>Toward Safer Tor Research |  </a:t>
            </a:r>
            <a:fld id="{EC78876D-F60F-416A-9AB8-0484C938732F}" type="slidenum">
              <a:rPr lang="en-US" b="1" smtClean="0">
                <a:solidFill>
                  <a:schemeClr val="bg1"/>
                </a:solidFill>
              </a:rPr>
              <a:pPr/>
              <a:t>11</a:t>
            </a:fld>
            <a:endParaRPr lang="en-US" b="1" dirty="0">
              <a:solidFill>
                <a:schemeClr val="bg1"/>
              </a:solidFill>
            </a:endParaRPr>
          </a:p>
        </p:txBody>
      </p:sp>
      <p:sp>
        <p:nvSpPr>
          <p:cNvPr id="3" name="Footer Placeholder 2">
            <a:extLst>
              <a:ext uri="{FF2B5EF4-FFF2-40B4-BE49-F238E27FC236}">
                <a16:creationId xmlns:a16="http://schemas.microsoft.com/office/drawing/2014/main" id="{D472F287-8E6E-5866-5200-C3777EA877FF}"/>
              </a:ext>
            </a:extLst>
          </p:cNvPr>
          <p:cNvSpPr>
            <a:spLocks noGrp="1"/>
          </p:cNvSpPr>
          <p:nvPr>
            <p:ph type="ftr" sz="quarter" idx="4294967295"/>
          </p:nvPr>
        </p:nvSpPr>
        <p:spPr>
          <a:xfrm>
            <a:off x="0" y="7204075"/>
            <a:ext cx="4662488" cy="414338"/>
          </a:xfrm>
        </p:spPr>
        <p:txBody>
          <a:bodyPr/>
          <a:lstStyle/>
          <a:p>
            <a:r>
              <a:rPr lang="en-US"/>
              <a:t>U.S. Naval Research Laboratory</a:t>
            </a:r>
            <a:endParaRPr lang="en-US" dirty="0"/>
          </a:p>
        </p:txBody>
      </p:sp>
    </p:spTree>
    <p:extLst>
      <p:ext uri="{BB962C8B-B14F-4D97-AF65-F5344CB8AC3E}">
        <p14:creationId xmlns:p14="http://schemas.microsoft.com/office/powerpoint/2010/main" val="3559786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D2D43F8-5091-F271-3867-AFDA78590BF6}"/>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7C81EBA3-A6A5-BBBF-2B42-A0C36BD7EB4D}"/>
              </a:ext>
            </a:extLst>
          </p:cNvPr>
          <p:cNvSpPr>
            <a:spLocks noGrp="1"/>
          </p:cNvSpPr>
          <p:nvPr>
            <p:ph type="title"/>
          </p:nvPr>
        </p:nvSpPr>
        <p:spPr/>
        <p:txBody>
          <a:bodyPr/>
          <a:lstStyle/>
          <a:p>
            <a:r>
              <a:rPr lang="en-US" dirty="0"/>
              <a:t>What is the Tor Research Safety Board?</a:t>
            </a:r>
          </a:p>
        </p:txBody>
      </p:sp>
      <p:sp>
        <p:nvSpPr>
          <p:cNvPr id="5" name="Content Placeholder 4">
            <a:extLst>
              <a:ext uri="{FF2B5EF4-FFF2-40B4-BE49-F238E27FC236}">
                <a16:creationId xmlns:a16="http://schemas.microsoft.com/office/drawing/2014/main" id="{4F5BDCC5-9374-0A7E-B855-C3B3E2817FB4}"/>
              </a:ext>
            </a:extLst>
          </p:cNvPr>
          <p:cNvSpPr>
            <a:spLocks noGrp="1"/>
          </p:cNvSpPr>
          <p:nvPr>
            <p:ph idx="13"/>
          </p:nvPr>
        </p:nvSpPr>
        <p:spPr/>
        <p:txBody>
          <a:bodyPr/>
          <a:lstStyle/>
          <a:p>
            <a:r>
              <a:rPr lang="en-US" dirty="0"/>
              <a:t>A group of Tor researchers who want to </a:t>
            </a:r>
            <a:r>
              <a:rPr lang="en-US" b="1" dirty="0"/>
              <a:t>minimize privacy risks while fostering a better understanding of the Tor network and its users</a:t>
            </a:r>
          </a:p>
          <a:p>
            <a:endParaRPr lang="en-US" dirty="0"/>
          </a:p>
          <a:p>
            <a:r>
              <a:rPr lang="en-US" dirty="0">
                <a:solidFill>
                  <a:schemeClr val="bg1"/>
                </a:solidFill>
              </a:rPr>
              <a:t>Main activities of the board:</a:t>
            </a:r>
          </a:p>
          <a:p>
            <a:pPr marL="514350" indent="-514350">
              <a:buFont typeface="+mj-lt"/>
              <a:buAutoNum type="arabicPeriod"/>
            </a:pPr>
            <a:r>
              <a:rPr lang="en-US" b="0" dirty="0">
                <a:solidFill>
                  <a:schemeClr val="bg1"/>
                </a:solidFill>
              </a:rPr>
              <a:t>develop and maintain a set of guidelines that researchers can use to assess the safety of their Tor research</a:t>
            </a:r>
          </a:p>
          <a:p>
            <a:pPr marL="514350" indent="-514350">
              <a:buFont typeface="+mj-lt"/>
              <a:buAutoNum type="arabicPeriod"/>
            </a:pPr>
            <a:r>
              <a:rPr lang="en-US" b="0" dirty="0">
                <a:solidFill>
                  <a:schemeClr val="bg1"/>
                </a:solidFill>
              </a:rPr>
              <a:t>give feedback to researchers who use our guidelines to assess the safety of their planned research</a:t>
            </a:r>
          </a:p>
          <a:p>
            <a:pPr marL="514350" indent="-514350">
              <a:buFont typeface="+mj-lt"/>
              <a:buAutoNum type="arabicPeriod"/>
            </a:pPr>
            <a:r>
              <a:rPr lang="en-US" b="0" dirty="0">
                <a:solidFill>
                  <a:schemeClr val="bg1"/>
                </a:solidFill>
              </a:rPr>
              <a:t>teach program committees about our guidelines, and encourage reviewers to consider research safety when reviewing Tor papers</a:t>
            </a:r>
            <a:endParaRPr lang="en-US" dirty="0">
              <a:solidFill>
                <a:schemeClr val="bg1"/>
              </a:solidFill>
            </a:endParaRPr>
          </a:p>
        </p:txBody>
      </p:sp>
      <p:pic>
        <p:nvPicPr>
          <p:cNvPr id="7" name="Picture 6">
            <a:extLst>
              <a:ext uri="{FF2B5EF4-FFF2-40B4-BE49-F238E27FC236}">
                <a16:creationId xmlns:a16="http://schemas.microsoft.com/office/drawing/2014/main" id="{426325B9-7FE8-5B17-E9DC-AECBD728435D}"/>
              </a:ext>
            </a:extLst>
          </p:cNvPr>
          <p:cNvPicPr>
            <a:picLocks noChangeAspect="1"/>
          </p:cNvPicPr>
          <p:nvPr/>
        </p:nvPicPr>
        <p:blipFill>
          <a:blip r:embed="rId2"/>
          <a:stretch>
            <a:fillRect/>
          </a:stretch>
        </p:blipFill>
        <p:spPr>
          <a:xfrm>
            <a:off x="2672030" y="2865778"/>
            <a:ext cx="8241393" cy="4385977"/>
          </a:xfrm>
          <a:prstGeom prst="rect">
            <a:avLst/>
          </a:prstGeom>
        </p:spPr>
      </p:pic>
      <p:sp>
        <p:nvSpPr>
          <p:cNvPr id="8" name="Slide Number Placeholder 1">
            <a:extLst>
              <a:ext uri="{FF2B5EF4-FFF2-40B4-BE49-F238E27FC236}">
                <a16:creationId xmlns:a16="http://schemas.microsoft.com/office/drawing/2014/main" id="{67A2F533-01D6-2CE7-8895-5469B4B1BFB9}"/>
              </a:ext>
            </a:extLst>
          </p:cNvPr>
          <p:cNvSpPr>
            <a:spLocks noGrp="1"/>
          </p:cNvSpPr>
          <p:nvPr>
            <p:ph type="sldNum" sz="quarter" idx="10"/>
          </p:nvPr>
        </p:nvSpPr>
        <p:spPr>
          <a:xfrm>
            <a:off x="7652825" y="7203864"/>
            <a:ext cx="5505299" cy="413808"/>
          </a:xfrm>
        </p:spPr>
        <p:txBody>
          <a:bodyPr/>
          <a:lstStyle/>
          <a:p>
            <a:r>
              <a:rPr lang="en-US" dirty="0"/>
              <a:t>Toward Safer Tor Research |  </a:t>
            </a:r>
            <a:fld id="{EC78876D-F60F-416A-9AB8-0484C938732F}" type="slidenum">
              <a:rPr lang="en-US" b="1" smtClean="0">
                <a:solidFill>
                  <a:schemeClr val="tx2"/>
                </a:solidFill>
              </a:rPr>
              <a:pPr/>
              <a:t>12</a:t>
            </a:fld>
            <a:endParaRPr lang="en-US" b="1" dirty="0">
              <a:solidFill>
                <a:schemeClr val="tx2"/>
              </a:solidFill>
            </a:endParaRPr>
          </a:p>
        </p:txBody>
      </p:sp>
    </p:spTree>
    <p:extLst>
      <p:ext uri="{BB962C8B-B14F-4D97-AF65-F5344CB8AC3E}">
        <p14:creationId xmlns:p14="http://schemas.microsoft.com/office/powerpoint/2010/main" val="2641997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D2D43F8-5091-F271-3867-AFDA78590BF6}"/>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7C81EBA3-A6A5-BBBF-2B42-A0C36BD7EB4D}"/>
              </a:ext>
            </a:extLst>
          </p:cNvPr>
          <p:cNvSpPr>
            <a:spLocks noGrp="1"/>
          </p:cNvSpPr>
          <p:nvPr>
            <p:ph type="title"/>
          </p:nvPr>
        </p:nvSpPr>
        <p:spPr/>
        <p:txBody>
          <a:bodyPr/>
          <a:lstStyle/>
          <a:p>
            <a:r>
              <a:rPr lang="en-US" dirty="0"/>
              <a:t>What is the Tor Research Safety Board?</a:t>
            </a:r>
          </a:p>
        </p:txBody>
      </p:sp>
      <p:sp>
        <p:nvSpPr>
          <p:cNvPr id="5" name="Content Placeholder 4">
            <a:extLst>
              <a:ext uri="{FF2B5EF4-FFF2-40B4-BE49-F238E27FC236}">
                <a16:creationId xmlns:a16="http://schemas.microsoft.com/office/drawing/2014/main" id="{4F5BDCC5-9374-0A7E-B855-C3B3E2817FB4}"/>
              </a:ext>
            </a:extLst>
          </p:cNvPr>
          <p:cNvSpPr>
            <a:spLocks noGrp="1"/>
          </p:cNvSpPr>
          <p:nvPr>
            <p:ph idx="13"/>
          </p:nvPr>
        </p:nvSpPr>
        <p:spPr/>
        <p:txBody>
          <a:bodyPr/>
          <a:lstStyle/>
          <a:p>
            <a:r>
              <a:rPr lang="en-US" dirty="0"/>
              <a:t>A group of Tor researchers who want to </a:t>
            </a:r>
            <a:r>
              <a:rPr lang="en-US" b="1" dirty="0"/>
              <a:t>minimize privacy risks while fostering a better understanding of the Tor network and its users</a:t>
            </a:r>
          </a:p>
          <a:p>
            <a:endParaRPr lang="en-US" dirty="0"/>
          </a:p>
          <a:p>
            <a:r>
              <a:rPr lang="en-US" dirty="0"/>
              <a:t>Main activities of the board:</a:t>
            </a:r>
          </a:p>
          <a:p>
            <a:pPr marL="514350" indent="-514350">
              <a:buFont typeface="+mj-lt"/>
              <a:buAutoNum type="arabicPeriod"/>
            </a:pPr>
            <a:r>
              <a:rPr lang="en-US" b="0" dirty="0">
                <a:solidFill>
                  <a:schemeClr val="accent5"/>
                </a:solidFill>
              </a:rPr>
              <a:t>develop and maintain a set of guidelines </a:t>
            </a:r>
            <a:r>
              <a:rPr lang="en-US" b="0" dirty="0"/>
              <a:t>that researchers can use to assess the safety of their Tor research</a:t>
            </a:r>
          </a:p>
          <a:p>
            <a:pPr marL="514350" indent="-514350">
              <a:buFont typeface="+mj-lt"/>
              <a:buAutoNum type="arabicPeriod"/>
            </a:pPr>
            <a:r>
              <a:rPr lang="en-US" b="0" dirty="0">
                <a:solidFill>
                  <a:schemeClr val="accent5"/>
                </a:solidFill>
              </a:rPr>
              <a:t>give feedback to researchers </a:t>
            </a:r>
            <a:r>
              <a:rPr lang="en-US" b="0" dirty="0"/>
              <a:t>who use our guidelines to assess the safety of their planned research</a:t>
            </a:r>
          </a:p>
          <a:p>
            <a:pPr marL="514350" indent="-514350">
              <a:buFont typeface="+mj-lt"/>
              <a:buAutoNum type="arabicPeriod"/>
            </a:pPr>
            <a:r>
              <a:rPr lang="en-US" b="0" dirty="0">
                <a:solidFill>
                  <a:schemeClr val="accent5"/>
                </a:solidFill>
              </a:rPr>
              <a:t>teach program committees about our guidelines</a:t>
            </a:r>
            <a:r>
              <a:rPr lang="en-US" b="0" dirty="0"/>
              <a:t>, and encourage reviewers to consider research safety when reviewing Tor papers</a:t>
            </a:r>
            <a:endParaRPr lang="en-US" dirty="0"/>
          </a:p>
        </p:txBody>
      </p:sp>
      <p:sp>
        <p:nvSpPr>
          <p:cNvPr id="6" name="Slide Number Placeholder 1">
            <a:extLst>
              <a:ext uri="{FF2B5EF4-FFF2-40B4-BE49-F238E27FC236}">
                <a16:creationId xmlns:a16="http://schemas.microsoft.com/office/drawing/2014/main" id="{1824A0C0-34FA-1919-F09F-1E44004FED35}"/>
              </a:ext>
            </a:extLst>
          </p:cNvPr>
          <p:cNvSpPr>
            <a:spLocks noGrp="1"/>
          </p:cNvSpPr>
          <p:nvPr>
            <p:ph type="sldNum" sz="quarter" idx="10"/>
          </p:nvPr>
        </p:nvSpPr>
        <p:spPr>
          <a:xfrm>
            <a:off x="7652825" y="7203864"/>
            <a:ext cx="5505299" cy="413808"/>
          </a:xfrm>
        </p:spPr>
        <p:txBody>
          <a:bodyPr/>
          <a:lstStyle/>
          <a:p>
            <a:r>
              <a:rPr lang="en-US" dirty="0"/>
              <a:t>Toward Safer Tor Research |  </a:t>
            </a:r>
            <a:fld id="{EC78876D-F60F-416A-9AB8-0484C938732F}" type="slidenum">
              <a:rPr lang="en-US" b="1" smtClean="0">
                <a:solidFill>
                  <a:schemeClr val="tx2"/>
                </a:solidFill>
              </a:rPr>
              <a:pPr/>
              <a:t>13</a:t>
            </a:fld>
            <a:endParaRPr lang="en-US" b="1" dirty="0">
              <a:solidFill>
                <a:schemeClr val="tx2"/>
              </a:solidFill>
            </a:endParaRPr>
          </a:p>
        </p:txBody>
      </p:sp>
    </p:spTree>
    <p:extLst>
      <p:ext uri="{BB962C8B-B14F-4D97-AF65-F5344CB8AC3E}">
        <p14:creationId xmlns:p14="http://schemas.microsoft.com/office/powerpoint/2010/main" val="1201074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D2D43F8-5091-F271-3867-AFDA78590BF6}"/>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7C81EBA3-A6A5-BBBF-2B42-A0C36BD7EB4D}"/>
              </a:ext>
            </a:extLst>
          </p:cNvPr>
          <p:cNvSpPr>
            <a:spLocks noGrp="1"/>
          </p:cNvSpPr>
          <p:nvPr>
            <p:ph type="title"/>
          </p:nvPr>
        </p:nvSpPr>
        <p:spPr/>
        <p:txBody>
          <a:bodyPr/>
          <a:lstStyle/>
          <a:p>
            <a:r>
              <a:rPr lang="en-US" dirty="0"/>
              <a:t>What the Tor Research Safety Board is NOT</a:t>
            </a:r>
          </a:p>
        </p:txBody>
      </p:sp>
      <p:sp>
        <p:nvSpPr>
          <p:cNvPr id="5" name="Content Placeholder 4">
            <a:extLst>
              <a:ext uri="{FF2B5EF4-FFF2-40B4-BE49-F238E27FC236}">
                <a16:creationId xmlns:a16="http://schemas.microsoft.com/office/drawing/2014/main" id="{4F5BDCC5-9374-0A7E-B855-C3B3E2817FB4}"/>
              </a:ext>
            </a:extLst>
          </p:cNvPr>
          <p:cNvSpPr>
            <a:spLocks noGrp="1"/>
          </p:cNvSpPr>
          <p:nvPr>
            <p:ph idx="13"/>
          </p:nvPr>
        </p:nvSpPr>
        <p:spPr/>
        <p:txBody>
          <a:bodyPr/>
          <a:lstStyle/>
          <a:p>
            <a:pPr marL="457200" indent="-457200">
              <a:buFont typeface="Arial" panose="020B0604020202020204" pitchFamily="34" charset="0"/>
              <a:buChar char="•"/>
            </a:pPr>
            <a:r>
              <a:rPr lang="en-US" dirty="0"/>
              <a:t>The Safety Board is NOT a replacement for your IRB!</a:t>
            </a:r>
          </a:p>
          <a:p>
            <a:endParaRPr lang="en-US" dirty="0"/>
          </a:p>
          <a:p>
            <a:pPr marL="457200" indent="-457200">
              <a:buFont typeface="Arial" panose="020B0604020202020204" pitchFamily="34" charset="0"/>
              <a:buChar char="•"/>
            </a:pPr>
            <a:r>
              <a:rPr lang="en-US" dirty="0"/>
              <a:t>You must still follow your organization’s requirements for IRB</a:t>
            </a:r>
            <a:br>
              <a:rPr lang="en-US" dirty="0"/>
            </a:br>
            <a:endParaRPr lang="en-US" dirty="0"/>
          </a:p>
          <a:p>
            <a:pPr marL="457200" indent="-457200">
              <a:buFont typeface="Arial" panose="020B0604020202020204" pitchFamily="34" charset="0"/>
              <a:buChar char="•"/>
            </a:pPr>
            <a:r>
              <a:rPr lang="en-US" dirty="0"/>
              <a:t>We are not an ethics board</a:t>
            </a:r>
          </a:p>
          <a:p>
            <a:pPr marL="919125" lvl="2" indent="-457200"/>
            <a:r>
              <a:rPr lang="en-US" dirty="0"/>
              <a:t>We help you think about how to make your work safer</a:t>
            </a:r>
          </a:p>
          <a:p>
            <a:pPr marL="919125" lvl="2" indent="-457200"/>
            <a:r>
              <a:rPr lang="en-US" dirty="0"/>
              <a:t>We do not approve/deny research</a:t>
            </a:r>
          </a:p>
          <a:p>
            <a:pPr marL="919125" lvl="2" indent="-457200"/>
            <a:r>
              <a:rPr lang="en-US" dirty="0"/>
              <a:t>We hope your safety analysis will be added to your paper </a:t>
            </a:r>
          </a:p>
        </p:txBody>
      </p:sp>
      <p:sp>
        <p:nvSpPr>
          <p:cNvPr id="6" name="Slide Number Placeholder 1">
            <a:extLst>
              <a:ext uri="{FF2B5EF4-FFF2-40B4-BE49-F238E27FC236}">
                <a16:creationId xmlns:a16="http://schemas.microsoft.com/office/drawing/2014/main" id="{F4A947A3-5921-9D5B-5481-7357F54D3FCF}"/>
              </a:ext>
            </a:extLst>
          </p:cNvPr>
          <p:cNvSpPr>
            <a:spLocks noGrp="1"/>
          </p:cNvSpPr>
          <p:nvPr>
            <p:ph type="sldNum" sz="quarter" idx="10"/>
          </p:nvPr>
        </p:nvSpPr>
        <p:spPr>
          <a:xfrm>
            <a:off x="7652825" y="7203864"/>
            <a:ext cx="5505299" cy="413808"/>
          </a:xfrm>
        </p:spPr>
        <p:txBody>
          <a:bodyPr/>
          <a:lstStyle/>
          <a:p>
            <a:r>
              <a:rPr lang="en-US" dirty="0"/>
              <a:t>Toward Safer Tor Research |  </a:t>
            </a:r>
            <a:fld id="{EC78876D-F60F-416A-9AB8-0484C938732F}" type="slidenum">
              <a:rPr lang="en-US" b="1" smtClean="0">
                <a:solidFill>
                  <a:schemeClr val="tx2"/>
                </a:solidFill>
              </a:rPr>
              <a:pPr/>
              <a:t>14</a:t>
            </a:fld>
            <a:endParaRPr lang="en-US" b="1" dirty="0">
              <a:solidFill>
                <a:schemeClr val="tx2"/>
              </a:solidFill>
            </a:endParaRPr>
          </a:p>
        </p:txBody>
      </p:sp>
    </p:spTree>
    <p:extLst>
      <p:ext uri="{BB962C8B-B14F-4D97-AF65-F5344CB8AC3E}">
        <p14:creationId xmlns:p14="http://schemas.microsoft.com/office/powerpoint/2010/main" val="3155151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BF45763-2316-43DB-5A0B-C8DCF94E3F91}"/>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2A582D36-DD26-A661-7494-D86F26500B24}"/>
              </a:ext>
            </a:extLst>
          </p:cNvPr>
          <p:cNvSpPr>
            <a:spLocks noGrp="1"/>
          </p:cNvSpPr>
          <p:nvPr>
            <p:ph type="title"/>
          </p:nvPr>
        </p:nvSpPr>
        <p:spPr/>
        <p:txBody>
          <a:bodyPr/>
          <a:lstStyle/>
          <a:p>
            <a:r>
              <a:rPr lang="en-US" dirty="0"/>
              <a:t>Tor Research Safety Board Guidelines</a:t>
            </a:r>
          </a:p>
        </p:txBody>
      </p:sp>
      <p:sp>
        <p:nvSpPr>
          <p:cNvPr id="5" name="Content Placeholder 4">
            <a:extLst>
              <a:ext uri="{FF2B5EF4-FFF2-40B4-BE49-F238E27FC236}">
                <a16:creationId xmlns:a16="http://schemas.microsoft.com/office/drawing/2014/main" id="{691834D0-8E57-FBF7-93A3-18A792F7F807}"/>
              </a:ext>
            </a:extLst>
          </p:cNvPr>
          <p:cNvSpPr>
            <a:spLocks noGrp="1"/>
          </p:cNvSpPr>
          <p:nvPr>
            <p:ph idx="13"/>
          </p:nvPr>
        </p:nvSpPr>
        <p:spPr/>
        <p:txBody>
          <a:bodyPr/>
          <a:lstStyle/>
          <a:p>
            <a:pPr marL="514350" indent="-514350">
              <a:buFont typeface="+mj-lt"/>
              <a:buAutoNum type="arabicPeriod"/>
            </a:pPr>
            <a:r>
              <a:rPr lang="en-US" dirty="0"/>
              <a:t>Use a test Tor network whenever possible.</a:t>
            </a:r>
          </a:p>
          <a:p>
            <a:pPr marL="514350" indent="-514350">
              <a:buFont typeface="+mj-lt"/>
              <a:buAutoNum type="arabicPeriod"/>
            </a:pPr>
            <a:r>
              <a:rPr lang="en-US" dirty="0"/>
              <a:t>It’s safest to only attack yourself / your own traffic.</a:t>
            </a:r>
          </a:p>
          <a:p>
            <a:pPr marL="514350" indent="-514350">
              <a:buFont typeface="+mj-lt"/>
              <a:buAutoNum type="arabicPeriod"/>
            </a:pPr>
            <a:r>
              <a:rPr lang="en-US" dirty="0">
                <a:solidFill>
                  <a:schemeClr val="bg1"/>
                </a:solidFill>
              </a:rPr>
              <a:t>Only collect data that is safe to make public.</a:t>
            </a:r>
          </a:p>
          <a:p>
            <a:pPr marL="514350" indent="-514350">
              <a:buFont typeface="+mj-lt"/>
              <a:buAutoNum type="arabicPeriod"/>
            </a:pPr>
            <a:r>
              <a:rPr lang="en-US" dirty="0">
                <a:solidFill>
                  <a:schemeClr val="bg1"/>
                </a:solidFill>
              </a:rPr>
              <a:t>Don’t collect data you don’t need (minimization).</a:t>
            </a:r>
          </a:p>
          <a:p>
            <a:pPr marL="514350" indent="-514350">
              <a:buFont typeface="+mj-lt"/>
              <a:buAutoNum type="arabicPeriod"/>
            </a:pPr>
            <a:r>
              <a:rPr lang="en-US" dirty="0">
                <a:solidFill>
                  <a:schemeClr val="bg1"/>
                </a:solidFill>
              </a:rPr>
              <a:t>Take reasonable security precautions, e.g. about who has access to your data sets or experimental systems.</a:t>
            </a:r>
          </a:p>
          <a:p>
            <a:pPr marL="514350" indent="-514350">
              <a:buFont typeface="+mj-lt"/>
              <a:buAutoNum type="arabicPeriod"/>
            </a:pPr>
            <a:r>
              <a:rPr lang="en-US" dirty="0">
                <a:solidFill>
                  <a:schemeClr val="bg1"/>
                </a:solidFill>
              </a:rPr>
              <a:t>Limit the granularity of data (e.g. use bins or add noise).</a:t>
            </a:r>
          </a:p>
          <a:p>
            <a:pPr marL="514350" indent="-514350">
              <a:buFont typeface="+mj-lt"/>
              <a:buAutoNum type="arabicPeriod"/>
            </a:pPr>
            <a:r>
              <a:rPr lang="en-US" dirty="0">
                <a:solidFill>
                  <a:schemeClr val="bg1"/>
                </a:solidFill>
              </a:rPr>
              <a:t>The benefits should outweigh the risks.</a:t>
            </a:r>
          </a:p>
          <a:p>
            <a:pPr marL="514350" indent="-514350">
              <a:buFont typeface="+mj-lt"/>
              <a:buAutoNum type="arabicPeriod"/>
            </a:pPr>
            <a:r>
              <a:rPr lang="en-US" dirty="0">
                <a:solidFill>
                  <a:schemeClr val="bg1"/>
                </a:solidFill>
              </a:rPr>
              <a:t>Consider auxiliary data (e.g. third-party data sets) when assessing the risks.</a:t>
            </a:r>
          </a:p>
          <a:p>
            <a:pPr marL="514350" indent="-514350">
              <a:buFont typeface="+mj-lt"/>
              <a:buAutoNum type="arabicPeriod"/>
            </a:pPr>
            <a:r>
              <a:rPr lang="en-US" dirty="0">
                <a:solidFill>
                  <a:schemeClr val="bg1"/>
                </a:solidFill>
              </a:rPr>
              <a:t>Consider whether the user meant for that data to be private.</a:t>
            </a:r>
          </a:p>
          <a:p>
            <a:pPr marL="514350" indent="-514350">
              <a:buFont typeface="+mj-lt"/>
              <a:buAutoNum type="arabicPeriod"/>
            </a:pPr>
            <a:endParaRPr lang="en-US" dirty="0"/>
          </a:p>
        </p:txBody>
      </p:sp>
      <p:sp>
        <p:nvSpPr>
          <p:cNvPr id="6" name="Slide Number Placeholder 1">
            <a:extLst>
              <a:ext uri="{FF2B5EF4-FFF2-40B4-BE49-F238E27FC236}">
                <a16:creationId xmlns:a16="http://schemas.microsoft.com/office/drawing/2014/main" id="{24B2BA64-BC53-1711-34D1-2B6EAC192BC5}"/>
              </a:ext>
            </a:extLst>
          </p:cNvPr>
          <p:cNvSpPr>
            <a:spLocks noGrp="1"/>
          </p:cNvSpPr>
          <p:nvPr>
            <p:ph type="sldNum" sz="quarter" idx="10"/>
          </p:nvPr>
        </p:nvSpPr>
        <p:spPr>
          <a:xfrm>
            <a:off x="7652825" y="7203864"/>
            <a:ext cx="5505299" cy="413808"/>
          </a:xfrm>
        </p:spPr>
        <p:txBody>
          <a:bodyPr/>
          <a:lstStyle/>
          <a:p>
            <a:r>
              <a:rPr lang="en-US" dirty="0"/>
              <a:t>Toward Safer Tor Research |  </a:t>
            </a:r>
            <a:fld id="{EC78876D-F60F-416A-9AB8-0484C938732F}" type="slidenum">
              <a:rPr lang="en-US" b="1" smtClean="0">
                <a:solidFill>
                  <a:schemeClr val="tx2"/>
                </a:solidFill>
              </a:rPr>
              <a:pPr/>
              <a:t>15</a:t>
            </a:fld>
            <a:endParaRPr lang="en-US" b="1" dirty="0">
              <a:solidFill>
                <a:schemeClr val="tx2"/>
              </a:solidFill>
            </a:endParaRPr>
          </a:p>
        </p:txBody>
      </p:sp>
    </p:spTree>
    <p:extLst>
      <p:ext uri="{BB962C8B-B14F-4D97-AF65-F5344CB8AC3E}">
        <p14:creationId xmlns:p14="http://schemas.microsoft.com/office/powerpoint/2010/main" val="3621360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BF45763-2316-43DB-5A0B-C8DCF94E3F91}"/>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2A582D36-DD26-A661-7494-D86F26500B24}"/>
              </a:ext>
            </a:extLst>
          </p:cNvPr>
          <p:cNvSpPr>
            <a:spLocks noGrp="1"/>
          </p:cNvSpPr>
          <p:nvPr>
            <p:ph type="title"/>
          </p:nvPr>
        </p:nvSpPr>
        <p:spPr/>
        <p:txBody>
          <a:bodyPr/>
          <a:lstStyle/>
          <a:p>
            <a:r>
              <a:rPr lang="en-US" dirty="0"/>
              <a:t>Tor Research Safety Board Guidelines</a:t>
            </a:r>
          </a:p>
        </p:txBody>
      </p:sp>
      <p:sp>
        <p:nvSpPr>
          <p:cNvPr id="5" name="Content Placeholder 4">
            <a:extLst>
              <a:ext uri="{FF2B5EF4-FFF2-40B4-BE49-F238E27FC236}">
                <a16:creationId xmlns:a16="http://schemas.microsoft.com/office/drawing/2014/main" id="{691834D0-8E57-FBF7-93A3-18A792F7F807}"/>
              </a:ext>
            </a:extLst>
          </p:cNvPr>
          <p:cNvSpPr>
            <a:spLocks noGrp="1"/>
          </p:cNvSpPr>
          <p:nvPr>
            <p:ph idx="13"/>
          </p:nvPr>
        </p:nvSpPr>
        <p:spPr/>
        <p:txBody>
          <a:bodyPr>
            <a:normAutofit/>
          </a:bodyPr>
          <a:lstStyle/>
          <a:p>
            <a:pPr marL="514350" indent="-514350">
              <a:buFont typeface="+mj-lt"/>
              <a:buAutoNum type="arabicPeriod"/>
            </a:pPr>
            <a:r>
              <a:rPr lang="en-US" dirty="0">
                <a:solidFill>
                  <a:schemeClr val="accent3">
                    <a:lumMod val="60000"/>
                    <a:lumOff val="40000"/>
                  </a:schemeClr>
                </a:solidFill>
              </a:rPr>
              <a:t>Use a test Tor network whenever possible.</a:t>
            </a:r>
          </a:p>
          <a:p>
            <a:pPr marL="514350" indent="-514350">
              <a:buFont typeface="+mj-lt"/>
              <a:buAutoNum type="arabicPeriod"/>
            </a:pPr>
            <a:r>
              <a:rPr lang="en-US" dirty="0">
                <a:solidFill>
                  <a:schemeClr val="accent3">
                    <a:lumMod val="60000"/>
                    <a:lumOff val="40000"/>
                  </a:schemeClr>
                </a:solidFill>
              </a:rPr>
              <a:t>It’s safest to only attack yourself / your own traffic.</a:t>
            </a:r>
          </a:p>
          <a:p>
            <a:pPr marL="514350" indent="-514350">
              <a:buFont typeface="+mj-lt"/>
              <a:buAutoNum type="arabicPeriod"/>
            </a:pPr>
            <a:r>
              <a:rPr lang="en-US" dirty="0"/>
              <a:t>Only collect data that is safe to make public.</a:t>
            </a:r>
          </a:p>
          <a:p>
            <a:pPr marL="514350" indent="-514350">
              <a:buFont typeface="+mj-lt"/>
              <a:buAutoNum type="arabicPeriod"/>
            </a:pPr>
            <a:r>
              <a:rPr lang="en-US" dirty="0"/>
              <a:t>Don’t collect data you don’t need (minimization).</a:t>
            </a:r>
          </a:p>
          <a:p>
            <a:pPr marL="514350" indent="-514350">
              <a:buFont typeface="+mj-lt"/>
              <a:buAutoNum type="arabicPeriod"/>
            </a:pPr>
            <a:r>
              <a:rPr lang="en-US" dirty="0"/>
              <a:t>Limit the granularity of data (e.g. use bins or add noise).</a:t>
            </a:r>
          </a:p>
          <a:p>
            <a:pPr marL="514350" indent="-514350">
              <a:buFont typeface="+mj-lt"/>
              <a:buAutoNum type="arabicPeriod"/>
            </a:pPr>
            <a:endParaRPr lang="en-US" dirty="0"/>
          </a:p>
        </p:txBody>
      </p:sp>
      <p:sp>
        <p:nvSpPr>
          <p:cNvPr id="6" name="Slide Number Placeholder 1">
            <a:extLst>
              <a:ext uri="{FF2B5EF4-FFF2-40B4-BE49-F238E27FC236}">
                <a16:creationId xmlns:a16="http://schemas.microsoft.com/office/drawing/2014/main" id="{24B2BA64-BC53-1711-34D1-2B6EAC192BC5}"/>
              </a:ext>
            </a:extLst>
          </p:cNvPr>
          <p:cNvSpPr>
            <a:spLocks noGrp="1"/>
          </p:cNvSpPr>
          <p:nvPr>
            <p:ph type="sldNum" sz="quarter" idx="10"/>
          </p:nvPr>
        </p:nvSpPr>
        <p:spPr>
          <a:xfrm>
            <a:off x="7652825" y="7203864"/>
            <a:ext cx="5505299" cy="413808"/>
          </a:xfrm>
        </p:spPr>
        <p:txBody>
          <a:bodyPr/>
          <a:lstStyle/>
          <a:p>
            <a:r>
              <a:rPr lang="en-US" dirty="0"/>
              <a:t>Toward Safer Tor Research |  </a:t>
            </a:r>
            <a:fld id="{EC78876D-F60F-416A-9AB8-0484C938732F}" type="slidenum">
              <a:rPr lang="en-US" b="1" smtClean="0">
                <a:solidFill>
                  <a:schemeClr val="tx2"/>
                </a:solidFill>
              </a:rPr>
              <a:pPr/>
              <a:t>16</a:t>
            </a:fld>
            <a:endParaRPr lang="en-US" b="1" dirty="0">
              <a:solidFill>
                <a:schemeClr val="tx2"/>
              </a:solidFill>
            </a:endParaRPr>
          </a:p>
        </p:txBody>
      </p:sp>
    </p:spTree>
    <p:extLst>
      <p:ext uri="{BB962C8B-B14F-4D97-AF65-F5344CB8AC3E}">
        <p14:creationId xmlns:p14="http://schemas.microsoft.com/office/powerpoint/2010/main" val="3659990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BF45763-2316-43DB-5A0B-C8DCF94E3F91}"/>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2A582D36-DD26-A661-7494-D86F26500B24}"/>
              </a:ext>
            </a:extLst>
          </p:cNvPr>
          <p:cNvSpPr>
            <a:spLocks noGrp="1"/>
          </p:cNvSpPr>
          <p:nvPr>
            <p:ph type="title"/>
          </p:nvPr>
        </p:nvSpPr>
        <p:spPr/>
        <p:txBody>
          <a:bodyPr/>
          <a:lstStyle/>
          <a:p>
            <a:r>
              <a:rPr lang="en-US" dirty="0"/>
              <a:t>Tor Research Safety Board Guidelines</a:t>
            </a:r>
          </a:p>
        </p:txBody>
      </p:sp>
      <p:sp>
        <p:nvSpPr>
          <p:cNvPr id="5" name="Content Placeholder 4">
            <a:extLst>
              <a:ext uri="{FF2B5EF4-FFF2-40B4-BE49-F238E27FC236}">
                <a16:creationId xmlns:a16="http://schemas.microsoft.com/office/drawing/2014/main" id="{691834D0-8E57-FBF7-93A3-18A792F7F807}"/>
              </a:ext>
            </a:extLst>
          </p:cNvPr>
          <p:cNvSpPr>
            <a:spLocks noGrp="1"/>
          </p:cNvSpPr>
          <p:nvPr>
            <p:ph idx="13"/>
          </p:nvPr>
        </p:nvSpPr>
        <p:spPr/>
        <p:txBody>
          <a:bodyPr>
            <a:normAutofit/>
          </a:bodyPr>
          <a:lstStyle/>
          <a:p>
            <a:pPr marL="514350" indent="-514350">
              <a:buFont typeface="+mj-lt"/>
              <a:buAutoNum type="arabicPeriod"/>
            </a:pPr>
            <a:r>
              <a:rPr lang="en-US" dirty="0">
                <a:solidFill>
                  <a:schemeClr val="accent3">
                    <a:lumMod val="60000"/>
                    <a:lumOff val="40000"/>
                  </a:schemeClr>
                </a:solidFill>
              </a:rPr>
              <a:t>Use a test Tor network whenever possible.</a:t>
            </a:r>
          </a:p>
          <a:p>
            <a:pPr marL="514350" indent="-514350">
              <a:buFont typeface="+mj-lt"/>
              <a:buAutoNum type="arabicPeriod"/>
            </a:pPr>
            <a:r>
              <a:rPr lang="en-US" dirty="0">
                <a:solidFill>
                  <a:schemeClr val="accent3">
                    <a:lumMod val="60000"/>
                    <a:lumOff val="40000"/>
                  </a:schemeClr>
                </a:solidFill>
              </a:rPr>
              <a:t>It’s safest to only attack yourself / your own traffic.</a:t>
            </a:r>
          </a:p>
          <a:p>
            <a:pPr marL="514350" indent="-514350">
              <a:buFont typeface="+mj-lt"/>
              <a:buAutoNum type="arabicPeriod"/>
            </a:pPr>
            <a:r>
              <a:rPr lang="en-US" dirty="0">
                <a:solidFill>
                  <a:schemeClr val="accent3">
                    <a:lumMod val="60000"/>
                    <a:lumOff val="40000"/>
                  </a:schemeClr>
                </a:solidFill>
              </a:rPr>
              <a:t>Only collect data that is safe to make public.</a:t>
            </a:r>
          </a:p>
          <a:p>
            <a:pPr marL="514350" indent="-514350">
              <a:buFont typeface="+mj-lt"/>
              <a:buAutoNum type="arabicPeriod"/>
            </a:pPr>
            <a:r>
              <a:rPr lang="en-US" dirty="0">
                <a:solidFill>
                  <a:schemeClr val="accent3">
                    <a:lumMod val="60000"/>
                    <a:lumOff val="40000"/>
                  </a:schemeClr>
                </a:solidFill>
              </a:rPr>
              <a:t>Don’t collect data you don’t need (minimization).</a:t>
            </a:r>
          </a:p>
          <a:p>
            <a:pPr marL="514350" indent="-514350">
              <a:buFont typeface="+mj-lt"/>
              <a:buAutoNum type="arabicPeriod"/>
            </a:pPr>
            <a:r>
              <a:rPr lang="en-US" dirty="0">
                <a:solidFill>
                  <a:schemeClr val="accent3">
                    <a:lumMod val="60000"/>
                    <a:lumOff val="40000"/>
                  </a:schemeClr>
                </a:solidFill>
              </a:rPr>
              <a:t>Limit the granularity of data (e.g. use bins or add noise).</a:t>
            </a:r>
          </a:p>
          <a:p>
            <a:pPr marL="514350" indent="-514350">
              <a:buFont typeface="+mj-lt"/>
              <a:buAutoNum type="arabicPeriod"/>
            </a:pPr>
            <a:r>
              <a:rPr lang="en-US" dirty="0"/>
              <a:t>Take reasonable security precautions, e.g. about who has access to your data sets or experimental systems. </a:t>
            </a:r>
          </a:p>
          <a:p>
            <a:pPr marL="514350" indent="-514350">
              <a:buFont typeface="+mj-lt"/>
              <a:buAutoNum type="arabicPeriod"/>
            </a:pPr>
            <a:endParaRPr lang="en-US" dirty="0"/>
          </a:p>
        </p:txBody>
      </p:sp>
      <p:sp>
        <p:nvSpPr>
          <p:cNvPr id="6" name="Slide Number Placeholder 1">
            <a:extLst>
              <a:ext uri="{FF2B5EF4-FFF2-40B4-BE49-F238E27FC236}">
                <a16:creationId xmlns:a16="http://schemas.microsoft.com/office/drawing/2014/main" id="{24B2BA64-BC53-1711-34D1-2B6EAC192BC5}"/>
              </a:ext>
            </a:extLst>
          </p:cNvPr>
          <p:cNvSpPr>
            <a:spLocks noGrp="1"/>
          </p:cNvSpPr>
          <p:nvPr>
            <p:ph type="sldNum" sz="quarter" idx="10"/>
          </p:nvPr>
        </p:nvSpPr>
        <p:spPr>
          <a:xfrm>
            <a:off x="7652825" y="7203864"/>
            <a:ext cx="5505299" cy="413808"/>
          </a:xfrm>
        </p:spPr>
        <p:txBody>
          <a:bodyPr/>
          <a:lstStyle/>
          <a:p>
            <a:r>
              <a:rPr lang="en-US" dirty="0"/>
              <a:t>Toward Safer Tor Research |  </a:t>
            </a:r>
            <a:fld id="{EC78876D-F60F-416A-9AB8-0484C938732F}" type="slidenum">
              <a:rPr lang="en-US" b="1" smtClean="0">
                <a:solidFill>
                  <a:schemeClr val="tx2"/>
                </a:solidFill>
              </a:rPr>
              <a:pPr/>
              <a:t>17</a:t>
            </a:fld>
            <a:endParaRPr lang="en-US" b="1" dirty="0">
              <a:solidFill>
                <a:schemeClr val="tx2"/>
              </a:solidFill>
            </a:endParaRPr>
          </a:p>
        </p:txBody>
      </p:sp>
    </p:spTree>
    <p:extLst>
      <p:ext uri="{BB962C8B-B14F-4D97-AF65-F5344CB8AC3E}">
        <p14:creationId xmlns:p14="http://schemas.microsoft.com/office/powerpoint/2010/main" val="1168415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BF45763-2316-43DB-5A0B-C8DCF94E3F91}"/>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2A582D36-DD26-A661-7494-D86F26500B24}"/>
              </a:ext>
            </a:extLst>
          </p:cNvPr>
          <p:cNvSpPr>
            <a:spLocks noGrp="1"/>
          </p:cNvSpPr>
          <p:nvPr>
            <p:ph type="title"/>
          </p:nvPr>
        </p:nvSpPr>
        <p:spPr/>
        <p:txBody>
          <a:bodyPr/>
          <a:lstStyle/>
          <a:p>
            <a:r>
              <a:rPr lang="en-US" dirty="0"/>
              <a:t>Tor Research Safety Board Guidelines</a:t>
            </a:r>
          </a:p>
        </p:txBody>
      </p:sp>
      <p:sp>
        <p:nvSpPr>
          <p:cNvPr id="5" name="Content Placeholder 4">
            <a:extLst>
              <a:ext uri="{FF2B5EF4-FFF2-40B4-BE49-F238E27FC236}">
                <a16:creationId xmlns:a16="http://schemas.microsoft.com/office/drawing/2014/main" id="{691834D0-8E57-FBF7-93A3-18A792F7F807}"/>
              </a:ext>
            </a:extLst>
          </p:cNvPr>
          <p:cNvSpPr>
            <a:spLocks noGrp="1"/>
          </p:cNvSpPr>
          <p:nvPr>
            <p:ph idx="13"/>
          </p:nvPr>
        </p:nvSpPr>
        <p:spPr/>
        <p:txBody>
          <a:bodyPr>
            <a:normAutofit/>
          </a:bodyPr>
          <a:lstStyle/>
          <a:p>
            <a:pPr marL="514350" indent="-514350">
              <a:buFont typeface="+mj-lt"/>
              <a:buAutoNum type="arabicPeriod"/>
            </a:pPr>
            <a:r>
              <a:rPr lang="en-US" dirty="0">
                <a:solidFill>
                  <a:schemeClr val="accent3">
                    <a:lumMod val="60000"/>
                    <a:lumOff val="40000"/>
                  </a:schemeClr>
                </a:solidFill>
              </a:rPr>
              <a:t>Use a test Tor network whenever possible.</a:t>
            </a:r>
          </a:p>
          <a:p>
            <a:pPr marL="514350" indent="-514350">
              <a:buFont typeface="+mj-lt"/>
              <a:buAutoNum type="arabicPeriod"/>
            </a:pPr>
            <a:r>
              <a:rPr lang="en-US" dirty="0">
                <a:solidFill>
                  <a:schemeClr val="accent3">
                    <a:lumMod val="60000"/>
                    <a:lumOff val="40000"/>
                  </a:schemeClr>
                </a:solidFill>
              </a:rPr>
              <a:t>It’s safest to only attack yourself / your own traffic.</a:t>
            </a:r>
          </a:p>
          <a:p>
            <a:pPr marL="514350" indent="-514350">
              <a:buFont typeface="+mj-lt"/>
              <a:buAutoNum type="arabicPeriod"/>
            </a:pPr>
            <a:r>
              <a:rPr lang="en-US" dirty="0">
                <a:solidFill>
                  <a:schemeClr val="accent3">
                    <a:lumMod val="60000"/>
                    <a:lumOff val="40000"/>
                  </a:schemeClr>
                </a:solidFill>
              </a:rPr>
              <a:t>Only collect data that is safe to make public.</a:t>
            </a:r>
          </a:p>
          <a:p>
            <a:pPr marL="514350" indent="-514350">
              <a:buFont typeface="+mj-lt"/>
              <a:buAutoNum type="arabicPeriod"/>
            </a:pPr>
            <a:r>
              <a:rPr lang="en-US" dirty="0">
                <a:solidFill>
                  <a:schemeClr val="accent3">
                    <a:lumMod val="60000"/>
                    <a:lumOff val="40000"/>
                  </a:schemeClr>
                </a:solidFill>
              </a:rPr>
              <a:t>Don’t collect data you don’t need (minimization).</a:t>
            </a:r>
          </a:p>
          <a:p>
            <a:pPr marL="514350" indent="-514350">
              <a:buFont typeface="+mj-lt"/>
              <a:buAutoNum type="arabicPeriod"/>
            </a:pPr>
            <a:r>
              <a:rPr lang="en-US" dirty="0">
                <a:solidFill>
                  <a:schemeClr val="accent3">
                    <a:lumMod val="60000"/>
                    <a:lumOff val="40000"/>
                  </a:schemeClr>
                </a:solidFill>
              </a:rPr>
              <a:t>Limit the granularity of data (e.g. use bins or add noise).</a:t>
            </a:r>
          </a:p>
          <a:p>
            <a:pPr marL="514350" indent="-514350">
              <a:buFont typeface="+mj-lt"/>
              <a:buAutoNum type="arabicPeriod"/>
            </a:pPr>
            <a:r>
              <a:rPr lang="en-US" dirty="0">
                <a:solidFill>
                  <a:schemeClr val="accent3">
                    <a:lumMod val="60000"/>
                    <a:lumOff val="40000"/>
                  </a:schemeClr>
                </a:solidFill>
              </a:rPr>
              <a:t>Take reasonable security precautions, e.g. about who has access to your data sets or experimental systems. </a:t>
            </a:r>
          </a:p>
          <a:p>
            <a:pPr marL="514350" indent="-514350">
              <a:buFont typeface="+mj-lt"/>
              <a:buAutoNum type="arabicPeriod"/>
            </a:pPr>
            <a:r>
              <a:rPr lang="en-US" dirty="0"/>
              <a:t>The benefits should outweigh the risks.</a:t>
            </a:r>
          </a:p>
          <a:p>
            <a:pPr marL="514350" indent="-514350">
              <a:buFont typeface="+mj-lt"/>
              <a:buAutoNum type="arabicPeriod"/>
            </a:pPr>
            <a:r>
              <a:rPr lang="en-US" dirty="0"/>
              <a:t>Consider auxiliary data (e.g. third-party data sets) when assessing the risks.</a:t>
            </a:r>
          </a:p>
          <a:p>
            <a:pPr marL="514350" indent="-514350">
              <a:buFont typeface="+mj-lt"/>
              <a:buAutoNum type="arabicPeriod"/>
            </a:pPr>
            <a:r>
              <a:rPr lang="en-US" dirty="0"/>
              <a:t>Consider whether the user meant for that data to be private.</a:t>
            </a:r>
          </a:p>
          <a:p>
            <a:pPr marL="514350" indent="-514350">
              <a:buFont typeface="+mj-lt"/>
              <a:buAutoNum type="arabicPeriod"/>
            </a:pPr>
            <a:endParaRPr lang="en-US" dirty="0"/>
          </a:p>
        </p:txBody>
      </p:sp>
      <p:sp>
        <p:nvSpPr>
          <p:cNvPr id="6" name="Slide Number Placeholder 1">
            <a:extLst>
              <a:ext uri="{FF2B5EF4-FFF2-40B4-BE49-F238E27FC236}">
                <a16:creationId xmlns:a16="http://schemas.microsoft.com/office/drawing/2014/main" id="{24B2BA64-BC53-1711-34D1-2B6EAC192BC5}"/>
              </a:ext>
            </a:extLst>
          </p:cNvPr>
          <p:cNvSpPr>
            <a:spLocks noGrp="1"/>
          </p:cNvSpPr>
          <p:nvPr>
            <p:ph type="sldNum" sz="quarter" idx="10"/>
          </p:nvPr>
        </p:nvSpPr>
        <p:spPr>
          <a:xfrm>
            <a:off x="7652825" y="7203864"/>
            <a:ext cx="5505299" cy="413808"/>
          </a:xfrm>
        </p:spPr>
        <p:txBody>
          <a:bodyPr/>
          <a:lstStyle/>
          <a:p>
            <a:r>
              <a:rPr lang="en-US" dirty="0"/>
              <a:t>Toward Safer Tor Research |  </a:t>
            </a:r>
            <a:fld id="{EC78876D-F60F-416A-9AB8-0484C938732F}" type="slidenum">
              <a:rPr lang="en-US" b="1" smtClean="0">
                <a:solidFill>
                  <a:schemeClr val="tx2"/>
                </a:solidFill>
              </a:rPr>
              <a:pPr/>
              <a:t>18</a:t>
            </a:fld>
            <a:endParaRPr lang="en-US" b="1" dirty="0">
              <a:solidFill>
                <a:schemeClr val="tx2"/>
              </a:solidFill>
            </a:endParaRPr>
          </a:p>
        </p:txBody>
      </p:sp>
    </p:spTree>
    <p:extLst>
      <p:ext uri="{BB962C8B-B14F-4D97-AF65-F5344CB8AC3E}">
        <p14:creationId xmlns:p14="http://schemas.microsoft.com/office/powerpoint/2010/main" val="3419508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E9EC068-DB92-9A5D-21D1-CD13B1BD2728}"/>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B4E4B137-314B-6761-A8E9-8345C72A3170}"/>
              </a:ext>
            </a:extLst>
          </p:cNvPr>
          <p:cNvSpPr>
            <a:spLocks noGrp="1"/>
          </p:cNvSpPr>
          <p:nvPr>
            <p:ph type="title"/>
          </p:nvPr>
        </p:nvSpPr>
        <p:spPr/>
        <p:txBody>
          <a:bodyPr/>
          <a:lstStyle/>
          <a:p>
            <a:r>
              <a:rPr lang="en-US" dirty="0"/>
              <a:t>Questions to Guide Feedback Request</a:t>
            </a:r>
          </a:p>
        </p:txBody>
      </p:sp>
      <p:sp>
        <p:nvSpPr>
          <p:cNvPr id="5" name="Content Placeholder 4">
            <a:extLst>
              <a:ext uri="{FF2B5EF4-FFF2-40B4-BE49-F238E27FC236}">
                <a16:creationId xmlns:a16="http://schemas.microsoft.com/office/drawing/2014/main" id="{ECF17738-8F91-B3C2-B327-F74F6BDD8742}"/>
              </a:ext>
            </a:extLst>
          </p:cNvPr>
          <p:cNvSpPr>
            <a:spLocks noGrp="1"/>
          </p:cNvSpPr>
          <p:nvPr>
            <p:ph idx="13"/>
          </p:nvPr>
        </p:nvSpPr>
        <p:spPr/>
        <p:txBody>
          <a:bodyPr>
            <a:normAutofit lnSpcReduction="10000"/>
          </a:bodyPr>
          <a:lstStyle/>
          <a:p>
            <a:pPr marL="514350" indent="-514350">
              <a:buFont typeface="+mj-lt"/>
              <a:buAutoNum type="arabicPeriod"/>
            </a:pPr>
            <a:r>
              <a:rPr lang="en-US" dirty="0"/>
              <a:t>What are you trying to learn, and why is that useful for the world? That is, what are the hoped-for benefits of your experiment?</a:t>
            </a:r>
          </a:p>
          <a:p>
            <a:pPr marL="514350" indent="-514350">
              <a:buFont typeface="+mj-lt"/>
              <a:buAutoNum type="arabicPeriod"/>
            </a:pPr>
            <a:endParaRPr lang="en-US" dirty="0"/>
          </a:p>
          <a:p>
            <a:pPr marL="514350" indent="-514350">
              <a:buFont typeface="+mj-lt"/>
              <a:buAutoNum type="arabicPeriod"/>
            </a:pPr>
            <a:r>
              <a:rPr lang="en-US" dirty="0">
                <a:solidFill>
                  <a:schemeClr val="bg1"/>
                </a:solidFill>
              </a:rPr>
              <a:t>What exactly is your plan? That is, what are the steps of your experiment, what will you collect, how will you keep it safe, and so on.</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What attacks or risks might be introduced or assisted because of your actions or your data sets, and how well do you resolve each of them? Use the “safety guidelines” above to help in the brainstorming and analysis.</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Walk us through why the benefits from item 1 outweigh the remaining risks from item 3: why is this plan worthwhile despite the remaining risks?</a:t>
            </a:r>
          </a:p>
          <a:p>
            <a:pPr marL="514350" indent="-514350">
              <a:buFont typeface="+mj-lt"/>
              <a:buAutoNum type="arabicPeriod"/>
            </a:pPr>
            <a:endParaRPr lang="en-US" dirty="0"/>
          </a:p>
        </p:txBody>
      </p:sp>
      <p:sp>
        <p:nvSpPr>
          <p:cNvPr id="6" name="Slide Number Placeholder 1">
            <a:extLst>
              <a:ext uri="{FF2B5EF4-FFF2-40B4-BE49-F238E27FC236}">
                <a16:creationId xmlns:a16="http://schemas.microsoft.com/office/drawing/2014/main" id="{32A826A9-572F-0A77-6794-A30E61C97319}"/>
              </a:ext>
            </a:extLst>
          </p:cNvPr>
          <p:cNvSpPr>
            <a:spLocks noGrp="1"/>
          </p:cNvSpPr>
          <p:nvPr>
            <p:ph type="sldNum" sz="quarter" idx="10"/>
          </p:nvPr>
        </p:nvSpPr>
        <p:spPr>
          <a:xfrm>
            <a:off x="7652825" y="7203864"/>
            <a:ext cx="5505299" cy="413808"/>
          </a:xfrm>
        </p:spPr>
        <p:txBody>
          <a:bodyPr/>
          <a:lstStyle/>
          <a:p>
            <a:r>
              <a:rPr lang="en-US" dirty="0"/>
              <a:t>Toward Safer Tor Research |  </a:t>
            </a:r>
            <a:fld id="{EC78876D-F60F-416A-9AB8-0484C938732F}" type="slidenum">
              <a:rPr lang="en-US" b="1" smtClean="0">
                <a:solidFill>
                  <a:schemeClr val="tx2"/>
                </a:solidFill>
              </a:rPr>
              <a:pPr/>
              <a:t>19</a:t>
            </a:fld>
            <a:endParaRPr lang="en-US" b="1" dirty="0">
              <a:solidFill>
                <a:schemeClr val="tx2"/>
              </a:solidFill>
            </a:endParaRPr>
          </a:p>
        </p:txBody>
      </p:sp>
    </p:spTree>
    <p:extLst>
      <p:ext uri="{BB962C8B-B14F-4D97-AF65-F5344CB8AC3E}">
        <p14:creationId xmlns:p14="http://schemas.microsoft.com/office/powerpoint/2010/main" val="481465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E95C7A-745E-0DAD-8B84-A62146A8FF24}"/>
              </a:ext>
            </a:extLst>
          </p:cNvPr>
          <p:cNvSpPr>
            <a:spLocks noGrp="1"/>
          </p:cNvSpPr>
          <p:nvPr>
            <p:ph type="sldNum" sz="quarter" idx="10"/>
          </p:nvPr>
        </p:nvSpPr>
        <p:spPr/>
        <p:txBody>
          <a:bodyPr/>
          <a:lstStyle/>
          <a:p>
            <a:r>
              <a:rPr lang="en-US" dirty="0"/>
              <a:t>Toward Safer Tor Research |  </a:t>
            </a:r>
            <a:fld id="{EC78876D-F60F-416A-9AB8-0484C938732F}" type="slidenum">
              <a:rPr lang="en-US" b="1" smtClean="0">
                <a:solidFill>
                  <a:schemeClr val="tx2"/>
                </a:solidFill>
              </a:rPr>
              <a:pPr/>
              <a:t>2</a:t>
            </a:fld>
            <a:endParaRPr lang="en-US" b="1" dirty="0">
              <a:solidFill>
                <a:schemeClr val="tx2"/>
              </a:solidFill>
            </a:endParaRPr>
          </a:p>
        </p:txBody>
      </p:sp>
      <p:sp>
        <p:nvSpPr>
          <p:cNvPr id="3" name="Footer Placeholder 2">
            <a:extLst>
              <a:ext uri="{FF2B5EF4-FFF2-40B4-BE49-F238E27FC236}">
                <a16:creationId xmlns:a16="http://schemas.microsoft.com/office/drawing/2014/main" id="{CD2D43F8-5091-F271-3867-AFDA78590BF6}"/>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7C81EBA3-A6A5-BBBF-2B42-A0C36BD7EB4D}"/>
              </a:ext>
            </a:extLst>
          </p:cNvPr>
          <p:cNvSpPr>
            <a:spLocks noGrp="1"/>
          </p:cNvSpPr>
          <p:nvPr>
            <p:ph type="title"/>
          </p:nvPr>
        </p:nvSpPr>
        <p:spPr/>
        <p:txBody>
          <a:bodyPr/>
          <a:lstStyle/>
          <a:p>
            <a:r>
              <a:rPr lang="en-US" dirty="0"/>
              <a:t>What is Tor?</a:t>
            </a:r>
          </a:p>
        </p:txBody>
      </p:sp>
      <p:sp>
        <p:nvSpPr>
          <p:cNvPr id="6" name="Content Placeholder 4">
            <a:extLst>
              <a:ext uri="{FF2B5EF4-FFF2-40B4-BE49-F238E27FC236}">
                <a16:creationId xmlns:a16="http://schemas.microsoft.com/office/drawing/2014/main" id="{AE8D5ABE-FE68-930B-4BDD-8F2A27B24A36}"/>
              </a:ext>
            </a:extLst>
          </p:cNvPr>
          <p:cNvSpPr>
            <a:spLocks noGrp="1"/>
          </p:cNvSpPr>
          <p:nvPr>
            <p:ph idx="13"/>
          </p:nvPr>
        </p:nvSpPr>
        <p:spPr>
          <a:xfrm>
            <a:off x="458739" y="1763184"/>
            <a:ext cx="6830001" cy="5257800"/>
          </a:xfrm>
        </p:spPr>
        <p:txBody>
          <a:bodyPr/>
          <a:lstStyle/>
          <a:p>
            <a:r>
              <a:rPr lang="en-US" dirty="0"/>
              <a:t>Anonymous Communication</a:t>
            </a:r>
          </a:p>
          <a:p>
            <a:pPr marL="919163" lvl="2" indent="-457200"/>
            <a:r>
              <a:rPr lang="en-US" dirty="0"/>
              <a:t>Separates </a:t>
            </a:r>
            <a:r>
              <a:rPr lang="en-US" dirty="0">
                <a:solidFill>
                  <a:schemeClr val="accent5"/>
                </a:solidFill>
              </a:rPr>
              <a:t>identification</a:t>
            </a:r>
            <a:r>
              <a:rPr lang="en-US" dirty="0"/>
              <a:t> from </a:t>
            </a:r>
            <a:r>
              <a:rPr lang="en-US" dirty="0">
                <a:solidFill>
                  <a:schemeClr val="accent5"/>
                </a:solidFill>
              </a:rPr>
              <a:t>routing</a:t>
            </a:r>
          </a:p>
          <a:p>
            <a:pPr marL="919163" lvl="2" indent="-457200"/>
            <a:r>
              <a:rPr lang="en-US" dirty="0"/>
              <a:t>Provides </a:t>
            </a:r>
            <a:r>
              <a:rPr lang="en-US" dirty="0" err="1"/>
              <a:t>unlinkable</a:t>
            </a:r>
            <a:r>
              <a:rPr lang="en-US" dirty="0"/>
              <a:t> communication</a:t>
            </a:r>
          </a:p>
          <a:p>
            <a:pPr marL="919163" lvl="2" indent="-457200"/>
            <a:r>
              <a:rPr lang="en-US" dirty="0"/>
              <a:t>Protects user privacy and safety online</a:t>
            </a:r>
          </a:p>
          <a:p>
            <a:endParaRPr lang="en-US" dirty="0"/>
          </a:p>
        </p:txBody>
      </p:sp>
      <p:grpSp>
        <p:nvGrpSpPr>
          <p:cNvPr id="7" name="Group 6">
            <a:extLst>
              <a:ext uri="{FF2B5EF4-FFF2-40B4-BE49-F238E27FC236}">
                <a16:creationId xmlns:a16="http://schemas.microsoft.com/office/drawing/2014/main" id="{803BBED2-C919-58E6-AF4D-E8C286BD15A8}"/>
              </a:ext>
            </a:extLst>
          </p:cNvPr>
          <p:cNvGrpSpPr/>
          <p:nvPr/>
        </p:nvGrpSpPr>
        <p:grpSpPr>
          <a:xfrm>
            <a:off x="458739" y="4253419"/>
            <a:ext cx="7948291" cy="2767565"/>
            <a:chOff x="628073" y="4124831"/>
            <a:chExt cx="7948291" cy="2767565"/>
          </a:xfrm>
        </p:grpSpPr>
        <p:cxnSp>
          <p:nvCxnSpPr>
            <p:cNvPr id="8" name="Straight Connector 7">
              <a:extLst>
                <a:ext uri="{FF2B5EF4-FFF2-40B4-BE49-F238E27FC236}">
                  <a16:creationId xmlns:a16="http://schemas.microsoft.com/office/drawing/2014/main" id="{F9B37647-9A6F-3274-3C62-E0D90018AFA0}"/>
                </a:ext>
              </a:extLst>
            </p:cNvPr>
            <p:cNvCxnSpPr>
              <a:cxnSpLocks/>
            </p:cNvCxnSpPr>
            <p:nvPr/>
          </p:nvCxnSpPr>
          <p:spPr>
            <a:xfrm>
              <a:off x="1625600" y="5526325"/>
              <a:ext cx="5672667" cy="0"/>
            </a:xfrm>
            <a:prstGeom prst="line">
              <a:avLst/>
            </a:prstGeom>
            <a:ln w="127000">
              <a:solidFill>
                <a:schemeClr val="tx1"/>
              </a:solidFill>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F2CF5AD0-FF26-25FB-960D-F191A8E15875}"/>
                </a:ext>
              </a:extLst>
            </p:cNvPr>
            <p:cNvPicPr/>
            <p:nvPr/>
          </p:nvPicPr>
          <p:blipFill>
            <a:blip r:embed="rId2"/>
            <a:stretch>
              <a:fillRect/>
            </a:stretch>
          </p:blipFill>
          <p:spPr>
            <a:xfrm>
              <a:off x="6957968" y="4797275"/>
              <a:ext cx="1618396" cy="1315697"/>
            </a:xfrm>
            <a:prstGeom prst="rect">
              <a:avLst/>
            </a:prstGeom>
          </p:spPr>
        </p:pic>
        <p:grpSp>
          <p:nvGrpSpPr>
            <p:cNvPr id="10" name="Group 9">
              <a:extLst>
                <a:ext uri="{FF2B5EF4-FFF2-40B4-BE49-F238E27FC236}">
                  <a16:creationId xmlns:a16="http://schemas.microsoft.com/office/drawing/2014/main" id="{B357D391-457D-9005-17E9-7BE6F305BB9F}"/>
                </a:ext>
              </a:extLst>
            </p:cNvPr>
            <p:cNvGrpSpPr/>
            <p:nvPr/>
          </p:nvGrpSpPr>
          <p:grpSpPr>
            <a:xfrm>
              <a:off x="2340511" y="4124831"/>
              <a:ext cx="4199029" cy="2767565"/>
              <a:chOff x="3312081" y="3282035"/>
              <a:chExt cx="3265714" cy="2195242"/>
            </a:xfrm>
          </p:grpSpPr>
          <p:sp>
            <p:nvSpPr>
              <p:cNvPr id="12" name="Cloud 11">
                <a:extLst>
                  <a:ext uri="{FF2B5EF4-FFF2-40B4-BE49-F238E27FC236}">
                    <a16:creationId xmlns:a16="http://schemas.microsoft.com/office/drawing/2014/main" id="{927E062C-6EFA-05D5-8240-946650D22B17}"/>
                  </a:ext>
                </a:extLst>
              </p:cNvPr>
              <p:cNvSpPr/>
              <p:nvPr/>
            </p:nvSpPr>
            <p:spPr>
              <a:xfrm>
                <a:off x="3312081" y="3282035"/>
                <a:ext cx="3265714" cy="2195242"/>
              </a:xfrm>
              <a:prstGeom prst="cloud">
                <a:avLst/>
              </a:prstGeom>
              <a:gradFill>
                <a:gsLst>
                  <a:gs pos="0">
                    <a:schemeClr val="bg1">
                      <a:lumMod val="50000"/>
                    </a:schemeClr>
                  </a:gs>
                  <a:gs pos="100000">
                    <a:schemeClr val="bg1"/>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Tor_project_logo_hq.png">
                <a:extLst>
                  <a:ext uri="{FF2B5EF4-FFF2-40B4-BE49-F238E27FC236}">
                    <a16:creationId xmlns:a16="http://schemas.microsoft.com/office/drawing/2014/main" id="{72272FE6-448B-6673-7E8C-C1A8943997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9731" y="3857625"/>
                <a:ext cx="1384054" cy="877930"/>
              </a:xfrm>
              <a:prstGeom prst="rect">
                <a:avLst/>
              </a:prstGeom>
            </p:spPr>
          </p:pic>
        </p:grpSp>
        <p:pic>
          <p:nvPicPr>
            <p:cNvPr id="11" name="Picture 10">
              <a:extLst>
                <a:ext uri="{FF2B5EF4-FFF2-40B4-BE49-F238E27FC236}">
                  <a16:creationId xmlns:a16="http://schemas.microsoft.com/office/drawing/2014/main" id="{5E754457-5ABF-8402-FFAE-44C004FBA075}"/>
                </a:ext>
              </a:extLst>
            </p:cNvPr>
            <p:cNvPicPr>
              <a:picLocks noChangeAspect="1"/>
            </p:cNvPicPr>
            <p:nvPr/>
          </p:nvPicPr>
          <p:blipFill>
            <a:blip r:embed="rId4"/>
            <a:stretch>
              <a:fillRect/>
            </a:stretch>
          </p:blipFill>
          <p:spPr>
            <a:xfrm>
              <a:off x="628073" y="4275197"/>
              <a:ext cx="1261333" cy="1955066"/>
            </a:xfrm>
            <a:prstGeom prst="rect">
              <a:avLst/>
            </a:prstGeom>
          </p:spPr>
        </p:pic>
      </p:grpSp>
      <p:grpSp>
        <p:nvGrpSpPr>
          <p:cNvPr id="14" name="Group 13">
            <a:extLst>
              <a:ext uri="{FF2B5EF4-FFF2-40B4-BE49-F238E27FC236}">
                <a16:creationId xmlns:a16="http://schemas.microsoft.com/office/drawing/2014/main" id="{B5E409E5-858B-3687-5F74-174AD07BDB37}"/>
              </a:ext>
            </a:extLst>
          </p:cNvPr>
          <p:cNvGrpSpPr/>
          <p:nvPr/>
        </p:nvGrpSpPr>
        <p:grpSpPr>
          <a:xfrm>
            <a:off x="7025699" y="1563371"/>
            <a:ext cx="6598072" cy="2320751"/>
            <a:chOff x="6956778" y="1568512"/>
            <a:chExt cx="6598072" cy="2320751"/>
          </a:xfrm>
        </p:grpSpPr>
        <p:pic>
          <p:nvPicPr>
            <p:cNvPr id="15" name="Picture 14">
              <a:extLst>
                <a:ext uri="{FF2B5EF4-FFF2-40B4-BE49-F238E27FC236}">
                  <a16:creationId xmlns:a16="http://schemas.microsoft.com/office/drawing/2014/main" id="{5D36D4CA-8F35-A417-806B-D788C2E57D78}"/>
                </a:ext>
              </a:extLst>
            </p:cNvPr>
            <p:cNvPicPr>
              <a:picLocks noChangeAspect="1"/>
            </p:cNvPicPr>
            <p:nvPr/>
          </p:nvPicPr>
          <p:blipFill>
            <a:blip r:embed="rId5"/>
            <a:stretch>
              <a:fillRect/>
            </a:stretch>
          </p:blipFill>
          <p:spPr>
            <a:xfrm>
              <a:off x="6956778" y="1568512"/>
              <a:ext cx="6598072" cy="2320751"/>
            </a:xfrm>
            <a:prstGeom prst="rect">
              <a:avLst/>
            </a:prstGeom>
          </p:spPr>
        </p:pic>
        <p:pic>
          <p:nvPicPr>
            <p:cNvPr id="16" name="Picture 15">
              <a:extLst>
                <a:ext uri="{FF2B5EF4-FFF2-40B4-BE49-F238E27FC236}">
                  <a16:creationId xmlns:a16="http://schemas.microsoft.com/office/drawing/2014/main" id="{9569B958-A951-E113-947C-4EDBFB55314A}"/>
                </a:ext>
              </a:extLst>
            </p:cNvPr>
            <p:cNvPicPr>
              <a:picLocks noChangeAspect="1"/>
            </p:cNvPicPr>
            <p:nvPr/>
          </p:nvPicPr>
          <p:blipFill>
            <a:blip r:embed="rId6"/>
            <a:stretch>
              <a:fillRect/>
            </a:stretch>
          </p:blipFill>
          <p:spPr>
            <a:xfrm>
              <a:off x="7003669" y="1673291"/>
              <a:ext cx="954998" cy="709427"/>
            </a:xfrm>
            <a:prstGeom prst="rect">
              <a:avLst/>
            </a:prstGeom>
          </p:spPr>
        </p:pic>
      </p:grpSp>
      <p:sp>
        <p:nvSpPr>
          <p:cNvPr id="17" name="Content Placeholder 4">
            <a:extLst>
              <a:ext uri="{FF2B5EF4-FFF2-40B4-BE49-F238E27FC236}">
                <a16:creationId xmlns:a16="http://schemas.microsoft.com/office/drawing/2014/main" id="{249569F7-36D7-1675-B824-DD9A2036E8B5}"/>
              </a:ext>
            </a:extLst>
          </p:cNvPr>
          <p:cNvSpPr txBox="1">
            <a:spLocks/>
          </p:cNvSpPr>
          <p:nvPr/>
        </p:nvSpPr>
        <p:spPr>
          <a:xfrm>
            <a:off x="8602820" y="4781868"/>
            <a:ext cx="6830001" cy="5257800"/>
          </a:xfrm>
          <a:prstGeom prst="rect">
            <a:avLst/>
          </a:prstGeom>
        </p:spPr>
        <p:txBody>
          <a:bodyPr vert="horz" lIns="0" tIns="0" rIns="0" bIns="0" rtlCol="0">
            <a:normAutofit/>
          </a:bodyPr>
          <a:lstStyle>
            <a:lvl1pPr marL="0" indent="0" algn="l" defTabSz="1036204" rtl="0" eaLnBrk="1" latinLnBrk="0" hangingPunct="1">
              <a:lnSpc>
                <a:spcPct val="100000"/>
              </a:lnSpc>
              <a:spcBef>
                <a:spcPts val="0"/>
              </a:spcBef>
              <a:spcAft>
                <a:spcPts val="300"/>
              </a:spcAft>
              <a:buFontTx/>
              <a:buNone/>
              <a:defRPr sz="2800" kern="100" baseline="0">
                <a:solidFill>
                  <a:schemeClr val="tx2"/>
                </a:solidFill>
                <a:latin typeface="+mn-lt"/>
                <a:ea typeface="+mn-ea"/>
                <a:cs typeface="+mn-cs"/>
              </a:defRPr>
            </a:lvl1pPr>
            <a:lvl2pPr marL="0" indent="0" algn="l" defTabSz="1036204" rtl="0" eaLnBrk="1" latinLnBrk="0" hangingPunct="1">
              <a:lnSpc>
                <a:spcPct val="100000"/>
              </a:lnSpc>
              <a:spcBef>
                <a:spcPts val="0"/>
              </a:spcBef>
              <a:spcAft>
                <a:spcPts val="300"/>
              </a:spcAft>
              <a:buFontTx/>
              <a:buNone/>
              <a:defRPr sz="2800" b="1" kern="100" baseline="0">
                <a:solidFill>
                  <a:schemeClr val="tx2">
                    <a:lumMod val="60000"/>
                    <a:lumOff val="40000"/>
                  </a:schemeClr>
                </a:solidFill>
                <a:latin typeface="+mn-lt"/>
                <a:ea typeface="+mn-ea"/>
                <a:cs typeface="+mn-cs"/>
              </a:defRPr>
            </a:lvl2pPr>
            <a:lvl3pPr marL="461925" indent="-234930" algn="l" defTabSz="1036204" rtl="0" eaLnBrk="1" latinLnBrk="0" hangingPunct="1">
              <a:lnSpc>
                <a:spcPct val="100000"/>
              </a:lnSpc>
              <a:spcBef>
                <a:spcPts val="0"/>
              </a:spcBef>
              <a:spcAft>
                <a:spcPts val="300"/>
              </a:spcAft>
              <a:buFont typeface="Arial" panose="020B0604020202020204" pitchFamily="34" charset="0"/>
              <a:buChar char="•"/>
              <a:defRPr sz="2400" kern="100" baseline="0">
                <a:solidFill>
                  <a:schemeClr val="tx1"/>
                </a:solidFill>
                <a:latin typeface="+mn-lt"/>
                <a:ea typeface="+mn-ea"/>
                <a:cs typeface="+mn-cs"/>
              </a:defRPr>
            </a:lvl3pPr>
            <a:lvl4pPr marL="693680" indent="-236518" algn="l" defTabSz="1036204" rtl="0" eaLnBrk="1" latinLnBrk="0" hangingPunct="1">
              <a:lnSpc>
                <a:spcPct val="100000"/>
              </a:lnSpc>
              <a:spcBef>
                <a:spcPts val="0"/>
              </a:spcBef>
              <a:spcAft>
                <a:spcPts val="300"/>
              </a:spcAft>
              <a:buFont typeface="Arial" panose="020B0604020202020204" pitchFamily="34" charset="0"/>
              <a:buChar char="−"/>
              <a:defRPr sz="2000" b="0" kern="100" baseline="0">
                <a:solidFill>
                  <a:schemeClr val="tx1"/>
                </a:solidFill>
                <a:latin typeface="+mn-lt"/>
                <a:ea typeface="+mn-ea"/>
                <a:cs typeface="+mn-cs"/>
              </a:defRPr>
            </a:lvl4pPr>
            <a:lvl5pPr marL="914323" indent="-220645" algn="l" defTabSz="1036204" rtl="0" eaLnBrk="1" latinLnBrk="0" hangingPunct="1">
              <a:lnSpc>
                <a:spcPct val="100000"/>
              </a:lnSpc>
              <a:spcBef>
                <a:spcPts val="0"/>
              </a:spcBef>
              <a:spcAft>
                <a:spcPts val="300"/>
              </a:spcAft>
              <a:buFont typeface="Arial" panose="020B0604020202020204" pitchFamily="34" charset="0"/>
              <a:buChar char="•"/>
              <a:defRPr sz="1800" b="0" kern="100" baseline="0">
                <a:solidFill>
                  <a:schemeClr val="tx1"/>
                </a:solidFill>
                <a:latin typeface="+mn-lt"/>
                <a:ea typeface="+mn-ea"/>
                <a:cs typeface="+mn-cs"/>
              </a:defRPr>
            </a:lvl5pPr>
            <a:lvl6pPr marL="2849557" indent="-259050" algn="l" defTabSz="1036204"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659" indent="-259050" algn="l" defTabSz="1036204"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5760" indent="-259050" algn="l" defTabSz="1036204"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3861" indent="-259050" algn="l" defTabSz="1036204"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r>
              <a:rPr lang="en-US" dirty="0"/>
              <a:t>Tor is Popular</a:t>
            </a:r>
          </a:p>
          <a:p>
            <a:pPr marL="919163" lvl="2" indent="-457200"/>
            <a:r>
              <a:rPr lang="en-US" dirty="0"/>
              <a:t>~2-8 million daily active users</a:t>
            </a:r>
          </a:p>
          <a:p>
            <a:pPr marL="919163" lvl="2" indent="-457200"/>
            <a:r>
              <a:rPr lang="en-US" dirty="0"/>
              <a:t>~7,000 volunteer relays</a:t>
            </a:r>
          </a:p>
          <a:p>
            <a:pPr marL="919163" lvl="2" indent="-457200"/>
            <a:r>
              <a:rPr lang="en-US" dirty="0"/>
              <a:t>Transferring ~300 Gbit/s</a:t>
            </a:r>
          </a:p>
          <a:p>
            <a:endParaRPr lang="en-US" dirty="0"/>
          </a:p>
        </p:txBody>
      </p:sp>
    </p:spTree>
    <p:extLst>
      <p:ext uri="{BB962C8B-B14F-4D97-AF65-F5344CB8AC3E}">
        <p14:creationId xmlns:p14="http://schemas.microsoft.com/office/powerpoint/2010/main" val="2377466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E9EC068-DB92-9A5D-21D1-CD13B1BD2728}"/>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B4E4B137-314B-6761-A8E9-8345C72A3170}"/>
              </a:ext>
            </a:extLst>
          </p:cNvPr>
          <p:cNvSpPr>
            <a:spLocks noGrp="1"/>
          </p:cNvSpPr>
          <p:nvPr>
            <p:ph type="title"/>
          </p:nvPr>
        </p:nvSpPr>
        <p:spPr/>
        <p:txBody>
          <a:bodyPr/>
          <a:lstStyle/>
          <a:p>
            <a:r>
              <a:rPr lang="en-US" dirty="0"/>
              <a:t>Questions to Guide Feedback Request</a:t>
            </a:r>
          </a:p>
        </p:txBody>
      </p:sp>
      <p:sp>
        <p:nvSpPr>
          <p:cNvPr id="5" name="Content Placeholder 4">
            <a:extLst>
              <a:ext uri="{FF2B5EF4-FFF2-40B4-BE49-F238E27FC236}">
                <a16:creationId xmlns:a16="http://schemas.microsoft.com/office/drawing/2014/main" id="{ECF17738-8F91-B3C2-B327-F74F6BDD8742}"/>
              </a:ext>
            </a:extLst>
          </p:cNvPr>
          <p:cNvSpPr>
            <a:spLocks noGrp="1"/>
          </p:cNvSpPr>
          <p:nvPr>
            <p:ph idx="13"/>
          </p:nvPr>
        </p:nvSpPr>
        <p:spPr/>
        <p:txBody>
          <a:bodyPr>
            <a:normAutofit lnSpcReduction="10000"/>
          </a:bodyPr>
          <a:lstStyle/>
          <a:p>
            <a:pPr marL="514350" indent="-514350">
              <a:buFont typeface="+mj-lt"/>
              <a:buAutoNum type="arabicPeriod"/>
            </a:pPr>
            <a:r>
              <a:rPr lang="en-US" dirty="0"/>
              <a:t>What are you trying to learn, and why is that useful for the world? That is, what are the hoped-for benefits of your experiment?</a:t>
            </a:r>
          </a:p>
          <a:p>
            <a:pPr marL="514350" indent="-514350">
              <a:buFont typeface="+mj-lt"/>
              <a:buAutoNum type="arabicPeriod"/>
            </a:pPr>
            <a:endParaRPr lang="en-US" dirty="0"/>
          </a:p>
          <a:p>
            <a:pPr marL="514350" indent="-514350">
              <a:buFont typeface="+mj-lt"/>
              <a:buAutoNum type="arabicPeriod"/>
            </a:pPr>
            <a:r>
              <a:rPr lang="en-US" dirty="0"/>
              <a:t>What exactly is your plan? That is, what are the steps of your experiment, what will you collect, how will you keep it safe, and so on.</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What attacks or risks might be introduced or assisted because of your actions or your data sets, and how well do you resolve each of them? Use the “safety guidelines” above to help in the brainstorming and analysis.</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Walk us through why the benefits from item 1 outweigh the remaining risks from item 3: why is this plan worthwhile despite the remaining risks?</a:t>
            </a:r>
          </a:p>
          <a:p>
            <a:pPr marL="514350" indent="-514350">
              <a:buFont typeface="+mj-lt"/>
              <a:buAutoNum type="arabicPeriod"/>
            </a:pPr>
            <a:endParaRPr lang="en-US" dirty="0"/>
          </a:p>
        </p:txBody>
      </p:sp>
      <p:sp>
        <p:nvSpPr>
          <p:cNvPr id="6" name="Slide Number Placeholder 1">
            <a:extLst>
              <a:ext uri="{FF2B5EF4-FFF2-40B4-BE49-F238E27FC236}">
                <a16:creationId xmlns:a16="http://schemas.microsoft.com/office/drawing/2014/main" id="{CF3D33A0-351D-7207-0E9B-E133783A500C}"/>
              </a:ext>
            </a:extLst>
          </p:cNvPr>
          <p:cNvSpPr>
            <a:spLocks noGrp="1"/>
          </p:cNvSpPr>
          <p:nvPr>
            <p:ph type="sldNum" sz="quarter" idx="10"/>
          </p:nvPr>
        </p:nvSpPr>
        <p:spPr>
          <a:xfrm>
            <a:off x="7652825" y="7203864"/>
            <a:ext cx="5505299" cy="413808"/>
          </a:xfrm>
        </p:spPr>
        <p:txBody>
          <a:bodyPr/>
          <a:lstStyle/>
          <a:p>
            <a:r>
              <a:rPr lang="en-US" dirty="0"/>
              <a:t>Toward Safer Tor Research |  </a:t>
            </a:r>
            <a:fld id="{EC78876D-F60F-416A-9AB8-0484C938732F}" type="slidenum">
              <a:rPr lang="en-US" b="1" smtClean="0">
                <a:solidFill>
                  <a:schemeClr val="tx2"/>
                </a:solidFill>
              </a:rPr>
              <a:pPr/>
              <a:t>20</a:t>
            </a:fld>
            <a:endParaRPr lang="en-US" b="1" dirty="0">
              <a:solidFill>
                <a:schemeClr val="tx2"/>
              </a:solidFill>
            </a:endParaRPr>
          </a:p>
        </p:txBody>
      </p:sp>
    </p:spTree>
    <p:extLst>
      <p:ext uri="{BB962C8B-B14F-4D97-AF65-F5344CB8AC3E}">
        <p14:creationId xmlns:p14="http://schemas.microsoft.com/office/powerpoint/2010/main" val="3623772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E9EC068-DB92-9A5D-21D1-CD13B1BD2728}"/>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B4E4B137-314B-6761-A8E9-8345C72A3170}"/>
              </a:ext>
            </a:extLst>
          </p:cNvPr>
          <p:cNvSpPr>
            <a:spLocks noGrp="1"/>
          </p:cNvSpPr>
          <p:nvPr>
            <p:ph type="title"/>
          </p:nvPr>
        </p:nvSpPr>
        <p:spPr/>
        <p:txBody>
          <a:bodyPr/>
          <a:lstStyle/>
          <a:p>
            <a:r>
              <a:rPr lang="en-US" dirty="0"/>
              <a:t>Questions to Guide Feedback Request</a:t>
            </a:r>
          </a:p>
        </p:txBody>
      </p:sp>
      <p:sp>
        <p:nvSpPr>
          <p:cNvPr id="5" name="Content Placeholder 4">
            <a:extLst>
              <a:ext uri="{FF2B5EF4-FFF2-40B4-BE49-F238E27FC236}">
                <a16:creationId xmlns:a16="http://schemas.microsoft.com/office/drawing/2014/main" id="{ECF17738-8F91-B3C2-B327-F74F6BDD8742}"/>
              </a:ext>
            </a:extLst>
          </p:cNvPr>
          <p:cNvSpPr>
            <a:spLocks noGrp="1"/>
          </p:cNvSpPr>
          <p:nvPr>
            <p:ph idx="13"/>
          </p:nvPr>
        </p:nvSpPr>
        <p:spPr/>
        <p:txBody>
          <a:bodyPr>
            <a:normAutofit lnSpcReduction="10000"/>
          </a:bodyPr>
          <a:lstStyle/>
          <a:p>
            <a:pPr marL="514350" indent="-514350">
              <a:buFont typeface="+mj-lt"/>
              <a:buAutoNum type="arabicPeriod"/>
            </a:pPr>
            <a:r>
              <a:rPr lang="en-US" dirty="0"/>
              <a:t>What are you trying to learn, and why is that useful for the world? That is, what are the hoped-for benefits of your experiment?</a:t>
            </a:r>
          </a:p>
          <a:p>
            <a:pPr marL="514350" indent="-514350">
              <a:buFont typeface="+mj-lt"/>
              <a:buAutoNum type="arabicPeriod"/>
            </a:pPr>
            <a:endParaRPr lang="en-US" dirty="0"/>
          </a:p>
          <a:p>
            <a:pPr marL="514350" indent="-514350">
              <a:buFont typeface="+mj-lt"/>
              <a:buAutoNum type="arabicPeriod"/>
            </a:pPr>
            <a:r>
              <a:rPr lang="en-US" dirty="0"/>
              <a:t>What exactly is your plan? That is, what are the steps of your experiment, what will you collect, how will you keep it safe, and so on.</a:t>
            </a:r>
          </a:p>
          <a:p>
            <a:pPr marL="514350" indent="-514350">
              <a:buFont typeface="+mj-lt"/>
              <a:buAutoNum type="arabicPeriod"/>
            </a:pPr>
            <a:endParaRPr lang="en-US" dirty="0"/>
          </a:p>
          <a:p>
            <a:pPr marL="514350" indent="-514350">
              <a:buFont typeface="+mj-lt"/>
              <a:buAutoNum type="arabicPeriod"/>
            </a:pPr>
            <a:r>
              <a:rPr lang="en-US" dirty="0"/>
              <a:t>What attacks or risks might be introduced or assisted because of your actions or your data sets, and how well do you resolve each of them? Use the “safety guidelines” above to help in the brainstorming and analysis.</a:t>
            </a:r>
          </a:p>
          <a:p>
            <a:pPr marL="514350" indent="-514350">
              <a:buFont typeface="+mj-lt"/>
              <a:buAutoNum type="arabicPeriod"/>
            </a:pPr>
            <a:endParaRPr lang="en-US" dirty="0">
              <a:solidFill>
                <a:schemeClr val="bg1"/>
              </a:solidFill>
            </a:endParaRPr>
          </a:p>
          <a:p>
            <a:pPr marL="514350" indent="-514350">
              <a:buFont typeface="+mj-lt"/>
              <a:buAutoNum type="arabicPeriod"/>
            </a:pPr>
            <a:r>
              <a:rPr lang="en-US" dirty="0">
                <a:solidFill>
                  <a:schemeClr val="bg1"/>
                </a:solidFill>
              </a:rPr>
              <a:t>Walk us through why the benefits from item 1 outweigh the remaining risks from item 3: why is this plan worthwhile despite the remaining risks?</a:t>
            </a:r>
          </a:p>
          <a:p>
            <a:pPr marL="514350" indent="-514350">
              <a:buFont typeface="+mj-lt"/>
              <a:buAutoNum type="arabicPeriod"/>
            </a:pPr>
            <a:endParaRPr lang="en-US" dirty="0"/>
          </a:p>
        </p:txBody>
      </p:sp>
      <p:sp>
        <p:nvSpPr>
          <p:cNvPr id="6" name="Slide Number Placeholder 1">
            <a:extLst>
              <a:ext uri="{FF2B5EF4-FFF2-40B4-BE49-F238E27FC236}">
                <a16:creationId xmlns:a16="http://schemas.microsoft.com/office/drawing/2014/main" id="{E2E71010-4A4E-0D74-2DCC-43C56045DFC3}"/>
              </a:ext>
            </a:extLst>
          </p:cNvPr>
          <p:cNvSpPr>
            <a:spLocks noGrp="1"/>
          </p:cNvSpPr>
          <p:nvPr>
            <p:ph type="sldNum" sz="quarter" idx="10"/>
          </p:nvPr>
        </p:nvSpPr>
        <p:spPr>
          <a:xfrm>
            <a:off x="7652825" y="7203864"/>
            <a:ext cx="5505299" cy="413808"/>
          </a:xfrm>
        </p:spPr>
        <p:txBody>
          <a:bodyPr/>
          <a:lstStyle/>
          <a:p>
            <a:r>
              <a:rPr lang="en-US" dirty="0"/>
              <a:t>Toward Safer Tor Research |  </a:t>
            </a:r>
            <a:fld id="{EC78876D-F60F-416A-9AB8-0484C938732F}" type="slidenum">
              <a:rPr lang="en-US" b="1" smtClean="0">
                <a:solidFill>
                  <a:schemeClr val="tx2"/>
                </a:solidFill>
              </a:rPr>
              <a:pPr/>
              <a:t>21</a:t>
            </a:fld>
            <a:endParaRPr lang="en-US" b="1" dirty="0">
              <a:solidFill>
                <a:schemeClr val="tx2"/>
              </a:solidFill>
            </a:endParaRPr>
          </a:p>
        </p:txBody>
      </p:sp>
    </p:spTree>
    <p:extLst>
      <p:ext uri="{BB962C8B-B14F-4D97-AF65-F5344CB8AC3E}">
        <p14:creationId xmlns:p14="http://schemas.microsoft.com/office/powerpoint/2010/main" val="2476059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E9EC068-DB92-9A5D-21D1-CD13B1BD2728}"/>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B4E4B137-314B-6761-A8E9-8345C72A3170}"/>
              </a:ext>
            </a:extLst>
          </p:cNvPr>
          <p:cNvSpPr>
            <a:spLocks noGrp="1"/>
          </p:cNvSpPr>
          <p:nvPr>
            <p:ph type="title"/>
          </p:nvPr>
        </p:nvSpPr>
        <p:spPr/>
        <p:txBody>
          <a:bodyPr/>
          <a:lstStyle/>
          <a:p>
            <a:r>
              <a:rPr lang="en-US" dirty="0"/>
              <a:t>Questions to Guide Feedback Request</a:t>
            </a:r>
          </a:p>
        </p:txBody>
      </p:sp>
      <p:sp>
        <p:nvSpPr>
          <p:cNvPr id="5" name="Content Placeholder 4">
            <a:extLst>
              <a:ext uri="{FF2B5EF4-FFF2-40B4-BE49-F238E27FC236}">
                <a16:creationId xmlns:a16="http://schemas.microsoft.com/office/drawing/2014/main" id="{ECF17738-8F91-B3C2-B327-F74F6BDD8742}"/>
              </a:ext>
            </a:extLst>
          </p:cNvPr>
          <p:cNvSpPr>
            <a:spLocks noGrp="1"/>
          </p:cNvSpPr>
          <p:nvPr>
            <p:ph idx="13"/>
          </p:nvPr>
        </p:nvSpPr>
        <p:spPr/>
        <p:txBody>
          <a:bodyPr>
            <a:normAutofit lnSpcReduction="10000"/>
          </a:bodyPr>
          <a:lstStyle/>
          <a:p>
            <a:pPr marL="514350" indent="-514350">
              <a:buFont typeface="+mj-lt"/>
              <a:buAutoNum type="arabicPeriod"/>
            </a:pPr>
            <a:r>
              <a:rPr lang="en-US" dirty="0"/>
              <a:t>What are you trying to learn, and why is that useful for the world? That is, what are the hoped-for benefits of your experiment?</a:t>
            </a:r>
          </a:p>
          <a:p>
            <a:pPr marL="514350" indent="-514350">
              <a:buFont typeface="+mj-lt"/>
              <a:buAutoNum type="arabicPeriod"/>
            </a:pPr>
            <a:endParaRPr lang="en-US" dirty="0"/>
          </a:p>
          <a:p>
            <a:pPr marL="514350" indent="-514350">
              <a:buFont typeface="+mj-lt"/>
              <a:buAutoNum type="arabicPeriod"/>
            </a:pPr>
            <a:r>
              <a:rPr lang="en-US" dirty="0"/>
              <a:t>What exactly is your plan? That is, what are the steps of your experiment, what will you collect, how will you keep it safe, and so on.</a:t>
            </a:r>
          </a:p>
          <a:p>
            <a:pPr marL="514350" indent="-514350">
              <a:buFont typeface="+mj-lt"/>
              <a:buAutoNum type="arabicPeriod"/>
            </a:pPr>
            <a:endParaRPr lang="en-US" dirty="0"/>
          </a:p>
          <a:p>
            <a:pPr marL="514350" indent="-514350">
              <a:buFont typeface="+mj-lt"/>
              <a:buAutoNum type="arabicPeriod"/>
            </a:pPr>
            <a:r>
              <a:rPr lang="en-US" dirty="0"/>
              <a:t>What attacks or risks might be introduced or assisted because of your actions or your data sets, and how well do you resolve each of them? Use the “safety guidelines” above to help in the brainstorming and analysis.</a:t>
            </a:r>
          </a:p>
          <a:p>
            <a:pPr marL="514350" indent="-514350">
              <a:buFont typeface="+mj-lt"/>
              <a:buAutoNum type="arabicPeriod"/>
            </a:pPr>
            <a:endParaRPr lang="en-US" dirty="0"/>
          </a:p>
          <a:p>
            <a:pPr marL="514350" indent="-514350">
              <a:buFont typeface="+mj-lt"/>
              <a:buAutoNum type="arabicPeriod"/>
            </a:pPr>
            <a:r>
              <a:rPr lang="en-US" dirty="0"/>
              <a:t>Walk us through why the benefits from item 1 outweigh the remaining risks from item 3: why is this plan worthwhile despite the remaining risks?</a:t>
            </a:r>
          </a:p>
          <a:p>
            <a:pPr marL="514350" indent="-514350">
              <a:buFont typeface="+mj-lt"/>
              <a:buAutoNum type="arabicPeriod"/>
            </a:pPr>
            <a:endParaRPr lang="en-US" dirty="0"/>
          </a:p>
        </p:txBody>
      </p:sp>
      <p:sp>
        <p:nvSpPr>
          <p:cNvPr id="6" name="Slide Number Placeholder 1">
            <a:extLst>
              <a:ext uri="{FF2B5EF4-FFF2-40B4-BE49-F238E27FC236}">
                <a16:creationId xmlns:a16="http://schemas.microsoft.com/office/drawing/2014/main" id="{16FB6C47-FA45-DFA0-D241-154908A064AE}"/>
              </a:ext>
            </a:extLst>
          </p:cNvPr>
          <p:cNvSpPr>
            <a:spLocks noGrp="1"/>
          </p:cNvSpPr>
          <p:nvPr>
            <p:ph type="sldNum" sz="quarter" idx="10"/>
          </p:nvPr>
        </p:nvSpPr>
        <p:spPr>
          <a:xfrm>
            <a:off x="7652825" y="7203864"/>
            <a:ext cx="5505299" cy="413808"/>
          </a:xfrm>
        </p:spPr>
        <p:txBody>
          <a:bodyPr/>
          <a:lstStyle/>
          <a:p>
            <a:r>
              <a:rPr lang="en-US" dirty="0"/>
              <a:t>Toward Safer Tor Research |  </a:t>
            </a:r>
            <a:fld id="{EC78876D-F60F-416A-9AB8-0484C938732F}" type="slidenum">
              <a:rPr lang="en-US" b="1" smtClean="0">
                <a:solidFill>
                  <a:schemeClr val="tx2"/>
                </a:solidFill>
              </a:rPr>
              <a:pPr/>
              <a:t>22</a:t>
            </a:fld>
            <a:endParaRPr lang="en-US" b="1" dirty="0">
              <a:solidFill>
                <a:schemeClr val="tx2"/>
              </a:solidFill>
            </a:endParaRPr>
          </a:p>
        </p:txBody>
      </p:sp>
    </p:spTree>
    <p:extLst>
      <p:ext uri="{BB962C8B-B14F-4D97-AF65-F5344CB8AC3E}">
        <p14:creationId xmlns:p14="http://schemas.microsoft.com/office/powerpoint/2010/main" val="775860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A744145-B550-75E0-CC6F-BE123CAB672C}"/>
              </a:ext>
            </a:extLst>
          </p:cNvPr>
          <p:cNvSpPr>
            <a:spLocks noGrp="1"/>
          </p:cNvSpPr>
          <p:nvPr>
            <p:ph type="ftr" sz="quarter" idx="11"/>
          </p:nvPr>
        </p:nvSpPr>
        <p:spPr/>
        <p:txBody>
          <a:bodyPr/>
          <a:lstStyle/>
          <a:p>
            <a:r>
              <a:rPr lang="en-US"/>
              <a:t>U.S. Naval Research Laboratory</a:t>
            </a:r>
            <a:endParaRPr lang="en-US" dirty="0"/>
          </a:p>
        </p:txBody>
      </p:sp>
      <p:sp>
        <p:nvSpPr>
          <p:cNvPr id="8" name="Title 7">
            <a:extLst>
              <a:ext uri="{FF2B5EF4-FFF2-40B4-BE49-F238E27FC236}">
                <a16:creationId xmlns:a16="http://schemas.microsoft.com/office/drawing/2014/main" id="{45DC7630-4E96-ECBD-0E05-D397CD38E2FF}"/>
              </a:ext>
            </a:extLst>
          </p:cNvPr>
          <p:cNvSpPr>
            <a:spLocks noGrp="1"/>
          </p:cNvSpPr>
          <p:nvPr>
            <p:ph type="title"/>
          </p:nvPr>
        </p:nvSpPr>
        <p:spPr/>
        <p:txBody>
          <a:bodyPr/>
          <a:lstStyle/>
          <a:p>
            <a:r>
              <a:rPr lang="en-US" dirty="0"/>
              <a:t>Submitting your Feedback Request</a:t>
            </a:r>
          </a:p>
        </p:txBody>
      </p:sp>
      <p:sp>
        <p:nvSpPr>
          <p:cNvPr id="11" name="Content Placeholder 10">
            <a:extLst>
              <a:ext uri="{FF2B5EF4-FFF2-40B4-BE49-F238E27FC236}">
                <a16:creationId xmlns:a16="http://schemas.microsoft.com/office/drawing/2014/main" id="{0DB8A7F6-66C1-482B-9195-B2ABE493C935}"/>
              </a:ext>
            </a:extLst>
          </p:cNvPr>
          <p:cNvSpPr>
            <a:spLocks noGrp="1"/>
          </p:cNvSpPr>
          <p:nvPr>
            <p:ph idx="13"/>
          </p:nvPr>
        </p:nvSpPr>
        <p:spPr>
          <a:xfrm>
            <a:off x="628074" y="1763184"/>
            <a:ext cx="7201476" cy="5257800"/>
          </a:xfrm>
        </p:spPr>
        <p:txBody>
          <a:bodyPr>
            <a:normAutofit/>
          </a:bodyPr>
          <a:lstStyle/>
          <a:p>
            <a:pPr marL="457200" indent="-457200">
              <a:buFont typeface="Arial" panose="020B0604020202020204" pitchFamily="34" charset="0"/>
              <a:buChar char="•"/>
            </a:pPr>
            <a:r>
              <a:rPr lang="en-US" dirty="0" err="1"/>
              <a:t>HotCRP</a:t>
            </a:r>
            <a:r>
              <a:rPr lang="en-US" dirty="0"/>
              <a:t> instance:</a:t>
            </a:r>
            <a:br>
              <a:rPr lang="en-US" dirty="0"/>
            </a:br>
            <a:r>
              <a:rPr lang="en-US" dirty="0">
                <a:hlinkClick r:id="rId2"/>
              </a:rPr>
              <a:t>https://safetyboard.torproject.net/submit</a:t>
            </a:r>
            <a:br>
              <a:rPr lang="en-US" dirty="0"/>
            </a:br>
            <a:endParaRPr lang="en-US" dirty="0"/>
          </a:p>
          <a:p>
            <a:pPr marL="457200" indent="-457200">
              <a:buFont typeface="Arial" panose="020B0604020202020204" pitchFamily="34" charset="0"/>
              <a:buChar char="•"/>
            </a:pPr>
            <a:r>
              <a:rPr lang="en-US" dirty="0"/>
              <a:t>Submit, then assigned board reviewers who provide written feedback</a:t>
            </a:r>
            <a:br>
              <a:rPr lang="en-US" dirty="0"/>
            </a:br>
            <a:endParaRPr lang="en-US" dirty="0"/>
          </a:p>
          <a:p>
            <a:pPr marL="457200" indent="-457200">
              <a:buFont typeface="Arial" panose="020B0604020202020204" pitchFamily="34" charset="0"/>
              <a:buChar char="•"/>
            </a:pPr>
            <a:r>
              <a:rPr lang="en-US" dirty="0"/>
              <a:t>~35 submissions in last ~5 years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Examples:</a:t>
            </a:r>
            <a:br>
              <a:rPr lang="en-US" dirty="0"/>
            </a:br>
            <a:r>
              <a:rPr lang="en-US" dirty="0">
                <a:hlinkClick r:id="rId3"/>
              </a:rPr>
              <a:t>https://research.torproject.org/safetyboard/</a:t>
            </a:r>
            <a:r>
              <a:rPr lang="en-US" dirty="0"/>
              <a:t> </a:t>
            </a:r>
          </a:p>
        </p:txBody>
      </p:sp>
      <p:pic>
        <p:nvPicPr>
          <p:cNvPr id="12" name="Content Placeholder 6">
            <a:extLst>
              <a:ext uri="{FF2B5EF4-FFF2-40B4-BE49-F238E27FC236}">
                <a16:creationId xmlns:a16="http://schemas.microsoft.com/office/drawing/2014/main" id="{88ABA285-346C-8FBF-9A2E-B5CCD30CAB13}"/>
              </a:ext>
            </a:extLst>
          </p:cNvPr>
          <p:cNvPicPr>
            <a:picLocks noGrp="1" noChangeAspect="1"/>
          </p:cNvPicPr>
          <p:nvPr>
            <p:ph idx="14"/>
          </p:nvPr>
        </p:nvPicPr>
        <p:blipFill>
          <a:blip r:embed="rId4"/>
          <a:stretch>
            <a:fillRect/>
          </a:stretch>
        </p:blipFill>
        <p:spPr>
          <a:xfrm>
            <a:off x="7829550" y="1763184"/>
            <a:ext cx="5967413" cy="5064627"/>
          </a:xfrm>
        </p:spPr>
      </p:pic>
      <p:sp>
        <p:nvSpPr>
          <p:cNvPr id="13" name="Slide Number Placeholder 1">
            <a:extLst>
              <a:ext uri="{FF2B5EF4-FFF2-40B4-BE49-F238E27FC236}">
                <a16:creationId xmlns:a16="http://schemas.microsoft.com/office/drawing/2014/main" id="{B19FBCF7-2862-C338-C1D0-481D2880D0F0}"/>
              </a:ext>
            </a:extLst>
          </p:cNvPr>
          <p:cNvSpPr>
            <a:spLocks noGrp="1"/>
          </p:cNvSpPr>
          <p:nvPr>
            <p:ph type="sldNum" sz="quarter" idx="10"/>
          </p:nvPr>
        </p:nvSpPr>
        <p:spPr>
          <a:xfrm>
            <a:off x="7652825" y="7203864"/>
            <a:ext cx="5505299" cy="413808"/>
          </a:xfrm>
        </p:spPr>
        <p:txBody>
          <a:bodyPr/>
          <a:lstStyle/>
          <a:p>
            <a:r>
              <a:rPr lang="en-US" dirty="0"/>
              <a:t>Toward Safer Tor Research |  </a:t>
            </a:r>
            <a:fld id="{EC78876D-F60F-416A-9AB8-0484C938732F}" type="slidenum">
              <a:rPr lang="en-US" b="1" smtClean="0">
                <a:solidFill>
                  <a:schemeClr val="tx2"/>
                </a:solidFill>
              </a:rPr>
              <a:pPr/>
              <a:t>23</a:t>
            </a:fld>
            <a:endParaRPr lang="en-US" b="1" dirty="0">
              <a:solidFill>
                <a:schemeClr val="tx2"/>
              </a:solidFill>
            </a:endParaRPr>
          </a:p>
        </p:txBody>
      </p:sp>
    </p:spTree>
    <p:extLst>
      <p:ext uri="{BB962C8B-B14F-4D97-AF65-F5344CB8AC3E}">
        <p14:creationId xmlns:p14="http://schemas.microsoft.com/office/powerpoint/2010/main" val="1966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F40EFA-3019-8DD4-DB71-F0B4D4B9DB0D}"/>
              </a:ext>
            </a:extLst>
          </p:cNvPr>
          <p:cNvSpPr>
            <a:spLocks noGrp="1"/>
          </p:cNvSpPr>
          <p:nvPr>
            <p:ph type="title"/>
          </p:nvPr>
        </p:nvSpPr>
        <p:spPr/>
        <p:txBody>
          <a:bodyPr/>
          <a:lstStyle/>
          <a:p>
            <a:r>
              <a:rPr lang="en-US" dirty="0">
                <a:solidFill>
                  <a:schemeClr val="bg2"/>
                </a:solidFill>
              </a:rPr>
              <a:t>Outline</a:t>
            </a:r>
          </a:p>
        </p:txBody>
      </p:sp>
      <p:sp>
        <p:nvSpPr>
          <p:cNvPr id="7" name="Content Placeholder 6">
            <a:extLst>
              <a:ext uri="{FF2B5EF4-FFF2-40B4-BE49-F238E27FC236}">
                <a16:creationId xmlns:a16="http://schemas.microsoft.com/office/drawing/2014/main" id="{09D1D1F2-3435-7AF7-7565-F7751B2CB182}"/>
              </a:ext>
            </a:extLst>
          </p:cNvPr>
          <p:cNvSpPr>
            <a:spLocks noGrp="1"/>
          </p:cNvSpPr>
          <p:nvPr>
            <p:ph idx="13"/>
          </p:nvPr>
        </p:nvSpPr>
        <p:spPr>
          <a:xfrm>
            <a:off x="628074" y="4104109"/>
            <a:ext cx="12530051" cy="2920324"/>
          </a:xfrm>
        </p:spPr>
        <p:txBody>
          <a:bodyPr/>
          <a:lstStyle/>
          <a:p>
            <a:pPr marL="285750" indent="-285750">
              <a:buFont typeface="Arial" panose="020B0604020202020204" pitchFamily="34" charset="0"/>
              <a:buChar char="•"/>
            </a:pPr>
            <a:r>
              <a:rPr lang="en-US" sz="2400" dirty="0"/>
              <a:t>Tor Safety Board overview</a:t>
            </a:r>
          </a:p>
          <a:p>
            <a:endParaRPr lang="en-US" sz="2400" dirty="0"/>
          </a:p>
          <a:p>
            <a:pPr marL="285750" indent="-285750">
              <a:buFont typeface="Arial" panose="020B0604020202020204" pitchFamily="34" charset="0"/>
              <a:buChar char="•"/>
            </a:pPr>
            <a:r>
              <a:rPr lang="en-US" sz="2400" dirty="0">
                <a:solidFill>
                  <a:schemeClr val="bg2"/>
                </a:solidFill>
              </a:rPr>
              <a:t>Research areas relevant to safety</a:t>
            </a:r>
          </a:p>
          <a:p>
            <a:pPr marL="747675" lvl="2" indent="-285750"/>
            <a:r>
              <a:rPr lang="en-US" sz="2000" dirty="0">
                <a:solidFill>
                  <a:schemeClr val="bg2"/>
                </a:solidFill>
              </a:rPr>
              <a:t>Simulating Tor with Shadow</a:t>
            </a:r>
          </a:p>
          <a:p>
            <a:pPr marL="747675" lvl="2" indent="-285750"/>
            <a:r>
              <a:rPr lang="en-US" sz="2000" dirty="0"/>
              <a:t>Measuring Tor with </a:t>
            </a:r>
            <a:r>
              <a:rPr lang="en-US" sz="2000" dirty="0" err="1"/>
              <a:t>PrivCount</a:t>
            </a:r>
            <a:endParaRPr lang="en-US" sz="2000" dirty="0"/>
          </a:p>
          <a:p>
            <a:pPr marL="747675" lvl="2" indent="-285750"/>
            <a:r>
              <a:rPr lang="en-US" sz="2000" dirty="0"/>
              <a:t>Safe research applications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dirty="0"/>
              <a:t>Ongoing struggles</a:t>
            </a:r>
          </a:p>
        </p:txBody>
      </p:sp>
      <p:sp>
        <p:nvSpPr>
          <p:cNvPr id="2" name="Slide Number Placeholder 1">
            <a:extLst>
              <a:ext uri="{FF2B5EF4-FFF2-40B4-BE49-F238E27FC236}">
                <a16:creationId xmlns:a16="http://schemas.microsoft.com/office/drawing/2014/main" id="{AF4DC712-643E-C2D5-BF31-29B8D34E1310}"/>
              </a:ext>
            </a:extLst>
          </p:cNvPr>
          <p:cNvSpPr>
            <a:spLocks noGrp="1"/>
          </p:cNvSpPr>
          <p:nvPr>
            <p:ph type="sldNum" sz="quarter" idx="4294967295"/>
          </p:nvPr>
        </p:nvSpPr>
        <p:spPr>
          <a:xfrm>
            <a:off x="8312150" y="7204075"/>
            <a:ext cx="5505450" cy="414338"/>
          </a:xfrm>
        </p:spPr>
        <p:txBody>
          <a:bodyPr/>
          <a:lstStyle/>
          <a:p>
            <a:r>
              <a:rPr lang="en-US" dirty="0"/>
              <a:t>Toward Safer Tor Research |  </a:t>
            </a:r>
            <a:fld id="{EC78876D-F60F-416A-9AB8-0484C938732F}" type="slidenum">
              <a:rPr lang="en-US" b="1" smtClean="0">
                <a:solidFill>
                  <a:schemeClr val="bg1"/>
                </a:solidFill>
              </a:rPr>
              <a:pPr/>
              <a:t>24</a:t>
            </a:fld>
            <a:endParaRPr lang="en-US" b="1" dirty="0">
              <a:solidFill>
                <a:schemeClr val="bg1"/>
              </a:solidFill>
            </a:endParaRPr>
          </a:p>
        </p:txBody>
      </p:sp>
      <p:sp>
        <p:nvSpPr>
          <p:cNvPr id="3" name="Footer Placeholder 2">
            <a:extLst>
              <a:ext uri="{FF2B5EF4-FFF2-40B4-BE49-F238E27FC236}">
                <a16:creationId xmlns:a16="http://schemas.microsoft.com/office/drawing/2014/main" id="{D472F287-8E6E-5866-5200-C3777EA877FF}"/>
              </a:ext>
            </a:extLst>
          </p:cNvPr>
          <p:cNvSpPr>
            <a:spLocks noGrp="1"/>
          </p:cNvSpPr>
          <p:nvPr>
            <p:ph type="ftr" sz="quarter" idx="4294967295"/>
          </p:nvPr>
        </p:nvSpPr>
        <p:spPr>
          <a:xfrm>
            <a:off x="0" y="7204075"/>
            <a:ext cx="4662488" cy="414338"/>
          </a:xfrm>
        </p:spPr>
        <p:txBody>
          <a:bodyPr/>
          <a:lstStyle/>
          <a:p>
            <a:r>
              <a:rPr lang="en-US"/>
              <a:t>U.S. Naval Research Laboratory</a:t>
            </a:r>
            <a:endParaRPr lang="en-US" dirty="0"/>
          </a:p>
        </p:txBody>
      </p:sp>
    </p:spTree>
    <p:extLst>
      <p:ext uri="{BB962C8B-B14F-4D97-AF65-F5344CB8AC3E}">
        <p14:creationId xmlns:p14="http://schemas.microsoft.com/office/powerpoint/2010/main" val="2788058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36554B-16B0-93D7-BC05-E27696A9686D}"/>
              </a:ext>
            </a:extLst>
          </p:cNvPr>
          <p:cNvSpPr>
            <a:spLocks noGrp="1"/>
          </p:cNvSpPr>
          <p:nvPr>
            <p:ph type="sldNum" sz="quarter" idx="10"/>
          </p:nvPr>
        </p:nvSpPr>
        <p:spPr/>
        <p:txBody>
          <a:bodyPr/>
          <a:lstStyle/>
          <a:p>
            <a:r>
              <a:rPr lang="en-US"/>
              <a:t>Toward Safer Tor Research |  </a:t>
            </a:r>
            <a:fld id="{EC78876D-F60F-416A-9AB8-0484C938732F}" type="slidenum">
              <a:rPr lang="en-US" b="1" smtClean="0">
                <a:solidFill>
                  <a:schemeClr val="tx2"/>
                </a:solidFill>
              </a:rPr>
              <a:pPr/>
              <a:t>25</a:t>
            </a:fld>
            <a:endParaRPr lang="en-US" b="1" dirty="0">
              <a:solidFill>
                <a:schemeClr val="tx2"/>
              </a:solidFill>
            </a:endParaRPr>
          </a:p>
        </p:txBody>
      </p:sp>
      <p:sp>
        <p:nvSpPr>
          <p:cNvPr id="3" name="Footer Placeholder 2">
            <a:extLst>
              <a:ext uri="{FF2B5EF4-FFF2-40B4-BE49-F238E27FC236}">
                <a16:creationId xmlns:a16="http://schemas.microsoft.com/office/drawing/2014/main" id="{52ABCA12-407F-3EDA-E7E5-9DA36ACA0D13}"/>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71C86705-DCDF-8FBA-5A89-FB5CE82CDE20}"/>
              </a:ext>
            </a:extLst>
          </p:cNvPr>
          <p:cNvSpPr>
            <a:spLocks noGrp="1"/>
          </p:cNvSpPr>
          <p:nvPr>
            <p:ph type="title"/>
          </p:nvPr>
        </p:nvSpPr>
        <p:spPr/>
        <p:txBody>
          <a:bodyPr/>
          <a:lstStyle/>
          <a:p>
            <a:r>
              <a:rPr lang="en-US" dirty="0"/>
              <a:t>Test Tor Networks</a:t>
            </a:r>
          </a:p>
        </p:txBody>
      </p:sp>
      <p:sp>
        <p:nvSpPr>
          <p:cNvPr id="6" name="Content Placeholder 5">
            <a:extLst>
              <a:ext uri="{FF2B5EF4-FFF2-40B4-BE49-F238E27FC236}">
                <a16:creationId xmlns:a16="http://schemas.microsoft.com/office/drawing/2014/main" id="{6B3D963A-A0CF-8639-BA66-9FF59373BBAE}"/>
              </a:ext>
            </a:extLst>
          </p:cNvPr>
          <p:cNvSpPr>
            <a:spLocks noGrp="1"/>
          </p:cNvSpPr>
          <p:nvPr>
            <p:ph idx="13"/>
          </p:nvPr>
        </p:nvSpPr>
        <p:spPr>
          <a:xfrm>
            <a:off x="628074" y="1763184"/>
            <a:ext cx="6143116" cy="5257800"/>
          </a:xfrm>
        </p:spPr>
        <p:txBody>
          <a:bodyPr/>
          <a:lstStyle/>
          <a:p>
            <a:pPr marL="457200" indent="-457200">
              <a:buFont typeface="Arial" panose="020B0604020202020204" pitchFamily="34" charset="0"/>
              <a:buChar char="•"/>
            </a:pPr>
            <a:r>
              <a:rPr lang="en-US" dirty="0"/>
              <a:t>Completely </a:t>
            </a:r>
            <a:r>
              <a:rPr lang="en-US" dirty="0">
                <a:solidFill>
                  <a:schemeClr val="accent5"/>
                </a:solidFill>
              </a:rPr>
              <a:t>private</a:t>
            </a:r>
            <a:r>
              <a:rPr lang="en-US" dirty="0"/>
              <a:t> test network</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solidFill>
                  <a:schemeClr val="accent5"/>
                </a:solidFill>
              </a:rPr>
              <a:t>100% safe</a:t>
            </a:r>
            <a:r>
              <a:rPr lang="en-US" dirty="0"/>
              <a:t>: absolutely no safety or privacy risks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Enables evaluation of </a:t>
            </a:r>
            <a:r>
              <a:rPr lang="en-US" dirty="0">
                <a:solidFill>
                  <a:schemeClr val="accent5"/>
                </a:solidFill>
              </a:rPr>
              <a:t>attacks</a:t>
            </a:r>
            <a:r>
              <a:rPr lang="en-US" dirty="0"/>
              <a:t> that potentially harm Tor or its users:</a:t>
            </a:r>
          </a:p>
          <a:p>
            <a:pPr marL="919125" lvl="2" indent="-457200"/>
            <a:r>
              <a:rPr lang="en-US" dirty="0"/>
              <a:t>Website fingerprinting</a:t>
            </a:r>
          </a:p>
          <a:p>
            <a:pPr marL="919125" lvl="2" indent="-457200"/>
            <a:r>
              <a:rPr lang="en-US" dirty="0"/>
              <a:t>End-to-end correlation</a:t>
            </a:r>
          </a:p>
          <a:p>
            <a:pPr marL="919125" lvl="2" indent="-457200"/>
            <a:r>
              <a:rPr lang="en-US" dirty="0"/>
              <a:t>Other traffic analysis</a:t>
            </a:r>
          </a:p>
          <a:p>
            <a:pPr marL="919125" lvl="2" indent="-457200"/>
            <a:r>
              <a:rPr lang="en-US" dirty="0"/>
              <a:t>Denial of service</a:t>
            </a:r>
          </a:p>
          <a:p>
            <a:pPr marL="919125" lvl="2" indent="-457200"/>
            <a:r>
              <a:rPr lang="en-US" dirty="0"/>
              <a:t>Protocol attacks</a:t>
            </a:r>
          </a:p>
          <a:p>
            <a:pPr marL="919125" lvl="2" indent="-457200"/>
            <a:endParaRPr lang="en-US" dirty="0"/>
          </a:p>
        </p:txBody>
      </p:sp>
      <p:sp>
        <p:nvSpPr>
          <p:cNvPr id="7" name="Content Placeholder 6">
            <a:extLst>
              <a:ext uri="{FF2B5EF4-FFF2-40B4-BE49-F238E27FC236}">
                <a16:creationId xmlns:a16="http://schemas.microsoft.com/office/drawing/2014/main" id="{43C38F2C-1A30-128E-8410-514C33FF7A6E}"/>
              </a:ext>
            </a:extLst>
          </p:cNvPr>
          <p:cNvSpPr>
            <a:spLocks noGrp="1"/>
          </p:cNvSpPr>
          <p:nvPr>
            <p:ph idx="14"/>
          </p:nvPr>
        </p:nvSpPr>
        <p:spPr/>
        <p:txBody>
          <a:bodyPr/>
          <a:lstStyle/>
          <a:p>
            <a:endParaRPr lang="en-US"/>
          </a:p>
        </p:txBody>
      </p:sp>
      <p:sp>
        <p:nvSpPr>
          <p:cNvPr id="8" name="Rectangle 7">
            <a:extLst>
              <a:ext uri="{FF2B5EF4-FFF2-40B4-BE49-F238E27FC236}">
                <a16:creationId xmlns:a16="http://schemas.microsoft.com/office/drawing/2014/main" id="{2B7D7632-0956-4312-8715-696A21AFEBA1}"/>
              </a:ext>
            </a:extLst>
          </p:cNvPr>
          <p:cNvSpPr/>
          <p:nvPr/>
        </p:nvSpPr>
        <p:spPr>
          <a:xfrm>
            <a:off x="7222837" y="1763184"/>
            <a:ext cx="5935287" cy="525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Safety Guideline 1:</a:t>
            </a:r>
            <a:br>
              <a:rPr lang="en-US" sz="4400" dirty="0"/>
            </a:br>
            <a:br>
              <a:rPr lang="en-US" sz="4400" dirty="0"/>
            </a:br>
            <a:r>
              <a:rPr lang="en-US" sz="4400" dirty="0"/>
              <a:t>Use a test Tor network whenever possible</a:t>
            </a:r>
          </a:p>
        </p:txBody>
      </p:sp>
    </p:spTree>
    <p:extLst>
      <p:ext uri="{BB962C8B-B14F-4D97-AF65-F5344CB8AC3E}">
        <p14:creationId xmlns:p14="http://schemas.microsoft.com/office/powerpoint/2010/main" val="3704142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78157A-5CD3-EFB7-928E-AAAB1BA67842}"/>
              </a:ext>
            </a:extLst>
          </p:cNvPr>
          <p:cNvSpPr>
            <a:spLocks noGrp="1"/>
          </p:cNvSpPr>
          <p:nvPr>
            <p:ph type="sldNum" sz="quarter" idx="10"/>
          </p:nvPr>
        </p:nvSpPr>
        <p:spPr/>
        <p:txBody>
          <a:bodyPr/>
          <a:lstStyle/>
          <a:p>
            <a:r>
              <a:rPr lang="en-US"/>
              <a:t>Toward Safer Tor Research |  </a:t>
            </a:r>
            <a:fld id="{EC78876D-F60F-416A-9AB8-0484C938732F}" type="slidenum">
              <a:rPr lang="en-US" b="1" smtClean="0">
                <a:solidFill>
                  <a:schemeClr val="tx2"/>
                </a:solidFill>
              </a:rPr>
              <a:pPr/>
              <a:t>26</a:t>
            </a:fld>
            <a:endParaRPr lang="en-US" b="1" dirty="0">
              <a:solidFill>
                <a:schemeClr val="tx2"/>
              </a:solidFill>
            </a:endParaRPr>
          </a:p>
        </p:txBody>
      </p:sp>
      <p:sp>
        <p:nvSpPr>
          <p:cNvPr id="3" name="Footer Placeholder 2">
            <a:extLst>
              <a:ext uri="{FF2B5EF4-FFF2-40B4-BE49-F238E27FC236}">
                <a16:creationId xmlns:a16="http://schemas.microsoft.com/office/drawing/2014/main" id="{A5D228E5-3520-39FF-A863-DA5FC3DB0BEE}"/>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F8BC1ADE-4F0F-0C93-C11A-734595A171B2}"/>
              </a:ext>
            </a:extLst>
          </p:cNvPr>
          <p:cNvSpPr>
            <a:spLocks noGrp="1"/>
          </p:cNvSpPr>
          <p:nvPr>
            <p:ph type="title"/>
          </p:nvPr>
        </p:nvSpPr>
        <p:spPr/>
        <p:txBody>
          <a:bodyPr/>
          <a:lstStyle/>
          <a:p>
            <a:r>
              <a:rPr lang="en-US" dirty="0"/>
              <a:t>Contributing Research</a:t>
            </a:r>
          </a:p>
        </p:txBody>
      </p:sp>
      <p:sp>
        <p:nvSpPr>
          <p:cNvPr id="5" name="Content Placeholder 4">
            <a:extLst>
              <a:ext uri="{FF2B5EF4-FFF2-40B4-BE49-F238E27FC236}">
                <a16:creationId xmlns:a16="http://schemas.microsoft.com/office/drawing/2014/main" id="{FD35E8EA-00F2-5F9B-3053-52944EB6C292}"/>
              </a:ext>
            </a:extLst>
          </p:cNvPr>
          <p:cNvSpPr>
            <a:spLocks noGrp="1"/>
          </p:cNvSpPr>
          <p:nvPr>
            <p:ph idx="13"/>
          </p:nvPr>
        </p:nvSpPr>
        <p:spPr/>
        <p:txBody>
          <a:bodyPr>
            <a:normAutofit fontScale="70000" lnSpcReduction="20000"/>
          </a:bodyPr>
          <a:lstStyle/>
          <a:p>
            <a:pPr marL="457200" indent="-457200">
              <a:buFont typeface="Arial" panose="020B0604020202020204" pitchFamily="34" charset="0"/>
              <a:buChar char="•"/>
            </a:pPr>
            <a:r>
              <a:rPr lang="en-US" b="1" dirty="0"/>
              <a:t>Co-opting Linux Processes for High-Performance Network Simulation</a:t>
            </a:r>
            <a:r>
              <a:rPr lang="en-US" dirty="0"/>
              <a:t>. Rob Jansen, Jim Newsome, and Ryan Wails. USENIX Annual Technical Conference, 2022.</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b="1" dirty="0"/>
              <a:t>Once is Never Enough: Foundations for Sound Statistical Inference in Tor Network Experimentation</a:t>
            </a:r>
            <a:r>
              <a:rPr lang="en-US" dirty="0"/>
              <a:t>. Rob Jansen, Justin Tracey, and Ian Goldberg. USENIX Security, 2021.</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b="1" dirty="0"/>
              <a:t>High Performance Tor Experimentation from the Magic of Dynamic ELFs</a:t>
            </a:r>
            <a:r>
              <a:rPr lang="en-US" dirty="0"/>
              <a:t>. Justin Tracey, Rob Jansen, and Ian Goldberg. CSET, 2018.</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b="1" dirty="0"/>
              <a:t>Shadow-Bitcoin: Scalable Simulation via Direct Execution of Multi-threaded Applications</a:t>
            </a:r>
            <a:r>
              <a:rPr lang="en-US" dirty="0"/>
              <a:t>. Andrew Miller and Rob Jansen. CSET, 2015.</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b="1" dirty="0"/>
              <a:t>Methodically Modeling the Tor Network. </a:t>
            </a:r>
            <a:r>
              <a:rPr lang="en-US" dirty="0"/>
              <a:t>Rob Jansen, Kevin Bauer, Nick Hopper, and Roger Dingledine. CSET 2012.</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b="1" dirty="0"/>
              <a:t>Shadow: Running Tor in a Box for Accurate and Efficient Experimentation</a:t>
            </a:r>
            <a:r>
              <a:rPr lang="en-US" dirty="0"/>
              <a:t>. Rob Jansen and Nicholas Hopper. NDSS, 2012.</a:t>
            </a:r>
          </a:p>
        </p:txBody>
      </p:sp>
    </p:spTree>
    <p:extLst>
      <p:ext uri="{BB962C8B-B14F-4D97-AF65-F5344CB8AC3E}">
        <p14:creationId xmlns:p14="http://schemas.microsoft.com/office/powerpoint/2010/main" val="2034136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352F58-D599-7052-1091-426BF418ADC3}"/>
              </a:ext>
            </a:extLst>
          </p:cNvPr>
          <p:cNvSpPr>
            <a:spLocks noGrp="1"/>
          </p:cNvSpPr>
          <p:nvPr>
            <p:ph type="sldNum" sz="quarter" idx="10"/>
          </p:nvPr>
        </p:nvSpPr>
        <p:spPr/>
        <p:txBody>
          <a:bodyPr/>
          <a:lstStyle/>
          <a:p>
            <a:r>
              <a:rPr lang="en-US" dirty="0"/>
              <a:t>Toward Safer Tor Research |  </a:t>
            </a:r>
            <a:fld id="{EC78876D-F60F-416A-9AB8-0484C938732F}" type="slidenum">
              <a:rPr lang="en-US" b="1" smtClean="0">
                <a:solidFill>
                  <a:schemeClr val="tx2"/>
                </a:solidFill>
              </a:rPr>
              <a:pPr/>
              <a:t>27</a:t>
            </a:fld>
            <a:endParaRPr lang="en-US" b="1" dirty="0">
              <a:solidFill>
                <a:schemeClr val="tx2"/>
              </a:solidFill>
            </a:endParaRPr>
          </a:p>
        </p:txBody>
      </p:sp>
      <p:sp>
        <p:nvSpPr>
          <p:cNvPr id="3" name="Footer Placeholder 2">
            <a:extLst>
              <a:ext uri="{FF2B5EF4-FFF2-40B4-BE49-F238E27FC236}">
                <a16:creationId xmlns:a16="http://schemas.microsoft.com/office/drawing/2014/main" id="{FACD8398-4071-E6AD-E671-A0CAA1AAC1E2}"/>
              </a:ext>
            </a:extLst>
          </p:cNvPr>
          <p:cNvSpPr>
            <a:spLocks noGrp="1"/>
          </p:cNvSpPr>
          <p:nvPr>
            <p:ph type="ftr" sz="quarter" idx="11"/>
          </p:nvPr>
        </p:nvSpPr>
        <p:spPr/>
        <p:txBody>
          <a:bodyPr/>
          <a:lstStyle/>
          <a:p>
            <a:r>
              <a:rPr lang="en-US" dirty="0"/>
              <a:t>U.S. Naval Research Laboratory</a:t>
            </a:r>
          </a:p>
        </p:txBody>
      </p:sp>
      <p:sp>
        <p:nvSpPr>
          <p:cNvPr id="6" name="Content Placeholder 4">
            <a:extLst>
              <a:ext uri="{FF2B5EF4-FFF2-40B4-BE49-F238E27FC236}">
                <a16:creationId xmlns:a16="http://schemas.microsoft.com/office/drawing/2014/main" id="{32D38932-75BD-0951-ED8E-B559BA0EBE12}"/>
              </a:ext>
            </a:extLst>
          </p:cNvPr>
          <p:cNvSpPr txBox="1">
            <a:spLocks/>
          </p:cNvSpPr>
          <p:nvPr/>
        </p:nvSpPr>
        <p:spPr>
          <a:xfrm>
            <a:off x="628073" y="1763184"/>
            <a:ext cx="10259122" cy="5257800"/>
          </a:xfrm>
          <a:prstGeom prst="rect">
            <a:avLst/>
          </a:prstGeom>
        </p:spPr>
        <p:txBody>
          <a:bodyPr vert="horz" lIns="0" tIns="0" rIns="0" bIns="0" rtlCol="0">
            <a:normAutofit/>
          </a:bodyPr>
          <a:lstStyle>
            <a:lvl1pPr marL="0" indent="0" algn="l" defTabSz="1036204" rtl="0" eaLnBrk="1" latinLnBrk="0" hangingPunct="1">
              <a:lnSpc>
                <a:spcPct val="100000"/>
              </a:lnSpc>
              <a:spcBef>
                <a:spcPts val="0"/>
              </a:spcBef>
              <a:spcAft>
                <a:spcPts val="600"/>
              </a:spcAft>
              <a:buFontTx/>
              <a:buNone/>
              <a:defRPr sz="2800" kern="100">
                <a:solidFill>
                  <a:schemeClr val="tx2"/>
                </a:solidFill>
                <a:latin typeface="+mn-lt"/>
                <a:ea typeface="+mn-ea"/>
                <a:cs typeface="+mn-cs"/>
              </a:defRPr>
            </a:lvl1pPr>
            <a:lvl2pPr marL="0" indent="0" algn="l" defTabSz="1036204" rtl="0" eaLnBrk="1" latinLnBrk="0" hangingPunct="1">
              <a:lnSpc>
                <a:spcPct val="100000"/>
              </a:lnSpc>
              <a:spcBef>
                <a:spcPts val="0"/>
              </a:spcBef>
              <a:spcAft>
                <a:spcPts val="600"/>
              </a:spcAft>
              <a:buFontTx/>
              <a:buNone/>
              <a:defRPr sz="2800" b="1" kern="100">
                <a:solidFill>
                  <a:schemeClr val="tx2">
                    <a:lumMod val="60000"/>
                    <a:lumOff val="40000"/>
                  </a:schemeClr>
                </a:solidFill>
                <a:latin typeface="+mn-lt"/>
                <a:ea typeface="+mn-ea"/>
                <a:cs typeface="+mn-cs"/>
              </a:defRPr>
            </a:lvl2pPr>
            <a:lvl3pPr marL="461925" indent="-234930" algn="l" defTabSz="1036204" rtl="0" eaLnBrk="1" latinLnBrk="0" hangingPunct="1">
              <a:lnSpc>
                <a:spcPct val="100000"/>
              </a:lnSpc>
              <a:spcBef>
                <a:spcPts val="0"/>
              </a:spcBef>
              <a:spcAft>
                <a:spcPts val="300"/>
              </a:spcAft>
              <a:buFont typeface="Arial" panose="020B0604020202020204" pitchFamily="34" charset="0"/>
              <a:buChar char="•"/>
              <a:defRPr sz="2400" kern="100" baseline="0">
                <a:solidFill>
                  <a:schemeClr val="tx1"/>
                </a:solidFill>
                <a:latin typeface="+mn-lt"/>
                <a:ea typeface="+mn-ea"/>
                <a:cs typeface="+mn-cs"/>
              </a:defRPr>
            </a:lvl3pPr>
            <a:lvl4pPr marL="693680" indent="-236518" algn="l" defTabSz="1036204" rtl="0" eaLnBrk="1" latinLnBrk="0" hangingPunct="1">
              <a:lnSpc>
                <a:spcPct val="100000"/>
              </a:lnSpc>
              <a:spcBef>
                <a:spcPts val="0"/>
              </a:spcBef>
              <a:spcAft>
                <a:spcPts val="300"/>
              </a:spcAft>
              <a:buFont typeface="Arial" panose="020B0604020202020204" pitchFamily="34" charset="0"/>
              <a:buChar char="−"/>
              <a:defRPr sz="2000" b="0" kern="100" baseline="0">
                <a:solidFill>
                  <a:schemeClr val="tx1"/>
                </a:solidFill>
                <a:latin typeface="+mn-lt"/>
                <a:ea typeface="+mn-ea"/>
                <a:cs typeface="+mn-cs"/>
              </a:defRPr>
            </a:lvl4pPr>
            <a:lvl5pPr marL="914323" indent="-220645" algn="l" defTabSz="1036204" rtl="0" eaLnBrk="1" latinLnBrk="0" hangingPunct="1">
              <a:lnSpc>
                <a:spcPct val="100000"/>
              </a:lnSpc>
              <a:spcBef>
                <a:spcPts val="0"/>
              </a:spcBef>
              <a:spcAft>
                <a:spcPts val="300"/>
              </a:spcAft>
              <a:buFont typeface="Arial" panose="020B0604020202020204" pitchFamily="34" charset="0"/>
              <a:buChar char="•"/>
              <a:defRPr sz="1600" b="0" u="none" kern="100">
                <a:solidFill>
                  <a:schemeClr val="tx1"/>
                </a:solidFill>
                <a:latin typeface="+mn-lt"/>
                <a:ea typeface="+mn-ea"/>
                <a:cs typeface="+mn-cs"/>
              </a:defRPr>
            </a:lvl5pPr>
            <a:lvl6pPr marL="2849557" indent="-259050" algn="l" defTabSz="1036204"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659" indent="-259050" algn="l" defTabSz="1036204"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5760" indent="-259050" algn="l" defTabSz="1036204"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3861" indent="-259050" algn="l" defTabSz="1036204"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pPr marL="457200" indent="-457200">
              <a:buFont typeface="Arial" charset="0"/>
              <a:buChar char="•"/>
            </a:pPr>
            <a:r>
              <a:rPr lang="en-US" dirty="0"/>
              <a:t>The most important property of test networks:</a:t>
            </a:r>
          </a:p>
          <a:p>
            <a:pPr marL="919163" lvl="2" indent="-457200">
              <a:buFont typeface="Arial" charset="0"/>
              <a:buChar char="•"/>
            </a:pPr>
            <a:r>
              <a:rPr lang="en-US" dirty="0">
                <a:solidFill>
                  <a:schemeClr val="accent5"/>
                </a:solidFill>
              </a:rPr>
              <a:t>Controllable</a:t>
            </a:r>
            <a:r>
              <a:rPr lang="en-US" dirty="0"/>
              <a:t>: isolate important factors</a:t>
            </a:r>
            <a:endParaRPr lang="en-US" dirty="0">
              <a:solidFill>
                <a:srgbClr val="0957F8"/>
              </a:solidFill>
            </a:endParaRPr>
          </a:p>
          <a:p>
            <a:pPr marL="919163" lvl="2" indent="-457200">
              <a:buFont typeface="Arial" charset="0"/>
              <a:buChar char="•"/>
            </a:pPr>
            <a:r>
              <a:rPr lang="en-US" dirty="0">
                <a:solidFill>
                  <a:schemeClr val="accent5"/>
                </a:solidFill>
              </a:rPr>
              <a:t>Replicable</a:t>
            </a:r>
            <a:r>
              <a:rPr lang="en-US" dirty="0"/>
              <a:t>: achievable with </a:t>
            </a:r>
            <a:r>
              <a:rPr lang="en-US" dirty="0">
                <a:solidFill>
                  <a:schemeClr val="accent5"/>
                </a:solidFill>
              </a:rPr>
              <a:t>determinism</a:t>
            </a:r>
            <a:endParaRPr lang="en-US" dirty="0"/>
          </a:p>
          <a:p>
            <a:pPr marL="919163" lvl="2" indent="-457200">
              <a:buFont typeface="Arial" charset="0"/>
              <a:buChar char="•"/>
            </a:pPr>
            <a:endParaRPr lang="en-US" dirty="0"/>
          </a:p>
          <a:p>
            <a:pPr marL="457200" indent="-457200">
              <a:buFont typeface="Arial" charset="0"/>
              <a:buChar char="•"/>
            </a:pPr>
            <a:r>
              <a:rPr lang="en-US" dirty="0"/>
              <a:t>Requirements for large distributed systems (e.g., Tor)</a:t>
            </a:r>
          </a:p>
          <a:p>
            <a:pPr marL="919163" lvl="2" indent="-457200">
              <a:buFont typeface="Arial" charset="0"/>
              <a:buChar char="•"/>
            </a:pPr>
            <a:r>
              <a:rPr lang="en-US" dirty="0">
                <a:solidFill>
                  <a:schemeClr val="accent5"/>
                </a:solidFill>
              </a:rPr>
              <a:t>Accurate</a:t>
            </a:r>
            <a:r>
              <a:rPr lang="en-US" dirty="0"/>
              <a:t>: directly execute system software (not an abstraction)</a:t>
            </a:r>
            <a:endParaRPr lang="en-US" dirty="0">
              <a:solidFill>
                <a:srgbClr val="0957F8"/>
              </a:solidFill>
            </a:endParaRPr>
          </a:p>
          <a:p>
            <a:pPr marL="919163" lvl="2" indent="-457200">
              <a:buFont typeface="Arial" charset="0"/>
              <a:buChar char="•"/>
            </a:pPr>
            <a:r>
              <a:rPr lang="en-US" dirty="0">
                <a:solidFill>
                  <a:schemeClr val="accent5"/>
                </a:solidFill>
              </a:rPr>
              <a:t>Scalable</a:t>
            </a:r>
            <a:r>
              <a:rPr lang="en-US" dirty="0"/>
              <a:t>: can run studied system at scale</a:t>
            </a:r>
            <a:endParaRPr lang="en-US" dirty="0">
              <a:solidFill>
                <a:srgbClr val="0957F8"/>
              </a:solidFill>
            </a:endParaRPr>
          </a:p>
          <a:p>
            <a:pPr marL="457200" indent="-457200">
              <a:buFont typeface="Arial" charset="0"/>
              <a:buChar char="•"/>
            </a:pPr>
            <a:endParaRPr lang="en-US" dirty="0"/>
          </a:p>
          <a:p>
            <a:pPr marL="457200" indent="-457200">
              <a:buFont typeface="Arial" charset="0"/>
              <a:buChar char="•"/>
            </a:pPr>
            <a:r>
              <a:rPr lang="en-US" dirty="0"/>
              <a:t>Shadow</a:t>
            </a:r>
          </a:p>
          <a:p>
            <a:pPr marL="919163" lvl="2" indent="-457200">
              <a:buFont typeface="Arial" charset="0"/>
              <a:buChar char="•"/>
            </a:pPr>
            <a:r>
              <a:rPr lang="en-US" dirty="0"/>
              <a:t>Network simulator with above design goals</a:t>
            </a:r>
          </a:p>
          <a:p>
            <a:pPr marL="919163" lvl="2" indent="-457200">
              <a:buFont typeface="Arial" charset="0"/>
              <a:buChar char="•"/>
            </a:pPr>
            <a:r>
              <a:rPr lang="en-US" dirty="0"/>
              <a:t>Open source: </a:t>
            </a:r>
            <a:r>
              <a:rPr lang="en-US" dirty="0">
                <a:hlinkClick r:id="rId2"/>
              </a:rPr>
              <a:t>https://shadow.github.io</a:t>
            </a:r>
            <a:r>
              <a:rPr lang="en-US" dirty="0"/>
              <a:t> </a:t>
            </a:r>
          </a:p>
        </p:txBody>
      </p:sp>
      <p:sp>
        <p:nvSpPr>
          <p:cNvPr id="7" name="Title 3">
            <a:extLst>
              <a:ext uri="{FF2B5EF4-FFF2-40B4-BE49-F238E27FC236}">
                <a16:creationId xmlns:a16="http://schemas.microsoft.com/office/drawing/2014/main" id="{7D355F1B-853C-606C-370D-2884BE09C0E5}"/>
              </a:ext>
            </a:extLst>
          </p:cNvPr>
          <p:cNvSpPr>
            <a:spLocks noGrp="1"/>
          </p:cNvSpPr>
          <p:nvPr>
            <p:ph type="title"/>
          </p:nvPr>
        </p:nvSpPr>
        <p:spPr>
          <a:xfrm>
            <a:off x="2826327" y="640080"/>
            <a:ext cx="10049164" cy="457200"/>
          </a:xfrm>
        </p:spPr>
        <p:txBody>
          <a:bodyPr>
            <a:normAutofit/>
          </a:bodyPr>
          <a:lstStyle/>
          <a:p>
            <a:r>
              <a:rPr lang="en-US" dirty="0"/>
              <a:t>Network Experimentation Requirements</a:t>
            </a:r>
          </a:p>
        </p:txBody>
      </p:sp>
      <p:pic>
        <p:nvPicPr>
          <p:cNvPr id="8" name="Content Placeholder 6" descr="venn.png">
            <a:extLst>
              <a:ext uri="{FF2B5EF4-FFF2-40B4-BE49-F238E27FC236}">
                <a16:creationId xmlns:a16="http://schemas.microsoft.com/office/drawing/2014/main" id="{7BF6555E-1B20-E77B-DCC5-65589BAF8613}"/>
              </a:ext>
            </a:extLst>
          </p:cNvPr>
          <p:cNvPicPr>
            <a:picLocks noChangeAspect="1"/>
          </p:cNvPicPr>
          <p:nvPr/>
        </p:nvPicPr>
        <p:blipFill>
          <a:blip r:embed="rId3">
            <a:extLst>
              <a:ext uri="{28A0092B-C50C-407E-A947-70E740481C1C}">
                <a14:useLocalDpi xmlns:a14="http://schemas.microsoft.com/office/drawing/2010/main" val="0"/>
              </a:ext>
            </a:extLst>
          </a:blip>
          <a:srcRect l="-39171" r="-39171"/>
          <a:stretch>
            <a:fillRect/>
          </a:stretch>
        </p:blipFill>
        <p:spPr>
          <a:xfrm>
            <a:off x="8310769" y="1308843"/>
            <a:ext cx="6806294" cy="3763953"/>
          </a:xfrm>
          <a:prstGeom prst="rect">
            <a:avLst/>
          </a:prstGeom>
        </p:spPr>
      </p:pic>
      <p:sp>
        <p:nvSpPr>
          <p:cNvPr id="11" name="TextBox 10">
            <a:extLst>
              <a:ext uri="{FF2B5EF4-FFF2-40B4-BE49-F238E27FC236}">
                <a16:creationId xmlns:a16="http://schemas.microsoft.com/office/drawing/2014/main" id="{C536E83B-24EB-A6BE-1EFD-7F23EA4FB05D}"/>
              </a:ext>
            </a:extLst>
          </p:cNvPr>
          <p:cNvSpPr txBox="1"/>
          <p:nvPr/>
        </p:nvSpPr>
        <p:spPr>
          <a:xfrm>
            <a:off x="11014414" y="1793482"/>
            <a:ext cx="1628237" cy="369332"/>
          </a:xfrm>
          <a:prstGeom prst="rect">
            <a:avLst/>
          </a:prstGeom>
          <a:noFill/>
        </p:spPr>
        <p:txBody>
          <a:bodyPr wrap="square" rtlCol="0">
            <a:spAutoFit/>
          </a:bodyPr>
          <a:lstStyle/>
          <a:p>
            <a:r>
              <a:rPr lang="en-US" dirty="0"/>
              <a:t>Controllable</a:t>
            </a:r>
          </a:p>
        </p:txBody>
      </p:sp>
      <p:sp>
        <p:nvSpPr>
          <p:cNvPr id="12" name="TextBox 11">
            <a:extLst>
              <a:ext uri="{FF2B5EF4-FFF2-40B4-BE49-F238E27FC236}">
                <a16:creationId xmlns:a16="http://schemas.microsoft.com/office/drawing/2014/main" id="{03532C6F-005A-076F-93E1-409ACD34A50F}"/>
              </a:ext>
            </a:extLst>
          </p:cNvPr>
          <p:cNvSpPr txBox="1"/>
          <p:nvPr/>
        </p:nvSpPr>
        <p:spPr>
          <a:xfrm>
            <a:off x="11218448" y="4242847"/>
            <a:ext cx="1259524" cy="369332"/>
          </a:xfrm>
          <a:prstGeom prst="rect">
            <a:avLst/>
          </a:prstGeom>
          <a:noFill/>
        </p:spPr>
        <p:txBody>
          <a:bodyPr wrap="square" rtlCol="0">
            <a:spAutoFit/>
          </a:bodyPr>
          <a:lstStyle/>
          <a:p>
            <a:r>
              <a:rPr lang="en-US" dirty="0"/>
              <a:t>Accurate</a:t>
            </a:r>
          </a:p>
        </p:txBody>
      </p:sp>
      <p:sp>
        <p:nvSpPr>
          <p:cNvPr id="13" name="TextBox 12">
            <a:extLst>
              <a:ext uri="{FF2B5EF4-FFF2-40B4-BE49-F238E27FC236}">
                <a16:creationId xmlns:a16="http://schemas.microsoft.com/office/drawing/2014/main" id="{F3199E7C-DD22-4796-C82E-1F5F3AB1D0A3}"/>
              </a:ext>
            </a:extLst>
          </p:cNvPr>
          <p:cNvSpPr txBox="1"/>
          <p:nvPr/>
        </p:nvSpPr>
        <p:spPr>
          <a:xfrm>
            <a:off x="9988421" y="3016785"/>
            <a:ext cx="1230027" cy="369332"/>
          </a:xfrm>
          <a:prstGeom prst="rect">
            <a:avLst/>
          </a:prstGeom>
          <a:noFill/>
        </p:spPr>
        <p:txBody>
          <a:bodyPr wrap="square" rtlCol="0">
            <a:spAutoFit/>
          </a:bodyPr>
          <a:lstStyle/>
          <a:p>
            <a:r>
              <a:rPr lang="en-US" dirty="0"/>
              <a:t>Scalable</a:t>
            </a:r>
          </a:p>
        </p:txBody>
      </p:sp>
      <p:sp>
        <p:nvSpPr>
          <p:cNvPr id="14" name="TextBox 13">
            <a:extLst>
              <a:ext uri="{FF2B5EF4-FFF2-40B4-BE49-F238E27FC236}">
                <a16:creationId xmlns:a16="http://schemas.microsoft.com/office/drawing/2014/main" id="{E325DDEC-2818-0867-8522-BCA4F433C322}"/>
              </a:ext>
            </a:extLst>
          </p:cNvPr>
          <p:cNvSpPr txBox="1"/>
          <p:nvPr/>
        </p:nvSpPr>
        <p:spPr>
          <a:xfrm>
            <a:off x="12341787" y="3016785"/>
            <a:ext cx="1775722" cy="369332"/>
          </a:xfrm>
          <a:prstGeom prst="rect">
            <a:avLst/>
          </a:prstGeom>
          <a:noFill/>
        </p:spPr>
        <p:txBody>
          <a:bodyPr wrap="square" rtlCol="0">
            <a:spAutoFit/>
          </a:bodyPr>
          <a:lstStyle/>
          <a:p>
            <a:r>
              <a:rPr lang="en-US" dirty="0"/>
              <a:t>Replicable</a:t>
            </a:r>
          </a:p>
        </p:txBody>
      </p:sp>
      <p:sp>
        <p:nvSpPr>
          <p:cNvPr id="15" name="TextBox 14">
            <a:extLst>
              <a:ext uri="{FF2B5EF4-FFF2-40B4-BE49-F238E27FC236}">
                <a16:creationId xmlns:a16="http://schemas.microsoft.com/office/drawing/2014/main" id="{B300CA87-049A-E6A3-00FC-1DE69A7D90AD}"/>
              </a:ext>
            </a:extLst>
          </p:cNvPr>
          <p:cNvSpPr txBox="1"/>
          <p:nvPr/>
        </p:nvSpPr>
        <p:spPr>
          <a:xfrm>
            <a:off x="12050936" y="5892739"/>
            <a:ext cx="1230027" cy="369332"/>
          </a:xfrm>
          <a:prstGeom prst="rect">
            <a:avLst/>
          </a:prstGeom>
          <a:noFill/>
        </p:spPr>
        <p:txBody>
          <a:bodyPr wrap="square" rtlCol="0">
            <a:spAutoFit/>
          </a:bodyPr>
          <a:lstStyle/>
          <a:p>
            <a:r>
              <a:rPr lang="en-US" dirty="0"/>
              <a:t>Shadow</a:t>
            </a:r>
          </a:p>
        </p:txBody>
      </p:sp>
      <p:pic>
        <p:nvPicPr>
          <p:cNvPr id="5" name="Graphic 4">
            <a:extLst>
              <a:ext uri="{FF2B5EF4-FFF2-40B4-BE49-F238E27FC236}">
                <a16:creationId xmlns:a16="http://schemas.microsoft.com/office/drawing/2014/main" id="{6CA2CB99-4522-97EA-ABB1-BD4D6DDF89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44989" y="5449033"/>
            <a:ext cx="2097662" cy="1567219"/>
          </a:xfrm>
          <a:prstGeom prst="rect">
            <a:avLst/>
          </a:prstGeom>
        </p:spPr>
      </p:pic>
      <p:sp>
        <p:nvSpPr>
          <p:cNvPr id="16" name="Arc 15">
            <a:extLst>
              <a:ext uri="{FF2B5EF4-FFF2-40B4-BE49-F238E27FC236}">
                <a16:creationId xmlns:a16="http://schemas.microsoft.com/office/drawing/2014/main" id="{E2ABE4E0-1945-6729-2DFB-0BE0C86FAE82}"/>
              </a:ext>
            </a:extLst>
          </p:cNvPr>
          <p:cNvSpPr/>
          <p:nvPr/>
        </p:nvSpPr>
        <p:spPr>
          <a:xfrm>
            <a:off x="11037619" y="3204210"/>
            <a:ext cx="1406421" cy="3781562"/>
          </a:xfrm>
          <a:prstGeom prst="arc">
            <a:avLst>
              <a:gd name="adj1" fmla="val 16112470"/>
              <a:gd name="adj2" fmla="val 3003093"/>
            </a:avLst>
          </a:prstGeom>
          <a:ln w="50800">
            <a:head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531227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A195F1-CFAC-A429-48A0-FA2F197AE6B0}"/>
              </a:ext>
            </a:extLst>
          </p:cNvPr>
          <p:cNvSpPr>
            <a:spLocks noGrp="1"/>
          </p:cNvSpPr>
          <p:nvPr>
            <p:ph type="sldNum" sz="quarter" idx="10"/>
          </p:nvPr>
        </p:nvSpPr>
        <p:spPr/>
        <p:txBody>
          <a:bodyPr/>
          <a:lstStyle/>
          <a:p>
            <a:r>
              <a:rPr lang="en-US"/>
              <a:t>Toward Safer Tor Research |  </a:t>
            </a:r>
            <a:fld id="{EC78876D-F60F-416A-9AB8-0484C938732F}" type="slidenum">
              <a:rPr lang="en-US" b="1" smtClean="0">
                <a:solidFill>
                  <a:schemeClr val="tx2"/>
                </a:solidFill>
              </a:rPr>
              <a:pPr/>
              <a:t>28</a:t>
            </a:fld>
            <a:endParaRPr lang="en-US" b="1" dirty="0">
              <a:solidFill>
                <a:schemeClr val="tx2"/>
              </a:solidFill>
            </a:endParaRPr>
          </a:p>
        </p:txBody>
      </p:sp>
      <p:sp>
        <p:nvSpPr>
          <p:cNvPr id="3" name="Footer Placeholder 2">
            <a:extLst>
              <a:ext uri="{FF2B5EF4-FFF2-40B4-BE49-F238E27FC236}">
                <a16:creationId xmlns:a16="http://schemas.microsoft.com/office/drawing/2014/main" id="{FFF47915-87B1-FA83-0C2C-9C604F4224E6}"/>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0B4AEC05-B6E8-82C0-D627-A5CF5A8277CE}"/>
              </a:ext>
            </a:extLst>
          </p:cNvPr>
          <p:cNvSpPr>
            <a:spLocks noGrp="1"/>
          </p:cNvSpPr>
          <p:nvPr>
            <p:ph type="title"/>
          </p:nvPr>
        </p:nvSpPr>
        <p:spPr/>
        <p:txBody>
          <a:bodyPr>
            <a:normAutofit/>
          </a:bodyPr>
          <a:lstStyle/>
          <a:p>
            <a:r>
              <a:rPr lang="en-US" dirty="0"/>
              <a:t>What is Shadow?</a:t>
            </a:r>
          </a:p>
        </p:txBody>
      </p:sp>
      <p:sp>
        <p:nvSpPr>
          <p:cNvPr id="9" name="Content Placeholder 4">
            <a:extLst>
              <a:ext uri="{FF2B5EF4-FFF2-40B4-BE49-F238E27FC236}">
                <a16:creationId xmlns:a16="http://schemas.microsoft.com/office/drawing/2014/main" id="{F51F75D8-D5F4-DF65-B79B-9BB0DFE48CCC}"/>
              </a:ext>
            </a:extLst>
          </p:cNvPr>
          <p:cNvSpPr>
            <a:spLocks noGrp="1"/>
          </p:cNvSpPr>
          <p:nvPr>
            <p:ph idx="13"/>
          </p:nvPr>
        </p:nvSpPr>
        <p:spPr>
          <a:xfrm>
            <a:off x="628072" y="1763184"/>
            <a:ext cx="10687627" cy="5257800"/>
          </a:xfrm>
        </p:spPr>
        <p:txBody>
          <a:bodyPr>
            <a:normAutofit/>
          </a:bodyPr>
          <a:lstStyle/>
          <a:p>
            <a:pPr marL="457200" indent="-457200">
              <a:buFont typeface="Arial" charset="0"/>
              <a:buChar char="•"/>
            </a:pPr>
            <a:r>
              <a:rPr lang="en-US" dirty="0"/>
              <a:t>Discrete-event packet-level network simulator</a:t>
            </a:r>
          </a:p>
          <a:p>
            <a:pPr marL="457200" indent="-457200">
              <a:buFont typeface="Arial" charset="0"/>
              <a:buChar char="•"/>
            </a:pPr>
            <a:endParaRPr lang="en-US" dirty="0"/>
          </a:p>
          <a:p>
            <a:pPr marL="457200" indent="-457200">
              <a:buFont typeface="Arial" charset="0"/>
              <a:buChar char="•"/>
            </a:pPr>
            <a:r>
              <a:rPr lang="en-US" dirty="0"/>
              <a:t>Directly executes apps (e.g., Tor) as standard Linux processes</a:t>
            </a:r>
          </a:p>
          <a:p>
            <a:pPr marL="457200" indent="-457200">
              <a:buFont typeface="Arial" charset="0"/>
              <a:buChar char="•"/>
            </a:pPr>
            <a:endParaRPr lang="en-US" dirty="0"/>
          </a:p>
          <a:p>
            <a:pPr marL="457200" indent="-457200">
              <a:buFont typeface="Arial" charset="0"/>
              <a:buChar char="•"/>
            </a:pPr>
            <a:r>
              <a:rPr lang="en-US" dirty="0"/>
              <a:t>Intercepts all system calls made by apps and emulates them</a:t>
            </a:r>
          </a:p>
          <a:p>
            <a:pPr marL="457200" indent="-457200">
              <a:buFont typeface="Arial" charset="0"/>
              <a:buChar char="•"/>
            </a:pPr>
            <a:endParaRPr lang="en-US" dirty="0"/>
          </a:p>
          <a:p>
            <a:pPr marL="457200" indent="-457200">
              <a:buFont typeface="Arial" charset="0"/>
              <a:buChar char="•"/>
            </a:pPr>
            <a:r>
              <a:rPr lang="en-US" dirty="0"/>
              <a:t>Simulates system call behavior and networking</a:t>
            </a:r>
          </a:p>
          <a:p>
            <a:pPr marL="919125" lvl="2" indent="-457200">
              <a:buFont typeface="Arial" charset="0"/>
              <a:buChar char="•"/>
            </a:pPr>
            <a:r>
              <a:rPr lang="en-US" dirty="0"/>
              <a:t>File descriptors (files, sockets, pipes, etc.)</a:t>
            </a:r>
          </a:p>
          <a:p>
            <a:pPr marL="919125" lvl="2" indent="-457200">
              <a:buFont typeface="Arial" charset="0"/>
              <a:buChar char="•"/>
            </a:pPr>
            <a:r>
              <a:rPr lang="en-US" dirty="0"/>
              <a:t>Event notification (poll, </a:t>
            </a:r>
            <a:r>
              <a:rPr lang="en-US" dirty="0" err="1"/>
              <a:t>epoll</a:t>
            </a:r>
            <a:r>
              <a:rPr lang="en-US" dirty="0"/>
              <a:t>, select)</a:t>
            </a:r>
          </a:p>
          <a:p>
            <a:pPr marL="919125" lvl="2" indent="-457200">
              <a:buFont typeface="Arial" charset="0"/>
              <a:buChar char="•"/>
            </a:pPr>
            <a:r>
              <a:rPr lang="en-US" dirty="0"/>
              <a:t>Networking (buffers, protocols incl. TCP/UDP, interfaces)</a:t>
            </a:r>
          </a:p>
          <a:p>
            <a:pPr marL="919125" lvl="2" indent="-457200">
              <a:buFont typeface="Arial" charset="0"/>
              <a:buChar char="•"/>
            </a:pPr>
            <a:r>
              <a:rPr lang="en-US" dirty="0"/>
              <a:t>DNS and routing (latency, bandwidth, etc.)</a:t>
            </a:r>
          </a:p>
        </p:txBody>
      </p:sp>
      <p:pic>
        <p:nvPicPr>
          <p:cNvPr id="7" name="Graphic 6">
            <a:extLst>
              <a:ext uri="{FF2B5EF4-FFF2-40B4-BE49-F238E27FC236}">
                <a16:creationId xmlns:a16="http://schemas.microsoft.com/office/drawing/2014/main" id="{4C898538-6A45-3090-2B3D-59156129B0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35540" y="4282818"/>
            <a:ext cx="3658597" cy="2733435"/>
          </a:xfrm>
          <a:prstGeom prst="rect">
            <a:avLst/>
          </a:prstGeom>
        </p:spPr>
      </p:pic>
    </p:spTree>
    <p:extLst>
      <p:ext uri="{BB962C8B-B14F-4D97-AF65-F5344CB8AC3E}">
        <p14:creationId xmlns:p14="http://schemas.microsoft.com/office/powerpoint/2010/main" val="2744064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F08342-7BE1-B17F-FDF4-E2591898594F}"/>
              </a:ext>
            </a:extLst>
          </p:cNvPr>
          <p:cNvSpPr>
            <a:spLocks noGrp="1"/>
          </p:cNvSpPr>
          <p:nvPr>
            <p:ph type="sldNum" sz="quarter" idx="10"/>
          </p:nvPr>
        </p:nvSpPr>
        <p:spPr/>
        <p:txBody>
          <a:bodyPr/>
          <a:lstStyle/>
          <a:p>
            <a:r>
              <a:rPr lang="en-US"/>
              <a:t>Toward Safer Tor Research |  </a:t>
            </a:r>
            <a:fld id="{EC78876D-F60F-416A-9AB8-0484C938732F}" type="slidenum">
              <a:rPr lang="en-US" b="1" smtClean="0">
                <a:solidFill>
                  <a:schemeClr val="tx2"/>
                </a:solidFill>
              </a:rPr>
              <a:pPr/>
              <a:t>29</a:t>
            </a:fld>
            <a:endParaRPr lang="en-US" b="1" dirty="0">
              <a:solidFill>
                <a:schemeClr val="tx2"/>
              </a:solidFill>
            </a:endParaRPr>
          </a:p>
        </p:txBody>
      </p:sp>
      <p:sp>
        <p:nvSpPr>
          <p:cNvPr id="3" name="Footer Placeholder 2">
            <a:extLst>
              <a:ext uri="{FF2B5EF4-FFF2-40B4-BE49-F238E27FC236}">
                <a16:creationId xmlns:a16="http://schemas.microsoft.com/office/drawing/2014/main" id="{69D380DA-6FC6-4502-B3FA-D817C60E9769}"/>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814B529F-523C-EAA0-BE3E-1D51734C9E2C}"/>
              </a:ext>
            </a:extLst>
          </p:cNvPr>
          <p:cNvSpPr>
            <a:spLocks noGrp="1"/>
          </p:cNvSpPr>
          <p:nvPr>
            <p:ph type="title"/>
          </p:nvPr>
        </p:nvSpPr>
        <p:spPr/>
        <p:txBody>
          <a:bodyPr/>
          <a:lstStyle/>
          <a:p>
            <a:r>
              <a:rPr lang="en-US" dirty="0"/>
              <a:t>What is Shadow?</a:t>
            </a:r>
          </a:p>
        </p:txBody>
      </p:sp>
      <p:sp>
        <p:nvSpPr>
          <p:cNvPr id="22" name="Content Placeholder 4">
            <a:extLst>
              <a:ext uri="{FF2B5EF4-FFF2-40B4-BE49-F238E27FC236}">
                <a16:creationId xmlns:a16="http://schemas.microsoft.com/office/drawing/2014/main" id="{40A9D6AD-22F6-C9D2-BA8E-D598169335D0}"/>
              </a:ext>
            </a:extLst>
          </p:cNvPr>
          <p:cNvSpPr>
            <a:spLocks noGrp="1"/>
          </p:cNvSpPr>
          <p:nvPr>
            <p:ph idx="13"/>
          </p:nvPr>
        </p:nvSpPr>
        <p:spPr>
          <a:xfrm>
            <a:off x="628072" y="1763184"/>
            <a:ext cx="12023057" cy="5257800"/>
          </a:xfrm>
        </p:spPr>
        <p:txBody>
          <a:bodyPr>
            <a:normAutofit/>
          </a:bodyPr>
          <a:lstStyle/>
          <a:p>
            <a:pPr marL="457200" indent="-457200">
              <a:buFont typeface="Arial" charset="0"/>
              <a:buChar char="•"/>
            </a:pPr>
            <a:r>
              <a:rPr lang="en-US" dirty="0"/>
              <a:t>A parallel, discrete-event, packet-level, hybrid network simulator/emulator</a:t>
            </a:r>
          </a:p>
        </p:txBody>
      </p:sp>
      <p:pic>
        <p:nvPicPr>
          <p:cNvPr id="23" name="Graphic 22">
            <a:extLst>
              <a:ext uri="{FF2B5EF4-FFF2-40B4-BE49-F238E27FC236}">
                <a16:creationId xmlns:a16="http://schemas.microsoft.com/office/drawing/2014/main" id="{9F2B78A8-76EE-176E-D6DC-33C5EE440F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76696" y="3019630"/>
            <a:ext cx="3658597" cy="2733435"/>
          </a:xfrm>
          <a:prstGeom prst="rect">
            <a:avLst/>
          </a:prstGeom>
        </p:spPr>
      </p:pic>
    </p:spTree>
    <p:extLst>
      <p:ext uri="{BB962C8B-B14F-4D97-AF65-F5344CB8AC3E}">
        <p14:creationId xmlns:p14="http://schemas.microsoft.com/office/powerpoint/2010/main" val="155837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DFE3D5-9C90-6F7B-F07A-BA6BAABD1840}"/>
              </a:ext>
            </a:extLst>
          </p:cNvPr>
          <p:cNvSpPr>
            <a:spLocks noGrp="1"/>
          </p:cNvSpPr>
          <p:nvPr>
            <p:ph type="sldNum" sz="quarter" idx="10"/>
          </p:nvPr>
        </p:nvSpPr>
        <p:spPr/>
        <p:txBody>
          <a:bodyPr/>
          <a:lstStyle/>
          <a:p>
            <a:r>
              <a:rPr lang="en-US" dirty="0"/>
              <a:t>Toward Safer Tor Research |  </a:t>
            </a:r>
            <a:fld id="{EC78876D-F60F-416A-9AB8-0484C938732F}" type="slidenum">
              <a:rPr lang="en-US" b="1" smtClean="0">
                <a:solidFill>
                  <a:schemeClr val="tx2"/>
                </a:solidFill>
              </a:rPr>
              <a:pPr/>
              <a:t>3</a:t>
            </a:fld>
            <a:endParaRPr lang="en-US" b="1" dirty="0">
              <a:solidFill>
                <a:schemeClr val="tx2"/>
              </a:solidFill>
            </a:endParaRPr>
          </a:p>
        </p:txBody>
      </p:sp>
      <p:sp>
        <p:nvSpPr>
          <p:cNvPr id="3" name="Footer Placeholder 2">
            <a:extLst>
              <a:ext uri="{FF2B5EF4-FFF2-40B4-BE49-F238E27FC236}">
                <a16:creationId xmlns:a16="http://schemas.microsoft.com/office/drawing/2014/main" id="{3C0CB8BC-2507-B225-6C85-6FF02D505C0F}"/>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BE8FB56F-CF61-660D-2C64-98997097DBA7}"/>
              </a:ext>
            </a:extLst>
          </p:cNvPr>
          <p:cNvSpPr>
            <a:spLocks noGrp="1"/>
          </p:cNvSpPr>
          <p:nvPr>
            <p:ph type="title"/>
          </p:nvPr>
        </p:nvSpPr>
        <p:spPr/>
        <p:txBody>
          <a:bodyPr/>
          <a:lstStyle/>
          <a:p>
            <a:r>
              <a:rPr lang="en-US" dirty="0"/>
              <a:t>Why is Tor Used?</a:t>
            </a:r>
          </a:p>
        </p:txBody>
      </p:sp>
      <p:sp>
        <p:nvSpPr>
          <p:cNvPr id="5" name="Content Placeholder 4">
            <a:extLst>
              <a:ext uri="{FF2B5EF4-FFF2-40B4-BE49-F238E27FC236}">
                <a16:creationId xmlns:a16="http://schemas.microsoft.com/office/drawing/2014/main" id="{472535FA-CCE4-89E1-AD58-B6DC9BF980E3}"/>
              </a:ext>
            </a:extLst>
          </p:cNvPr>
          <p:cNvSpPr>
            <a:spLocks noGrp="1"/>
          </p:cNvSpPr>
          <p:nvPr>
            <p:ph idx="13"/>
          </p:nvPr>
        </p:nvSpPr>
        <p:spPr>
          <a:xfrm>
            <a:off x="628074" y="1763184"/>
            <a:ext cx="5966691" cy="2490161"/>
          </a:xfrm>
        </p:spPr>
        <p:txBody>
          <a:bodyPr/>
          <a:lstStyle/>
          <a:p>
            <a:r>
              <a:rPr lang="en-US" dirty="0"/>
              <a:t>Block Trackers</a:t>
            </a:r>
          </a:p>
          <a:p>
            <a:pPr marL="919125" lvl="2" indent="-457200"/>
            <a:r>
              <a:rPr lang="en-US" dirty="0"/>
              <a:t>isolate each website you visit so third-party trackers and ads can't follow you</a:t>
            </a:r>
          </a:p>
        </p:txBody>
      </p:sp>
      <p:sp>
        <p:nvSpPr>
          <p:cNvPr id="6" name="Content Placeholder 5">
            <a:extLst>
              <a:ext uri="{FF2B5EF4-FFF2-40B4-BE49-F238E27FC236}">
                <a16:creationId xmlns:a16="http://schemas.microsoft.com/office/drawing/2014/main" id="{5B3222B0-75DF-081C-597A-D7A60DD1EFF2}"/>
              </a:ext>
            </a:extLst>
          </p:cNvPr>
          <p:cNvSpPr>
            <a:spLocks noGrp="1"/>
          </p:cNvSpPr>
          <p:nvPr>
            <p:ph idx="14"/>
          </p:nvPr>
        </p:nvSpPr>
        <p:spPr>
          <a:xfrm>
            <a:off x="7191434" y="1763184"/>
            <a:ext cx="5966691" cy="2490161"/>
          </a:xfrm>
        </p:spPr>
        <p:txBody>
          <a:bodyPr/>
          <a:lstStyle/>
          <a:p>
            <a:r>
              <a:rPr lang="en-US" dirty="0"/>
              <a:t>Defend against surveillance</a:t>
            </a:r>
          </a:p>
          <a:p>
            <a:pPr marL="919125" lvl="2" indent="-457200"/>
            <a:r>
              <a:rPr lang="en-US" dirty="0"/>
              <a:t>prevent someone watching your connection from knowing what websites you visit</a:t>
            </a:r>
          </a:p>
        </p:txBody>
      </p:sp>
      <p:sp>
        <p:nvSpPr>
          <p:cNvPr id="9" name="Content Placeholder 4">
            <a:extLst>
              <a:ext uri="{FF2B5EF4-FFF2-40B4-BE49-F238E27FC236}">
                <a16:creationId xmlns:a16="http://schemas.microsoft.com/office/drawing/2014/main" id="{63F4F839-5052-12E3-DBFF-03194AFFCB05}"/>
              </a:ext>
            </a:extLst>
          </p:cNvPr>
          <p:cNvSpPr txBox="1">
            <a:spLocks/>
          </p:cNvSpPr>
          <p:nvPr/>
        </p:nvSpPr>
        <p:spPr>
          <a:xfrm>
            <a:off x="628074" y="4483524"/>
            <a:ext cx="5966691" cy="2490161"/>
          </a:xfrm>
          <a:prstGeom prst="rect">
            <a:avLst/>
          </a:prstGeom>
        </p:spPr>
        <p:txBody>
          <a:bodyPr vert="horz" lIns="0" tIns="0" rIns="0" bIns="0" rtlCol="0">
            <a:normAutofit/>
          </a:bodyPr>
          <a:lstStyle>
            <a:lvl1pPr marL="0" indent="0" algn="l" defTabSz="1036204" rtl="0" eaLnBrk="1" latinLnBrk="0" hangingPunct="1">
              <a:lnSpc>
                <a:spcPct val="100000"/>
              </a:lnSpc>
              <a:spcBef>
                <a:spcPts val="0"/>
              </a:spcBef>
              <a:spcAft>
                <a:spcPts val="300"/>
              </a:spcAft>
              <a:buFontTx/>
              <a:buNone/>
              <a:defRPr sz="2800" kern="100" baseline="0">
                <a:solidFill>
                  <a:schemeClr val="tx2"/>
                </a:solidFill>
                <a:latin typeface="+mn-lt"/>
                <a:ea typeface="+mn-ea"/>
                <a:cs typeface="+mn-cs"/>
              </a:defRPr>
            </a:lvl1pPr>
            <a:lvl2pPr marL="0" indent="0" algn="l" defTabSz="1036204" rtl="0" eaLnBrk="1" latinLnBrk="0" hangingPunct="1">
              <a:lnSpc>
                <a:spcPct val="100000"/>
              </a:lnSpc>
              <a:spcBef>
                <a:spcPts val="0"/>
              </a:spcBef>
              <a:spcAft>
                <a:spcPts val="300"/>
              </a:spcAft>
              <a:buFontTx/>
              <a:buNone/>
              <a:defRPr sz="2800" b="1" kern="100" baseline="0">
                <a:solidFill>
                  <a:schemeClr val="tx2">
                    <a:lumMod val="60000"/>
                    <a:lumOff val="40000"/>
                  </a:schemeClr>
                </a:solidFill>
                <a:latin typeface="+mn-lt"/>
                <a:ea typeface="+mn-ea"/>
                <a:cs typeface="+mn-cs"/>
              </a:defRPr>
            </a:lvl2pPr>
            <a:lvl3pPr marL="461925" indent="-234930" algn="l" defTabSz="1036204" rtl="0" eaLnBrk="1" latinLnBrk="0" hangingPunct="1">
              <a:lnSpc>
                <a:spcPct val="100000"/>
              </a:lnSpc>
              <a:spcBef>
                <a:spcPts val="0"/>
              </a:spcBef>
              <a:spcAft>
                <a:spcPts val="300"/>
              </a:spcAft>
              <a:buFont typeface="Arial" panose="020B0604020202020204" pitchFamily="34" charset="0"/>
              <a:buChar char="•"/>
              <a:defRPr sz="2400" kern="100" baseline="0">
                <a:solidFill>
                  <a:schemeClr val="tx1"/>
                </a:solidFill>
                <a:latin typeface="+mn-lt"/>
                <a:ea typeface="+mn-ea"/>
                <a:cs typeface="+mn-cs"/>
              </a:defRPr>
            </a:lvl3pPr>
            <a:lvl4pPr marL="693680" indent="-236518" algn="l" defTabSz="1036204" rtl="0" eaLnBrk="1" latinLnBrk="0" hangingPunct="1">
              <a:lnSpc>
                <a:spcPct val="100000"/>
              </a:lnSpc>
              <a:spcBef>
                <a:spcPts val="0"/>
              </a:spcBef>
              <a:spcAft>
                <a:spcPts val="300"/>
              </a:spcAft>
              <a:buFont typeface="Arial" panose="020B0604020202020204" pitchFamily="34" charset="0"/>
              <a:buChar char="−"/>
              <a:defRPr sz="2000" b="0" kern="100" baseline="0">
                <a:solidFill>
                  <a:schemeClr val="tx1"/>
                </a:solidFill>
                <a:latin typeface="+mn-lt"/>
                <a:ea typeface="+mn-ea"/>
                <a:cs typeface="+mn-cs"/>
              </a:defRPr>
            </a:lvl4pPr>
            <a:lvl5pPr marL="914323" indent="-220645" algn="l" defTabSz="1036204" rtl="0" eaLnBrk="1" latinLnBrk="0" hangingPunct="1">
              <a:lnSpc>
                <a:spcPct val="100000"/>
              </a:lnSpc>
              <a:spcBef>
                <a:spcPts val="0"/>
              </a:spcBef>
              <a:spcAft>
                <a:spcPts val="300"/>
              </a:spcAft>
              <a:buFont typeface="Arial" panose="020B0604020202020204" pitchFamily="34" charset="0"/>
              <a:buChar char="•"/>
              <a:defRPr sz="1800" b="0" kern="100" baseline="0">
                <a:solidFill>
                  <a:schemeClr val="tx1"/>
                </a:solidFill>
                <a:latin typeface="+mn-lt"/>
                <a:ea typeface="+mn-ea"/>
                <a:cs typeface="+mn-cs"/>
              </a:defRPr>
            </a:lvl5pPr>
            <a:lvl6pPr marL="2849557" indent="-259050" algn="l" defTabSz="1036204"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659" indent="-259050" algn="l" defTabSz="1036204"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5760" indent="-259050" algn="l" defTabSz="1036204"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3861" indent="-259050" algn="l" defTabSz="1036204"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r>
              <a:rPr lang="en-US" dirty="0"/>
              <a:t>Resist Fingerprinting</a:t>
            </a:r>
          </a:p>
          <a:p>
            <a:pPr marL="919125" lvl="2" indent="-457200"/>
            <a:r>
              <a:rPr lang="en-US" dirty="0"/>
              <a:t>all users look the same, making it difficult to be fingerprinted based on browser/device</a:t>
            </a:r>
          </a:p>
        </p:txBody>
      </p:sp>
      <p:sp>
        <p:nvSpPr>
          <p:cNvPr id="10" name="Content Placeholder 4">
            <a:extLst>
              <a:ext uri="{FF2B5EF4-FFF2-40B4-BE49-F238E27FC236}">
                <a16:creationId xmlns:a16="http://schemas.microsoft.com/office/drawing/2014/main" id="{EB9E0C35-D370-A83E-E626-B809AAD4562C}"/>
              </a:ext>
            </a:extLst>
          </p:cNvPr>
          <p:cNvSpPr txBox="1">
            <a:spLocks/>
          </p:cNvSpPr>
          <p:nvPr/>
        </p:nvSpPr>
        <p:spPr>
          <a:xfrm>
            <a:off x="7191433" y="4483523"/>
            <a:ext cx="5966691" cy="2490161"/>
          </a:xfrm>
          <a:prstGeom prst="rect">
            <a:avLst/>
          </a:prstGeom>
        </p:spPr>
        <p:txBody>
          <a:bodyPr vert="horz" lIns="0" tIns="0" rIns="0" bIns="0" rtlCol="0">
            <a:normAutofit/>
          </a:bodyPr>
          <a:lstStyle>
            <a:lvl1pPr marL="0" indent="0" algn="l" defTabSz="1036204" rtl="0" eaLnBrk="1" latinLnBrk="0" hangingPunct="1">
              <a:lnSpc>
                <a:spcPct val="100000"/>
              </a:lnSpc>
              <a:spcBef>
                <a:spcPts val="0"/>
              </a:spcBef>
              <a:spcAft>
                <a:spcPts val="300"/>
              </a:spcAft>
              <a:buFontTx/>
              <a:buNone/>
              <a:defRPr sz="2800" kern="100" baseline="0">
                <a:solidFill>
                  <a:schemeClr val="tx2"/>
                </a:solidFill>
                <a:latin typeface="+mn-lt"/>
                <a:ea typeface="+mn-ea"/>
                <a:cs typeface="+mn-cs"/>
              </a:defRPr>
            </a:lvl1pPr>
            <a:lvl2pPr marL="0" indent="0" algn="l" defTabSz="1036204" rtl="0" eaLnBrk="1" latinLnBrk="0" hangingPunct="1">
              <a:lnSpc>
                <a:spcPct val="100000"/>
              </a:lnSpc>
              <a:spcBef>
                <a:spcPts val="0"/>
              </a:spcBef>
              <a:spcAft>
                <a:spcPts val="300"/>
              </a:spcAft>
              <a:buFontTx/>
              <a:buNone/>
              <a:defRPr sz="2800" b="1" kern="100" baseline="0">
                <a:solidFill>
                  <a:schemeClr val="tx2">
                    <a:lumMod val="60000"/>
                    <a:lumOff val="40000"/>
                  </a:schemeClr>
                </a:solidFill>
                <a:latin typeface="+mn-lt"/>
                <a:ea typeface="+mn-ea"/>
                <a:cs typeface="+mn-cs"/>
              </a:defRPr>
            </a:lvl2pPr>
            <a:lvl3pPr marL="461925" indent="-234930" algn="l" defTabSz="1036204" rtl="0" eaLnBrk="1" latinLnBrk="0" hangingPunct="1">
              <a:lnSpc>
                <a:spcPct val="100000"/>
              </a:lnSpc>
              <a:spcBef>
                <a:spcPts val="0"/>
              </a:spcBef>
              <a:spcAft>
                <a:spcPts val="300"/>
              </a:spcAft>
              <a:buFont typeface="Arial" panose="020B0604020202020204" pitchFamily="34" charset="0"/>
              <a:buChar char="•"/>
              <a:defRPr sz="2400" kern="100" baseline="0">
                <a:solidFill>
                  <a:schemeClr val="tx1"/>
                </a:solidFill>
                <a:latin typeface="+mn-lt"/>
                <a:ea typeface="+mn-ea"/>
                <a:cs typeface="+mn-cs"/>
              </a:defRPr>
            </a:lvl3pPr>
            <a:lvl4pPr marL="693680" indent="-236518" algn="l" defTabSz="1036204" rtl="0" eaLnBrk="1" latinLnBrk="0" hangingPunct="1">
              <a:lnSpc>
                <a:spcPct val="100000"/>
              </a:lnSpc>
              <a:spcBef>
                <a:spcPts val="0"/>
              </a:spcBef>
              <a:spcAft>
                <a:spcPts val="300"/>
              </a:spcAft>
              <a:buFont typeface="Arial" panose="020B0604020202020204" pitchFamily="34" charset="0"/>
              <a:buChar char="−"/>
              <a:defRPr sz="2000" b="0" kern="100" baseline="0">
                <a:solidFill>
                  <a:schemeClr val="tx1"/>
                </a:solidFill>
                <a:latin typeface="+mn-lt"/>
                <a:ea typeface="+mn-ea"/>
                <a:cs typeface="+mn-cs"/>
              </a:defRPr>
            </a:lvl4pPr>
            <a:lvl5pPr marL="914323" indent="-220645" algn="l" defTabSz="1036204" rtl="0" eaLnBrk="1" latinLnBrk="0" hangingPunct="1">
              <a:lnSpc>
                <a:spcPct val="100000"/>
              </a:lnSpc>
              <a:spcBef>
                <a:spcPts val="0"/>
              </a:spcBef>
              <a:spcAft>
                <a:spcPts val="300"/>
              </a:spcAft>
              <a:buFont typeface="Arial" panose="020B0604020202020204" pitchFamily="34" charset="0"/>
              <a:buChar char="•"/>
              <a:defRPr sz="1800" b="0" kern="100" baseline="0">
                <a:solidFill>
                  <a:schemeClr val="tx1"/>
                </a:solidFill>
                <a:latin typeface="+mn-lt"/>
                <a:ea typeface="+mn-ea"/>
                <a:cs typeface="+mn-cs"/>
              </a:defRPr>
            </a:lvl5pPr>
            <a:lvl6pPr marL="2849557" indent="-259050" algn="l" defTabSz="1036204"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659" indent="-259050" algn="l" defTabSz="1036204"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5760" indent="-259050" algn="l" defTabSz="1036204"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3861" indent="-259050" algn="l" defTabSz="1036204"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r>
              <a:rPr lang="en-US" dirty="0"/>
              <a:t>Browse Freely</a:t>
            </a:r>
          </a:p>
          <a:p>
            <a:pPr marL="919125" lvl="2" indent="-457200"/>
            <a:r>
              <a:rPr lang="en-US" dirty="0"/>
              <a:t>free to access sites that</a:t>
            </a:r>
            <a:br>
              <a:rPr lang="en-US" dirty="0"/>
            </a:br>
            <a:r>
              <a:rPr lang="en-US" dirty="0"/>
              <a:t>your local network may</a:t>
            </a:r>
            <a:br>
              <a:rPr lang="en-US" dirty="0"/>
            </a:br>
            <a:r>
              <a:rPr lang="en-US" dirty="0"/>
              <a:t>have blocked</a:t>
            </a:r>
          </a:p>
        </p:txBody>
      </p:sp>
      <p:pic>
        <p:nvPicPr>
          <p:cNvPr id="12" name="Picture 11">
            <a:extLst>
              <a:ext uri="{FF2B5EF4-FFF2-40B4-BE49-F238E27FC236}">
                <a16:creationId xmlns:a16="http://schemas.microsoft.com/office/drawing/2014/main" id="{651BDF54-A878-64F4-9D33-4DE3436CC812}"/>
              </a:ext>
            </a:extLst>
          </p:cNvPr>
          <p:cNvPicPr>
            <a:picLocks noChangeAspect="1"/>
          </p:cNvPicPr>
          <p:nvPr/>
        </p:nvPicPr>
        <p:blipFill>
          <a:blip r:embed="rId2"/>
          <a:stretch>
            <a:fillRect/>
          </a:stretch>
        </p:blipFill>
        <p:spPr>
          <a:xfrm>
            <a:off x="11681231" y="4852361"/>
            <a:ext cx="1966486" cy="2313709"/>
          </a:xfrm>
          <a:prstGeom prst="rect">
            <a:avLst/>
          </a:prstGeom>
        </p:spPr>
      </p:pic>
      <p:sp>
        <p:nvSpPr>
          <p:cNvPr id="14" name="TextBox 13">
            <a:extLst>
              <a:ext uri="{FF2B5EF4-FFF2-40B4-BE49-F238E27FC236}">
                <a16:creationId xmlns:a16="http://schemas.microsoft.com/office/drawing/2014/main" id="{EE123F2C-5E1B-0FA6-DF23-038AF8216861}"/>
              </a:ext>
            </a:extLst>
          </p:cNvPr>
          <p:cNvSpPr txBox="1"/>
          <p:nvPr/>
        </p:nvSpPr>
        <p:spPr>
          <a:xfrm>
            <a:off x="3900054" y="7132320"/>
            <a:ext cx="6913418" cy="369332"/>
          </a:xfrm>
          <a:prstGeom prst="rect">
            <a:avLst/>
          </a:prstGeom>
          <a:noFill/>
        </p:spPr>
        <p:txBody>
          <a:bodyPr wrap="square">
            <a:spAutoFit/>
          </a:bodyPr>
          <a:lstStyle/>
          <a:p>
            <a:r>
              <a:rPr lang="en-US" dirty="0">
                <a:solidFill>
                  <a:schemeClr val="accent3"/>
                </a:solidFill>
              </a:rPr>
              <a:t>https://</a:t>
            </a:r>
            <a:r>
              <a:rPr lang="en-US" dirty="0" err="1">
                <a:solidFill>
                  <a:schemeClr val="accent3"/>
                </a:solidFill>
              </a:rPr>
              <a:t>www.torproject.org</a:t>
            </a:r>
            <a:endParaRPr lang="en-US" dirty="0">
              <a:solidFill>
                <a:schemeClr val="accent3"/>
              </a:solidFill>
            </a:endParaRPr>
          </a:p>
        </p:txBody>
      </p:sp>
    </p:spTree>
    <p:extLst>
      <p:ext uri="{BB962C8B-B14F-4D97-AF65-F5344CB8AC3E}">
        <p14:creationId xmlns:p14="http://schemas.microsoft.com/office/powerpoint/2010/main" val="3383431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F08342-7BE1-B17F-FDF4-E2591898594F}"/>
              </a:ext>
            </a:extLst>
          </p:cNvPr>
          <p:cNvSpPr>
            <a:spLocks noGrp="1"/>
          </p:cNvSpPr>
          <p:nvPr>
            <p:ph type="sldNum" sz="quarter" idx="10"/>
          </p:nvPr>
        </p:nvSpPr>
        <p:spPr/>
        <p:txBody>
          <a:bodyPr/>
          <a:lstStyle/>
          <a:p>
            <a:r>
              <a:rPr lang="en-US"/>
              <a:t>Toward Safer Tor Research |  </a:t>
            </a:r>
            <a:fld id="{EC78876D-F60F-416A-9AB8-0484C938732F}" type="slidenum">
              <a:rPr lang="en-US" b="1" smtClean="0">
                <a:solidFill>
                  <a:schemeClr val="tx2"/>
                </a:solidFill>
              </a:rPr>
              <a:pPr/>
              <a:t>30</a:t>
            </a:fld>
            <a:endParaRPr lang="en-US" b="1" dirty="0">
              <a:solidFill>
                <a:schemeClr val="tx2"/>
              </a:solidFill>
            </a:endParaRPr>
          </a:p>
        </p:txBody>
      </p:sp>
      <p:sp>
        <p:nvSpPr>
          <p:cNvPr id="3" name="Footer Placeholder 2">
            <a:extLst>
              <a:ext uri="{FF2B5EF4-FFF2-40B4-BE49-F238E27FC236}">
                <a16:creationId xmlns:a16="http://schemas.microsoft.com/office/drawing/2014/main" id="{69D380DA-6FC6-4502-B3FA-D817C60E9769}"/>
              </a:ext>
            </a:extLst>
          </p:cNvPr>
          <p:cNvSpPr>
            <a:spLocks noGrp="1"/>
          </p:cNvSpPr>
          <p:nvPr>
            <p:ph type="ftr" sz="quarter" idx="11"/>
          </p:nvPr>
        </p:nvSpPr>
        <p:spPr/>
        <p:txBody>
          <a:bodyPr/>
          <a:lstStyle/>
          <a:p>
            <a:r>
              <a:rPr lang="en-US" dirty="0"/>
              <a:t>U.S. Naval Research Laboratory</a:t>
            </a:r>
          </a:p>
        </p:txBody>
      </p:sp>
      <p:sp>
        <p:nvSpPr>
          <p:cNvPr id="4" name="Title 3">
            <a:extLst>
              <a:ext uri="{FF2B5EF4-FFF2-40B4-BE49-F238E27FC236}">
                <a16:creationId xmlns:a16="http://schemas.microsoft.com/office/drawing/2014/main" id="{814B529F-523C-EAA0-BE3E-1D51734C9E2C}"/>
              </a:ext>
            </a:extLst>
          </p:cNvPr>
          <p:cNvSpPr>
            <a:spLocks noGrp="1"/>
          </p:cNvSpPr>
          <p:nvPr>
            <p:ph type="title"/>
          </p:nvPr>
        </p:nvSpPr>
        <p:spPr/>
        <p:txBody>
          <a:bodyPr/>
          <a:lstStyle/>
          <a:p>
            <a:r>
              <a:rPr lang="en-US" dirty="0"/>
              <a:t>Direct Execution</a:t>
            </a:r>
          </a:p>
        </p:txBody>
      </p:sp>
      <p:pic>
        <p:nvPicPr>
          <p:cNvPr id="6" name="Graphic 5">
            <a:extLst>
              <a:ext uri="{FF2B5EF4-FFF2-40B4-BE49-F238E27FC236}">
                <a16:creationId xmlns:a16="http://schemas.microsoft.com/office/drawing/2014/main" id="{48AA0A1D-1DE9-82B0-33A2-C7AD5B4169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76696" y="3019630"/>
            <a:ext cx="3658597" cy="2733435"/>
          </a:xfrm>
          <a:prstGeom prst="rect">
            <a:avLst/>
          </a:prstGeom>
        </p:spPr>
      </p:pic>
      <p:grpSp>
        <p:nvGrpSpPr>
          <p:cNvPr id="29" name="Group 28">
            <a:extLst>
              <a:ext uri="{FF2B5EF4-FFF2-40B4-BE49-F238E27FC236}">
                <a16:creationId xmlns:a16="http://schemas.microsoft.com/office/drawing/2014/main" id="{93BCEEE7-7D37-6BA7-9AE0-5D295981046F}"/>
              </a:ext>
            </a:extLst>
          </p:cNvPr>
          <p:cNvGrpSpPr/>
          <p:nvPr/>
        </p:nvGrpSpPr>
        <p:grpSpPr>
          <a:xfrm>
            <a:off x="10286389" y="1846165"/>
            <a:ext cx="1640658" cy="1986061"/>
            <a:chOff x="10663231" y="2478141"/>
            <a:chExt cx="1640658" cy="1986061"/>
          </a:xfrm>
        </p:grpSpPr>
        <p:pic>
          <p:nvPicPr>
            <p:cNvPr id="19" name="Picture 18">
              <a:extLst>
                <a:ext uri="{FF2B5EF4-FFF2-40B4-BE49-F238E27FC236}">
                  <a16:creationId xmlns:a16="http://schemas.microsoft.com/office/drawing/2014/main" id="{F6BC1A08-ED53-50D2-AF5D-EFA1CF73B529}"/>
                </a:ext>
              </a:extLst>
            </p:cNvPr>
            <p:cNvPicPr>
              <a:picLocks noChangeAspect="1"/>
            </p:cNvPicPr>
            <p:nvPr/>
          </p:nvPicPr>
          <p:blipFill>
            <a:blip r:embed="rId4"/>
            <a:stretch>
              <a:fillRect/>
            </a:stretch>
          </p:blipFill>
          <p:spPr>
            <a:xfrm>
              <a:off x="10663231" y="2478141"/>
              <a:ext cx="1640658" cy="1986061"/>
            </a:xfrm>
            <a:prstGeom prst="rect">
              <a:avLst/>
            </a:prstGeom>
          </p:spPr>
        </p:pic>
        <p:pic>
          <p:nvPicPr>
            <p:cNvPr id="1026" name="Picture 2">
              <a:extLst>
                <a:ext uri="{FF2B5EF4-FFF2-40B4-BE49-F238E27FC236}">
                  <a16:creationId xmlns:a16="http://schemas.microsoft.com/office/drawing/2014/main" id="{D111DD57-E9D3-34E3-03AD-AE5F8B7F0A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3231" y="2568192"/>
              <a:ext cx="1402489" cy="4703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0614B017-AC75-B951-475A-5587DE9F756A}"/>
              </a:ext>
            </a:extLst>
          </p:cNvPr>
          <p:cNvGrpSpPr/>
          <p:nvPr/>
        </p:nvGrpSpPr>
        <p:grpSpPr>
          <a:xfrm>
            <a:off x="957804" y="1523441"/>
            <a:ext cx="2514600" cy="2514600"/>
            <a:chOff x="1115497" y="2476045"/>
            <a:chExt cx="2514600" cy="2514600"/>
          </a:xfrm>
        </p:grpSpPr>
        <p:pic>
          <p:nvPicPr>
            <p:cNvPr id="28" name="Graphic 27">
              <a:extLst>
                <a:ext uri="{FF2B5EF4-FFF2-40B4-BE49-F238E27FC236}">
                  <a16:creationId xmlns:a16="http://schemas.microsoft.com/office/drawing/2014/main" id="{5679435C-BA5E-D9D2-446B-B43E714F029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5497" y="2476045"/>
              <a:ext cx="2514600" cy="2514600"/>
            </a:xfrm>
            <a:prstGeom prst="rect">
              <a:avLst/>
            </a:prstGeom>
          </p:spPr>
        </p:pic>
        <p:pic>
          <p:nvPicPr>
            <p:cNvPr id="31" name="Graphic 30">
              <a:extLst>
                <a:ext uri="{FF2B5EF4-FFF2-40B4-BE49-F238E27FC236}">
                  <a16:creationId xmlns:a16="http://schemas.microsoft.com/office/drawing/2014/main" id="{035FD496-9E17-06FA-5FF4-3CD7B335489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65148" y="3836942"/>
              <a:ext cx="907256" cy="270585"/>
            </a:xfrm>
            <a:prstGeom prst="rect">
              <a:avLst/>
            </a:prstGeom>
          </p:spPr>
        </p:pic>
      </p:grpSp>
      <p:grpSp>
        <p:nvGrpSpPr>
          <p:cNvPr id="35" name="Group 34">
            <a:extLst>
              <a:ext uri="{FF2B5EF4-FFF2-40B4-BE49-F238E27FC236}">
                <a16:creationId xmlns:a16="http://schemas.microsoft.com/office/drawing/2014/main" id="{BAF6294D-72CA-83E9-79E3-AA0076949659}"/>
              </a:ext>
            </a:extLst>
          </p:cNvPr>
          <p:cNvGrpSpPr/>
          <p:nvPr/>
        </p:nvGrpSpPr>
        <p:grpSpPr>
          <a:xfrm>
            <a:off x="10286389" y="4901554"/>
            <a:ext cx="1640658" cy="1986061"/>
            <a:chOff x="10663231" y="2478141"/>
            <a:chExt cx="1640658" cy="1986061"/>
          </a:xfrm>
        </p:grpSpPr>
        <p:pic>
          <p:nvPicPr>
            <p:cNvPr id="36" name="Picture 35">
              <a:extLst>
                <a:ext uri="{FF2B5EF4-FFF2-40B4-BE49-F238E27FC236}">
                  <a16:creationId xmlns:a16="http://schemas.microsoft.com/office/drawing/2014/main" id="{CAB1BE2E-CA7D-39DD-BDBA-0DD228570A8A}"/>
                </a:ext>
              </a:extLst>
            </p:cNvPr>
            <p:cNvPicPr>
              <a:picLocks noChangeAspect="1"/>
            </p:cNvPicPr>
            <p:nvPr/>
          </p:nvPicPr>
          <p:blipFill>
            <a:blip r:embed="rId4"/>
            <a:stretch>
              <a:fillRect/>
            </a:stretch>
          </p:blipFill>
          <p:spPr>
            <a:xfrm>
              <a:off x="10663231" y="2478141"/>
              <a:ext cx="1640658" cy="1986061"/>
            </a:xfrm>
            <a:prstGeom prst="rect">
              <a:avLst/>
            </a:prstGeom>
          </p:spPr>
        </p:pic>
        <p:pic>
          <p:nvPicPr>
            <p:cNvPr id="37" name="Picture 2">
              <a:extLst>
                <a:ext uri="{FF2B5EF4-FFF2-40B4-BE49-F238E27FC236}">
                  <a16:creationId xmlns:a16="http://schemas.microsoft.com/office/drawing/2014/main" id="{1C24F052-3BF6-51F5-EB96-8E82FF0AAC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3231" y="2568192"/>
              <a:ext cx="1402489" cy="4703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a:extLst>
              <a:ext uri="{FF2B5EF4-FFF2-40B4-BE49-F238E27FC236}">
                <a16:creationId xmlns:a16="http://schemas.microsoft.com/office/drawing/2014/main" id="{F6382500-F39C-BC8D-0F38-555946E6743E}"/>
              </a:ext>
            </a:extLst>
          </p:cNvPr>
          <p:cNvGrpSpPr/>
          <p:nvPr/>
        </p:nvGrpSpPr>
        <p:grpSpPr>
          <a:xfrm>
            <a:off x="957804" y="4263103"/>
            <a:ext cx="2514600" cy="2514600"/>
            <a:chOff x="1115497" y="2476045"/>
            <a:chExt cx="2514600" cy="2514600"/>
          </a:xfrm>
        </p:grpSpPr>
        <p:pic>
          <p:nvPicPr>
            <p:cNvPr id="40" name="Graphic 39">
              <a:extLst>
                <a:ext uri="{FF2B5EF4-FFF2-40B4-BE49-F238E27FC236}">
                  <a16:creationId xmlns:a16="http://schemas.microsoft.com/office/drawing/2014/main" id="{0B5B3154-1F23-5EAE-9433-1B1BB1C755C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5497" y="2476045"/>
              <a:ext cx="2514600" cy="2514600"/>
            </a:xfrm>
            <a:prstGeom prst="rect">
              <a:avLst/>
            </a:prstGeom>
          </p:spPr>
        </p:pic>
        <p:pic>
          <p:nvPicPr>
            <p:cNvPr id="41" name="Graphic 40">
              <a:extLst>
                <a:ext uri="{FF2B5EF4-FFF2-40B4-BE49-F238E27FC236}">
                  <a16:creationId xmlns:a16="http://schemas.microsoft.com/office/drawing/2014/main" id="{B4F4495C-EB93-64CE-D0F1-3119537D142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65148" y="3836942"/>
              <a:ext cx="907256" cy="270585"/>
            </a:xfrm>
            <a:prstGeom prst="rect">
              <a:avLst/>
            </a:prstGeom>
          </p:spPr>
        </p:pic>
      </p:grpSp>
      <p:cxnSp>
        <p:nvCxnSpPr>
          <p:cNvPr id="42" name="Elbow Connector 41">
            <a:extLst>
              <a:ext uri="{FF2B5EF4-FFF2-40B4-BE49-F238E27FC236}">
                <a16:creationId xmlns:a16="http://schemas.microsoft.com/office/drawing/2014/main" id="{49CF4B98-91F4-B58B-A6AD-5124ABB62D05}"/>
              </a:ext>
            </a:extLst>
          </p:cNvPr>
          <p:cNvCxnSpPr>
            <a:cxnSpLocks/>
          </p:cNvCxnSpPr>
          <p:nvPr/>
        </p:nvCxnSpPr>
        <p:spPr>
          <a:xfrm>
            <a:off x="3472404" y="3019630"/>
            <a:ext cx="1420000" cy="1231425"/>
          </a:xfrm>
          <a:prstGeom prst="bentConnector3">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Elbow Connector 43">
            <a:extLst>
              <a:ext uri="{FF2B5EF4-FFF2-40B4-BE49-F238E27FC236}">
                <a16:creationId xmlns:a16="http://schemas.microsoft.com/office/drawing/2014/main" id="{3B181132-A40B-DAAA-DCF5-DB42885B2803}"/>
              </a:ext>
            </a:extLst>
          </p:cNvPr>
          <p:cNvCxnSpPr>
            <a:cxnSpLocks/>
          </p:cNvCxnSpPr>
          <p:nvPr/>
        </p:nvCxnSpPr>
        <p:spPr>
          <a:xfrm flipV="1">
            <a:off x="3442754" y="4578312"/>
            <a:ext cx="1449651" cy="1134055"/>
          </a:xfrm>
          <a:prstGeom prst="bentConnector3">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a:extLst>
              <a:ext uri="{FF2B5EF4-FFF2-40B4-BE49-F238E27FC236}">
                <a16:creationId xmlns:a16="http://schemas.microsoft.com/office/drawing/2014/main" id="{70719AFA-6CCD-37F7-C93C-B85785738086}"/>
              </a:ext>
            </a:extLst>
          </p:cNvPr>
          <p:cNvCxnSpPr>
            <a:cxnSpLocks/>
          </p:cNvCxnSpPr>
          <p:nvPr/>
        </p:nvCxnSpPr>
        <p:spPr>
          <a:xfrm flipH="1">
            <a:off x="8599047" y="2992021"/>
            <a:ext cx="1420000" cy="1231425"/>
          </a:xfrm>
          <a:prstGeom prst="bentConnector3">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a:extLst>
              <a:ext uri="{FF2B5EF4-FFF2-40B4-BE49-F238E27FC236}">
                <a16:creationId xmlns:a16="http://schemas.microsoft.com/office/drawing/2014/main" id="{ADC8E7E4-33B1-FC41-8791-AD843BEE9B76}"/>
              </a:ext>
            </a:extLst>
          </p:cNvPr>
          <p:cNvCxnSpPr>
            <a:cxnSpLocks/>
          </p:cNvCxnSpPr>
          <p:nvPr/>
        </p:nvCxnSpPr>
        <p:spPr>
          <a:xfrm flipH="1" flipV="1">
            <a:off x="8598569" y="4578312"/>
            <a:ext cx="1449651" cy="1134055"/>
          </a:xfrm>
          <a:prstGeom prst="bentConnector3">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974D8F2-1B09-CF8D-E498-5F967B23BEA0}"/>
              </a:ext>
            </a:extLst>
          </p:cNvPr>
          <p:cNvSpPr txBox="1"/>
          <p:nvPr/>
        </p:nvSpPr>
        <p:spPr>
          <a:xfrm>
            <a:off x="4183517" y="3159405"/>
            <a:ext cx="1107996" cy="923330"/>
          </a:xfrm>
          <a:prstGeom prst="rect">
            <a:avLst/>
          </a:prstGeom>
          <a:noFill/>
        </p:spPr>
        <p:txBody>
          <a:bodyPr wrap="none" rtlCol="0">
            <a:spAutoFit/>
          </a:bodyPr>
          <a:lstStyle/>
          <a:p>
            <a:pPr algn="ctr"/>
            <a:r>
              <a:rPr lang="en-US" dirty="0"/>
              <a:t>IPC</a:t>
            </a:r>
          </a:p>
          <a:p>
            <a:pPr algn="ctr"/>
            <a:r>
              <a:rPr lang="en-US" dirty="0"/>
              <a:t>control</a:t>
            </a:r>
          </a:p>
          <a:p>
            <a:pPr algn="ctr"/>
            <a:r>
              <a:rPr lang="en-US" dirty="0"/>
              <a:t>channels</a:t>
            </a:r>
          </a:p>
        </p:txBody>
      </p:sp>
      <p:sp>
        <p:nvSpPr>
          <p:cNvPr id="24" name="TextBox 23">
            <a:extLst>
              <a:ext uri="{FF2B5EF4-FFF2-40B4-BE49-F238E27FC236}">
                <a16:creationId xmlns:a16="http://schemas.microsoft.com/office/drawing/2014/main" id="{442E660E-B84C-D64A-61B1-BDADA4CA80C2}"/>
              </a:ext>
            </a:extLst>
          </p:cNvPr>
          <p:cNvSpPr txBox="1"/>
          <p:nvPr/>
        </p:nvSpPr>
        <p:spPr>
          <a:xfrm>
            <a:off x="8056304" y="3173677"/>
            <a:ext cx="1107996" cy="923330"/>
          </a:xfrm>
          <a:prstGeom prst="rect">
            <a:avLst/>
          </a:prstGeom>
          <a:noFill/>
        </p:spPr>
        <p:txBody>
          <a:bodyPr wrap="none" rtlCol="0">
            <a:spAutoFit/>
          </a:bodyPr>
          <a:lstStyle/>
          <a:p>
            <a:pPr algn="ctr"/>
            <a:r>
              <a:rPr lang="en-US" dirty="0"/>
              <a:t>IPC</a:t>
            </a:r>
          </a:p>
          <a:p>
            <a:pPr algn="ctr"/>
            <a:r>
              <a:rPr lang="en-US" dirty="0"/>
              <a:t>control</a:t>
            </a:r>
          </a:p>
          <a:p>
            <a:pPr algn="ctr"/>
            <a:r>
              <a:rPr lang="en-US" dirty="0"/>
              <a:t>channels</a:t>
            </a:r>
          </a:p>
        </p:txBody>
      </p:sp>
      <p:sp>
        <p:nvSpPr>
          <p:cNvPr id="25" name="TextBox 24">
            <a:extLst>
              <a:ext uri="{FF2B5EF4-FFF2-40B4-BE49-F238E27FC236}">
                <a16:creationId xmlns:a16="http://schemas.microsoft.com/office/drawing/2014/main" id="{484436D7-BD66-85F7-E983-984A656C124C}"/>
              </a:ext>
            </a:extLst>
          </p:cNvPr>
          <p:cNvSpPr txBox="1"/>
          <p:nvPr/>
        </p:nvSpPr>
        <p:spPr>
          <a:xfrm>
            <a:off x="3622709" y="1588558"/>
            <a:ext cx="6910086" cy="954107"/>
          </a:xfrm>
          <a:prstGeom prst="rect">
            <a:avLst/>
          </a:prstGeom>
          <a:noFill/>
        </p:spPr>
        <p:txBody>
          <a:bodyPr wrap="square">
            <a:spAutoFit/>
          </a:bodyPr>
          <a:lstStyle/>
          <a:p>
            <a:pPr marL="457200" indent="-457200">
              <a:buFont typeface="Arial" charset="0"/>
              <a:buChar char="•"/>
            </a:pPr>
            <a:r>
              <a:rPr lang="en-US" sz="2800" dirty="0"/>
              <a:t>Directly executes applications as</a:t>
            </a:r>
            <a:br>
              <a:rPr lang="en-US" sz="2800" dirty="0"/>
            </a:br>
            <a:r>
              <a:rPr lang="en-US" sz="2800" dirty="0"/>
              <a:t>standard Linux processes</a:t>
            </a:r>
          </a:p>
        </p:txBody>
      </p:sp>
      <p:sp>
        <p:nvSpPr>
          <p:cNvPr id="30" name="TextBox 29">
            <a:extLst>
              <a:ext uri="{FF2B5EF4-FFF2-40B4-BE49-F238E27FC236}">
                <a16:creationId xmlns:a16="http://schemas.microsoft.com/office/drawing/2014/main" id="{AA176691-AE74-1C42-EC3C-D5131679570E}"/>
              </a:ext>
            </a:extLst>
          </p:cNvPr>
          <p:cNvSpPr txBox="1"/>
          <p:nvPr/>
        </p:nvSpPr>
        <p:spPr>
          <a:xfrm>
            <a:off x="3710573" y="6118382"/>
            <a:ext cx="6910086" cy="954107"/>
          </a:xfrm>
          <a:prstGeom prst="rect">
            <a:avLst/>
          </a:prstGeom>
          <a:noFill/>
        </p:spPr>
        <p:txBody>
          <a:bodyPr wrap="square">
            <a:spAutoFit/>
          </a:bodyPr>
          <a:lstStyle/>
          <a:p>
            <a:pPr marL="457200" indent="-457200">
              <a:buFont typeface="Arial" charset="0"/>
              <a:buChar char="•"/>
            </a:pPr>
            <a:r>
              <a:rPr lang="en-US" sz="2800" dirty="0"/>
              <a:t>Applications run as normal, making </a:t>
            </a:r>
            <a:r>
              <a:rPr lang="en-US" sz="2800" dirty="0" err="1"/>
              <a:t>syscalls</a:t>
            </a:r>
            <a:r>
              <a:rPr lang="en-US" sz="2800" dirty="0"/>
              <a:t>, sending packets, etc.</a:t>
            </a:r>
          </a:p>
        </p:txBody>
      </p:sp>
    </p:spTree>
    <p:extLst>
      <p:ext uri="{BB962C8B-B14F-4D97-AF65-F5344CB8AC3E}">
        <p14:creationId xmlns:p14="http://schemas.microsoft.com/office/powerpoint/2010/main" val="1586486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AB89BA-C0A1-6E9B-7C03-A95A9BF1158D}"/>
              </a:ext>
            </a:extLst>
          </p:cNvPr>
          <p:cNvSpPr>
            <a:spLocks noGrp="1"/>
          </p:cNvSpPr>
          <p:nvPr>
            <p:ph type="sldNum" sz="quarter" idx="10"/>
          </p:nvPr>
        </p:nvSpPr>
        <p:spPr/>
        <p:txBody>
          <a:bodyPr/>
          <a:lstStyle/>
          <a:p>
            <a:r>
              <a:rPr lang="en-US"/>
              <a:t>Toward Safer Tor Research |  </a:t>
            </a:r>
            <a:fld id="{EC78876D-F60F-416A-9AB8-0484C938732F}" type="slidenum">
              <a:rPr lang="en-US" b="1" smtClean="0">
                <a:solidFill>
                  <a:schemeClr val="tx2"/>
                </a:solidFill>
              </a:rPr>
              <a:pPr/>
              <a:t>31</a:t>
            </a:fld>
            <a:endParaRPr lang="en-US" b="1" dirty="0">
              <a:solidFill>
                <a:schemeClr val="tx2"/>
              </a:solidFill>
            </a:endParaRPr>
          </a:p>
        </p:txBody>
      </p:sp>
      <p:sp>
        <p:nvSpPr>
          <p:cNvPr id="3" name="Footer Placeholder 2">
            <a:extLst>
              <a:ext uri="{FF2B5EF4-FFF2-40B4-BE49-F238E27FC236}">
                <a16:creationId xmlns:a16="http://schemas.microsoft.com/office/drawing/2014/main" id="{8CB8B907-E30B-1CFE-25FD-5C670AE99752}"/>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3DD64621-FCCF-B3D3-242C-9242EFE95D4A}"/>
              </a:ext>
            </a:extLst>
          </p:cNvPr>
          <p:cNvSpPr>
            <a:spLocks noGrp="1"/>
          </p:cNvSpPr>
          <p:nvPr>
            <p:ph type="title"/>
          </p:nvPr>
        </p:nvSpPr>
        <p:spPr/>
        <p:txBody>
          <a:bodyPr/>
          <a:lstStyle/>
          <a:p>
            <a:r>
              <a:rPr lang="en-US" dirty="0"/>
              <a:t>Processes in Linux</a:t>
            </a:r>
          </a:p>
        </p:txBody>
      </p:sp>
      <p:sp>
        <p:nvSpPr>
          <p:cNvPr id="6" name="Rounded Rectangle 5">
            <a:extLst>
              <a:ext uri="{FF2B5EF4-FFF2-40B4-BE49-F238E27FC236}">
                <a16:creationId xmlns:a16="http://schemas.microsoft.com/office/drawing/2014/main" id="{31FDC772-6184-10C7-A838-44960A9A5DB5}"/>
              </a:ext>
            </a:extLst>
          </p:cNvPr>
          <p:cNvSpPr/>
          <p:nvPr/>
        </p:nvSpPr>
        <p:spPr>
          <a:xfrm>
            <a:off x="902822" y="4046005"/>
            <a:ext cx="11786308" cy="4572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Linux Kernel </a:t>
            </a:r>
            <a:r>
              <a:rPr lang="en-US" dirty="0" err="1"/>
              <a:t>Syscall</a:t>
            </a:r>
            <a:r>
              <a:rPr lang="en-US" dirty="0"/>
              <a:t> API</a:t>
            </a:r>
          </a:p>
        </p:txBody>
      </p:sp>
      <p:sp>
        <p:nvSpPr>
          <p:cNvPr id="19" name="Rounded Rectangle 18">
            <a:extLst>
              <a:ext uri="{FF2B5EF4-FFF2-40B4-BE49-F238E27FC236}">
                <a16:creationId xmlns:a16="http://schemas.microsoft.com/office/drawing/2014/main" id="{A1F10D95-5B74-4A08-CBBE-5B204EA0BAEE}"/>
              </a:ext>
            </a:extLst>
          </p:cNvPr>
          <p:cNvSpPr/>
          <p:nvPr/>
        </p:nvSpPr>
        <p:spPr>
          <a:xfrm>
            <a:off x="899548" y="4503205"/>
            <a:ext cx="11786308" cy="90966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Linux Kernel</a:t>
            </a:r>
          </a:p>
        </p:txBody>
      </p:sp>
      <p:sp>
        <p:nvSpPr>
          <p:cNvPr id="20" name="Rounded Rectangle 19">
            <a:extLst>
              <a:ext uri="{FF2B5EF4-FFF2-40B4-BE49-F238E27FC236}">
                <a16:creationId xmlns:a16="http://schemas.microsoft.com/office/drawing/2014/main" id="{EA43373D-7713-B63E-4B78-607DCB06137B}"/>
              </a:ext>
            </a:extLst>
          </p:cNvPr>
          <p:cNvSpPr/>
          <p:nvPr/>
        </p:nvSpPr>
        <p:spPr>
          <a:xfrm>
            <a:off x="899548" y="5412865"/>
            <a:ext cx="11786308" cy="90966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Devices (network interface)</a:t>
            </a:r>
          </a:p>
        </p:txBody>
      </p:sp>
      <p:sp>
        <p:nvSpPr>
          <p:cNvPr id="22" name="Cloud 21">
            <a:extLst>
              <a:ext uri="{FF2B5EF4-FFF2-40B4-BE49-F238E27FC236}">
                <a16:creationId xmlns:a16="http://schemas.microsoft.com/office/drawing/2014/main" id="{0B22FA92-66A1-F722-1940-E8C7589FA1E8}"/>
              </a:ext>
            </a:extLst>
          </p:cNvPr>
          <p:cNvSpPr/>
          <p:nvPr/>
        </p:nvSpPr>
        <p:spPr>
          <a:xfrm>
            <a:off x="2491598" y="6501108"/>
            <a:ext cx="9103267" cy="1116564"/>
          </a:xfrm>
          <a:prstGeom prst="clou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Network</a:t>
            </a:r>
          </a:p>
        </p:txBody>
      </p:sp>
      <p:sp>
        <p:nvSpPr>
          <p:cNvPr id="26" name="Rounded Rectangle 25">
            <a:extLst>
              <a:ext uri="{FF2B5EF4-FFF2-40B4-BE49-F238E27FC236}">
                <a16:creationId xmlns:a16="http://schemas.microsoft.com/office/drawing/2014/main" id="{8A03C1FE-268D-3B91-94E7-2CE6456A1C19}"/>
              </a:ext>
            </a:extLst>
          </p:cNvPr>
          <p:cNvSpPr/>
          <p:nvPr/>
        </p:nvSpPr>
        <p:spPr>
          <a:xfrm>
            <a:off x="899548" y="3131605"/>
            <a:ext cx="5790619" cy="9144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Application process (directly executed by Shadow)</a:t>
            </a:r>
          </a:p>
        </p:txBody>
      </p:sp>
      <p:sp>
        <p:nvSpPr>
          <p:cNvPr id="27" name="Rounded Rectangle 26">
            <a:extLst>
              <a:ext uri="{FF2B5EF4-FFF2-40B4-BE49-F238E27FC236}">
                <a16:creationId xmlns:a16="http://schemas.microsoft.com/office/drawing/2014/main" id="{9FFD74F4-58F3-4964-C096-443A1E44D23F}"/>
              </a:ext>
            </a:extLst>
          </p:cNvPr>
          <p:cNvSpPr/>
          <p:nvPr/>
        </p:nvSpPr>
        <p:spPr>
          <a:xfrm>
            <a:off x="7731886" y="3131078"/>
            <a:ext cx="4957244" cy="9144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Shadow Process</a:t>
            </a:r>
          </a:p>
        </p:txBody>
      </p:sp>
    </p:spTree>
    <p:extLst>
      <p:ext uri="{BB962C8B-B14F-4D97-AF65-F5344CB8AC3E}">
        <p14:creationId xmlns:p14="http://schemas.microsoft.com/office/powerpoint/2010/main" val="1396838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AB89BA-C0A1-6E9B-7C03-A95A9BF1158D}"/>
              </a:ext>
            </a:extLst>
          </p:cNvPr>
          <p:cNvSpPr>
            <a:spLocks noGrp="1"/>
          </p:cNvSpPr>
          <p:nvPr>
            <p:ph type="sldNum" sz="quarter" idx="10"/>
          </p:nvPr>
        </p:nvSpPr>
        <p:spPr/>
        <p:txBody>
          <a:bodyPr/>
          <a:lstStyle/>
          <a:p>
            <a:r>
              <a:rPr lang="en-US"/>
              <a:t>Toward Safer Tor Research |  </a:t>
            </a:r>
            <a:fld id="{EC78876D-F60F-416A-9AB8-0484C938732F}" type="slidenum">
              <a:rPr lang="en-US" b="1" smtClean="0">
                <a:solidFill>
                  <a:schemeClr val="tx2"/>
                </a:solidFill>
              </a:rPr>
              <a:pPr/>
              <a:t>32</a:t>
            </a:fld>
            <a:endParaRPr lang="en-US" b="1" dirty="0">
              <a:solidFill>
                <a:schemeClr val="tx2"/>
              </a:solidFill>
            </a:endParaRPr>
          </a:p>
        </p:txBody>
      </p:sp>
      <p:sp>
        <p:nvSpPr>
          <p:cNvPr id="3" name="Footer Placeholder 2">
            <a:extLst>
              <a:ext uri="{FF2B5EF4-FFF2-40B4-BE49-F238E27FC236}">
                <a16:creationId xmlns:a16="http://schemas.microsoft.com/office/drawing/2014/main" id="{8CB8B907-E30B-1CFE-25FD-5C670AE99752}"/>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3DD64621-FCCF-B3D3-242C-9242EFE95D4A}"/>
              </a:ext>
            </a:extLst>
          </p:cNvPr>
          <p:cNvSpPr>
            <a:spLocks noGrp="1"/>
          </p:cNvSpPr>
          <p:nvPr>
            <p:ph type="title"/>
          </p:nvPr>
        </p:nvSpPr>
        <p:spPr/>
        <p:txBody>
          <a:bodyPr/>
          <a:lstStyle/>
          <a:p>
            <a:r>
              <a:rPr lang="en-US" dirty="0"/>
              <a:t>Resolving Library Symbols</a:t>
            </a:r>
          </a:p>
        </p:txBody>
      </p:sp>
      <p:sp>
        <p:nvSpPr>
          <p:cNvPr id="6" name="Rounded Rectangle 5">
            <a:extLst>
              <a:ext uri="{FF2B5EF4-FFF2-40B4-BE49-F238E27FC236}">
                <a16:creationId xmlns:a16="http://schemas.microsoft.com/office/drawing/2014/main" id="{31FDC772-6184-10C7-A838-44960A9A5DB5}"/>
              </a:ext>
            </a:extLst>
          </p:cNvPr>
          <p:cNvSpPr/>
          <p:nvPr/>
        </p:nvSpPr>
        <p:spPr>
          <a:xfrm>
            <a:off x="902822" y="4046005"/>
            <a:ext cx="11786308" cy="4572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Linux Kernel </a:t>
            </a:r>
            <a:r>
              <a:rPr lang="en-US" dirty="0" err="1"/>
              <a:t>Syscall</a:t>
            </a:r>
            <a:r>
              <a:rPr lang="en-US" dirty="0"/>
              <a:t> API</a:t>
            </a:r>
          </a:p>
        </p:txBody>
      </p:sp>
      <p:sp>
        <p:nvSpPr>
          <p:cNvPr id="19" name="Rounded Rectangle 18">
            <a:extLst>
              <a:ext uri="{FF2B5EF4-FFF2-40B4-BE49-F238E27FC236}">
                <a16:creationId xmlns:a16="http://schemas.microsoft.com/office/drawing/2014/main" id="{A1F10D95-5B74-4A08-CBBE-5B204EA0BAEE}"/>
              </a:ext>
            </a:extLst>
          </p:cNvPr>
          <p:cNvSpPr/>
          <p:nvPr/>
        </p:nvSpPr>
        <p:spPr>
          <a:xfrm>
            <a:off x="899548" y="4503205"/>
            <a:ext cx="11786308" cy="90966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Linux Kernel</a:t>
            </a:r>
          </a:p>
        </p:txBody>
      </p:sp>
      <p:sp>
        <p:nvSpPr>
          <p:cNvPr id="20" name="Rounded Rectangle 19">
            <a:extLst>
              <a:ext uri="{FF2B5EF4-FFF2-40B4-BE49-F238E27FC236}">
                <a16:creationId xmlns:a16="http://schemas.microsoft.com/office/drawing/2014/main" id="{EA43373D-7713-B63E-4B78-607DCB06137B}"/>
              </a:ext>
            </a:extLst>
          </p:cNvPr>
          <p:cNvSpPr/>
          <p:nvPr/>
        </p:nvSpPr>
        <p:spPr>
          <a:xfrm>
            <a:off x="899548" y="5412865"/>
            <a:ext cx="11786308" cy="90966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Devices (network interface)</a:t>
            </a:r>
          </a:p>
        </p:txBody>
      </p:sp>
      <p:sp>
        <p:nvSpPr>
          <p:cNvPr id="22" name="Cloud 21">
            <a:extLst>
              <a:ext uri="{FF2B5EF4-FFF2-40B4-BE49-F238E27FC236}">
                <a16:creationId xmlns:a16="http://schemas.microsoft.com/office/drawing/2014/main" id="{0B22FA92-66A1-F722-1940-E8C7589FA1E8}"/>
              </a:ext>
            </a:extLst>
          </p:cNvPr>
          <p:cNvSpPr/>
          <p:nvPr/>
        </p:nvSpPr>
        <p:spPr>
          <a:xfrm>
            <a:off x="2491598" y="6501108"/>
            <a:ext cx="9103267" cy="1116564"/>
          </a:xfrm>
          <a:prstGeom prst="clou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Network</a:t>
            </a:r>
          </a:p>
        </p:txBody>
      </p:sp>
      <p:sp>
        <p:nvSpPr>
          <p:cNvPr id="23" name="Left Brace 22">
            <a:extLst>
              <a:ext uri="{FF2B5EF4-FFF2-40B4-BE49-F238E27FC236}">
                <a16:creationId xmlns:a16="http://schemas.microsoft.com/office/drawing/2014/main" id="{180BD8EE-72D3-6571-4E1C-C3FB7BEC2B94}"/>
              </a:ext>
            </a:extLst>
          </p:cNvPr>
          <p:cNvSpPr/>
          <p:nvPr/>
        </p:nvSpPr>
        <p:spPr>
          <a:xfrm rot="5400000">
            <a:off x="4136208" y="1152766"/>
            <a:ext cx="644296" cy="3264059"/>
          </a:xfrm>
          <a:prstGeom prst="leftBrace">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TextBox 23">
            <a:extLst>
              <a:ext uri="{FF2B5EF4-FFF2-40B4-BE49-F238E27FC236}">
                <a16:creationId xmlns:a16="http://schemas.microsoft.com/office/drawing/2014/main" id="{BA26DFCD-F0AB-7F4D-FF7C-C371F795BD2C}"/>
              </a:ext>
            </a:extLst>
          </p:cNvPr>
          <p:cNvSpPr txBox="1"/>
          <p:nvPr/>
        </p:nvSpPr>
        <p:spPr>
          <a:xfrm>
            <a:off x="3689255" y="2110159"/>
            <a:ext cx="1736374" cy="369332"/>
          </a:xfrm>
          <a:prstGeom prst="rect">
            <a:avLst/>
          </a:prstGeom>
          <a:noFill/>
        </p:spPr>
        <p:txBody>
          <a:bodyPr wrap="none" rtlCol="0">
            <a:spAutoFit/>
          </a:bodyPr>
          <a:lstStyle/>
          <a:p>
            <a:pPr algn="ctr"/>
            <a:r>
              <a:rPr lang="en-US" dirty="0"/>
              <a:t>Linked libraries</a:t>
            </a:r>
          </a:p>
        </p:txBody>
      </p:sp>
      <p:sp>
        <p:nvSpPr>
          <p:cNvPr id="27" name="Rounded Rectangle 26">
            <a:extLst>
              <a:ext uri="{FF2B5EF4-FFF2-40B4-BE49-F238E27FC236}">
                <a16:creationId xmlns:a16="http://schemas.microsoft.com/office/drawing/2014/main" id="{9FFD74F4-58F3-4964-C096-443A1E44D23F}"/>
              </a:ext>
            </a:extLst>
          </p:cNvPr>
          <p:cNvSpPr/>
          <p:nvPr/>
        </p:nvSpPr>
        <p:spPr>
          <a:xfrm>
            <a:off x="7708735" y="3131078"/>
            <a:ext cx="2476985" cy="9144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Shadow Code</a:t>
            </a:r>
          </a:p>
        </p:txBody>
      </p:sp>
      <p:sp>
        <p:nvSpPr>
          <p:cNvPr id="7" name="Rounded Rectangle 6">
            <a:extLst>
              <a:ext uri="{FF2B5EF4-FFF2-40B4-BE49-F238E27FC236}">
                <a16:creationId xmlns:a16="http://schemas.microsoft.com/office/drawing/2014/main" id="{DAC40091-F981-B2B1-D6D1-3B6B5894CA99}"/>
              </a:ext>
            </a:extLst>
          </p:cNvPr>
          <p:cNvSpPr/>
          <p:nvPr/>
        </p:nvSpPr>
        <p:spPr>
          <a:xfrm>
            <a:off x="893384" y="3111636"/>
            <a:ext cx="1458415" cy="93185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Application</a:t>
            </a:r>
            <a:br>
              <a:rPr lang="en-US" dirty="0">
                <a:solidFill>
                  <a:schemeClr val="bg1"/>
                </a:solidFill>
              </a:rPr>
            </a:br>
            <a:r>
              <a:rPr lang="en-US" dirty="0">
                <a:solidFill>
                  <a:schemeClr val="bg1"/>
                </a:solidFill>
              </a:rPr>
              <a:t>Code</a:t>
            </a:r>
          </a:p>
        </p:txBody>
      </p:sp>
      <p:sp>
        <p:nvSpPr>
          <p:cNvPr id="14" name="Rounded Rectangle 13">
            <a:extLst>
              <a:ext uri="{FF2B5EF4-FFF2-40B4-BE49-F238E27FC236}">
                <a16:creationId xmlns:a16="http://schemas.microsoft.com/office/drawing/2014/main" id="{D99A958E-954B-E3D0-B3E9-675A8F7AFDE7}"/>
              </a:ext>
            </a:extLst>
          </p:cNvPr>
          <p:cNvSpPr/>
          <p:nvPr/>
        </p:nvSpPr>
        <p:spPr>
          <a:xfrm>
            <a:off x="2347852" y="3111636"/>
            <a:ext cx="1458415" cy="93185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Library 1</a:t>
            </a:r>
            <a:br>
              <a:rPr lang="en-US" dirty="0"/>
            </a:br>
            <a:r>
              <a:rPr lang="en-US" dirty="0"/>
              <a:t>(e.g. </a:t>
            </a:r>
            <a:r>
              <a:rPr lang="en-US" dirty="0" err="1"/>
              <a:t>libc</a:t>
            </a:r>
            <a:r>
              <a:rPr lang="en-US" dirty="0"/>
              <a:t>)</a:t>
            </a:r>
          </a:p>
        </p:txBody>
      </p:sp>
      <p:sp>
        <p:nvSpPr>
          <p:cNvPr id="15" name="Rounded Rectangle 14">
            <a:extLst>
              <a:ext uri="{FF2B5EF4-FFF2-40B4-BE49-F238E27FC236}">
                <a16:creationId xmlns:a16="http://schemas.microsoft.com/office/drawing/2014/main" id="{3FC0CEC0-2944-EB09-8DFF-D7435AB87509}"/>
              </a:ext>
            </a:extLst>
          </p:cNvPr>
          <p:cNvSpPr/>
          <p:nvPr/>
        </p:nvSpPr>
        <p:spPr>
          <a:xfrm>
            <a:off x="3802320" y="3111636"/>
            <a:ext cx="1458415" cy="93185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6" name="Rounded Rectangle 15">
            <a:extLst>
              <a:ext uri="{FF2B5EF4-FFF2-40B4-BE49-F238E27FC236}">
                <a16:creationId xmlns:a16="http://schemas.microsoft.com/office/drawing/2014/main" id="{D9867C12-6EFC-4873-8E5F-F2C56730D537}"/>
              </a:ext>
            </a:extLst>
          </p:cNvPr>
          <p:cNvSpPr/>
          <p:nvPr/>
        </p:nvSpPr>
        <p:spPr>
          <a:xfrm>
            <a:off x="5256788" y="3111636"/>
            <a:ext cx="1458415" cy="93185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Library N</a:t>
            </a:r>
          </a:p>
        </p:txBody>
      </p:sp>
      <p:sp>
        <p:nvSpPr>
          <p:cNvPr id="17" name="Rounded Rectangle 16">
            <a:extLst>
              <a:ext uri="{FF2B5EF4-FFF2-40B4-BE49-F238E27FC236}">
                <a16:creationId xmlns:a16="http://schemas.microsoft.com/office/drawing/2014/main" id="{492567E6-828D-8918-3888-CF51A08603DD}"/>
              </a:ext>
            </a:extLst>
          </p:cNvPr>
          <p:cNvSpPr/>
          <p:nvPr/>
        </p:nvSpPr>
        <p:spPr>
          <a:xfrm>
            <a:off x="10185720" y="3131078"/>
            <a:ext cx="2476985" cy="9144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Shadow Libraries</a:t>
            </a:r>
          </a:p>
        </p:txBody>
      </p:sp>
      <p:sp>
        <p:nvSpPr>
          <p:cNvPr id="21" name="Left Brace 20">
            <a:extLst>
              <a:ext uri="{FF2B5EF4-FFF2-40B4-BE49-F238E27FC236}">
                <a16:creationId xmlns:a16="http://schemas.microsoft.com/office/drawing/2014/main" id="{452414BC-E979-CF7C-8812-6782082F7901}"/>
              </a:ext>
            </a:extLst>
          </p:cNvPr>
          <p:cNvSpPr/>
          <p:nvPr/>
        </p:nvSpPr>
        <p:spPr>
          <a:xfrm rot="5400000">
            <a:off x="3554914" y="-904461"/>
            <a:ext cx="468051" cy="5744822"/>
          </a:xfrm>
          <a:prstGeom prst="leftBrace">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TextBox 24">
            <a:extLst>
              <a:ext uri="{FF2B5EF4-FFF2-40B4-BE49-F238E27FC236}">
                <a16:creationId xmlns:a16="http://schemas.microsoft.com/office/drawing/2014/main" id="{B2C32B22-BB5F-2E75-9C39-86440D67D0DC}"/>
              </a:ext>
            </a:extLst>
          </p:cNvPr>
          <p:cNvSpPr txBox="1"/>
          <p:nvPr/>
        </p:nvSpPr>
        <p:spPr>
          <a:xfrm>
            <a:off x="1593473" y="1371638"/>
            <a:ext cx="4390947" cy="369332"/>
          </a:xfrm>
          <a:prstGeom prst="rect">
            <a:avLst/>
          </a:prstGeom>
          <a:noFill/>
        </p:spPr>
        <p:txBody>
          <a:bodyPr wrap="none" rtlCol="0">
            <a:spAutoFit/>
          </a:bodyPr>
          <a:lstStyle/>
          <a:p>
            <a:pPr algn="ctr"/>
            <a:r>
              <a:rPr lang="en-US" dirty="0"/>
              <a:t>Application process executed by Shadow</a:t>
            </a:r>
          </a:p>
        </p:txBody>
      </p:sp>
      <p:sp>
        <p:nvSpPr>
          <p:cNvPr id="28" name="Left Brace 27">
            <a:extLst>
              <a:ext uri="{FF2B5EF4-FFF2-40B4-BE49-F238E27FC236}">
                <a16:creationId xmlns:a16="http://schemas.microsoft.com/office/drawing/2014/main" id="{31AAE698-B99B-83CD-5F7E-2BE8CCE37A15}"/>
              </a:ext>
            </a:extLst>
          </p:cNvPr>
          <p:cNvSpPr/>
          <p:nvPr/>
        </p:nvSpPr>
        <p:spPr>
          <a:xfrm rot="5400000">
            <a:off x="10009376" y="-465643"/>
            <a:ext cx="468051" cy="4820441"/>
          </a:xfrm>
          <a:prstGeom prst="leftBrace">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a:extLst>
              <a:ext uri="{FF2B5EF4-FFF2-40B4-BE49-F238E27FC236}">
                <a16:creationId xmlns:a16="http://schemas.microsoft.com/office/drawing/2014/main" id="{D802E2F0-F070-1C88-A058-602C0E4C9FF2}"/>
              </a:ext>
            </a:extLst>
          </p:cNvPr>
          <p:cNvSpPr txBox="1"/>
          <p:nvPr/>
        </p:nvSpPr>
        <p:spPr>
          <a:xfrm>
            <a:off x="9298270" y="1339738"/>
            <a:ext cx="1890262" cy="369332"/>
          </a:xfrm>
          <a:prstGeom prst="rect">
            <a:avLst/>
          </a:prstGeom>
          <a:noFill/>
        </p:spPr>
        <p:txBody>
          <a:bodyPr wrap="none" rtlCol="0">
            <a:spAutoFit/>
          </a:bodyPr>
          <a:lstStyle/>
          <a:p>
            <a:pPr algn="ctr"/>
            <a:r>
              <a:rPr lang="en-US" dirty="0"/>
              <a:t>Shadow process</a:t>
            </a:r>
          </a:p>
        </p:txBody>
      </p:sp>
      <p:sp>
        <p:nvSpPr>
          <p:cNvPr id="30" name="Left Brace 29">
            <a:extLst>
              <a:ext uri="{FF2B5EF4-FFF2-40B4-BE49-F238E27FC236}">
                <a16:creationId xmlns:a16="http://schemas.microsoft.com/office/drawing/2014/main" id="{E4B3A3ED-2C45-EBAE-4B8D-EB67447C0EEB}"/>
              </a:ext>
            </a:extLst>
          </p:cNvPr>
          <p:cNvSpPr/>
          <p:nvPr/>
        </p:nvSpPr>
        <p:spPr>
          <a:xfrm rot="5400000">
            <a:off x="11050368" y="1751831"/>
            <a:ext cx="644296" cy="2024790"/>
          </a:xfrm>
          <a:prstGeom prst="leftBrace">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TextBox 30">
            <a:extLst>
              <a:ext uri="{FF2B5EF4-FFF2-40B4-BE49-F238E27FC236}">
                <a16:creationId xmlns:a16="http://schemas.microsoft.com/office/drawing/2014/main" id="{A626E24E-EC01-E03E-37BD-4D6689C1A9C6}"/>
              </a:ext>
            </a:extLst>
          </p:cNvPr>
          <p:cNvSpPr txBox="1"/>
          <p:nvPr/>
        </p:nvSpPr>
        <p:spPr>
          <a:xfrm>
            <a:off x="10504329" y="2110159"/>
            <a:ext cx="1736374" cy="369332"/>
          </a:xfrm>
          <a:prstGeom prst="rect">
            <a:avLst/>
          </a:prstGeom>
          <a:noFill/>
        </p:spPr>
        <p:txBody>
          <a:bodyPr wrap="none" rtlCol="0">
            <a:spAutoFit/>
          </a:bodyPr>
          <a:lstStyle/>
          <a:p>
            <a:pPr algn="ctr"/>
            <a:r>
              <a:rPr lang="en-US" dirty="0"/>
              <a:t>Linked libraries</a:t>
            </a:r>
          </a:p>
        </p:txBody>
      </p:sp>
    </p:spTree>
    <p:extLst>
      <p:ext uri="{BB962C8B-B14F-4D97-AF65-F5344CB8AC3E}">
        <p14:creationId xmlns:p14="http://schemas.microsoft.com/office/powerpoint/2010/main" val="3660288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BE0465F2-F476-32E1-E349-DCE7D983CB4B}"/>
              </a:ext>
            </a:extLst>
          </p:cNvPr>
          <p:cNvSpPr/>
          <p:nvPr/>
        </p:nvSpPr>
        <p:spPr>
          <a:xfrm>
            <a:off x="2347795" y="2718331"/>
            <a:ext cx="621363" cy="105210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25AB89BA-C0A1-6E9B-7C03-A95A9BF1158D}"/>
              </a:ext>
            </a:extLst>
          </p:cNvPr>
          <p:cNvSpPr>
            <a:spLocks noGrp="1"/>
          </p:cNvSpPr>
          <p:nvPr>
            <p:ph type="sldNum" sz="quarter" idx="10"/>
          </p:nvPr>
        </p:nvSpPr>
        <p:spPr/>
        <p:txBody>
          <a:bodyPr/>
          <a:lstStyle/>
          <a:p>
            <a:r>
              <a:rPr lang="en-US"/>
              <a:t>Toward Safer Tor Research |  </a:t>
            </a:r>
            <a:fld id="{EC78876D-F60F-416A-9AB8-0484C938732F}" type="slidenum">
              <a:rPr lang="en-US" b="1" smtClean="0">
                <a:solidFill>
                  <a:schemeClr val="tx2"/>
                </a:solidFill>
              </a:rPr>
              <a:pPr/>
              <a:t>33</a:t>
            </a:fld>
            <a:endParaRPr lang="en-US" b="1" dirty="0">
              <a:solidFill>
                <a:schemeClr val="tx2"/>
              </a:solidFill>
            </a:endParaRPr>
          </a:p>
        </p:txBody>
      </p:sp>
      <p:sp>
        <p:nvSpPr>
          <p:cNvPr id="3" name="Footer Placeholder 2">
            <a:extLst>
              <a:ext uri="{FF2B5EF4-FFF2-40B4-BE49-F238E27FC236}">
                <a16:creationId xmlns:a16="http://schemas.microsoft.com/office/drawing/2014/main" id="{8CB8B907-E30B-1CFE-25FD-5C670AE99752}"/>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3DD64621-FCCF-B3D3-242C-9242EFE95D4A}"/>
              </a:ext>
            </a:extLst>
          </p:cNvPr>
          <p:cNvSpPr>
            <a:spLocks noGrp="1"/>
          </p:cNvSpPr>
          <p:nvPr>
            <p:ph type="title"/>
          </p:nvPr>
        </p:nvSpPr>
        <p:spPr/>
        <p:txBody>
          <a:bodyPr/>
          <a:lstStyle/>
          <a:p>
            <a:r>
              <a:rPr lang="en-US" dirty="0"/>
              <a:t>Use Shim to Control Process</a:t>
            </a:r>
          </a:p>
        </p:txBody>
      </p:sp>
      <p:sp>
        <p:nvSpPr>
          <p:cNvPr id="6" name="Rounded Rectangle 5">
            <a:extLst>
              <a:ext uri="{FF2B5EF4-FFF2-40B4-BE49-F238E27FC236}">
                <a16:creationId xmlns:a16="http://schemas.microsoft.com/office/drawing/2014/main" id="{31FDC772-6184-10C7-A838-44960A9A5DB5}"/>
              </a:ext>
            </a:extLst>
          </p:cNvPr>
          <p:cNvSpPr/>
          <p:nvPr/>
        </p:nvSpPr>
        <p:spPr>
          <a:xfrm>
            <a:off x="902822" y="4046005"/>
            <a:ext cx="11786308" cy="4572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Linux Kernel </a:t>
            </a:r>
            <a:r>
              <a:rPr lang="en-US" dirty="0" err="1"/>
              <a:t>Syscall</a:t>
            </a:r>
            <a:r>
              <a:rPr lang="en-US" dirty="0"/>
              <a:t> API</a:t>
            </a:r>
          </a:p>
        </p:txBody>
      </p:sp>
      <p:sp>
        <p:nvSpPr>
          <p:cNvPr id="19" name="Rounded Rectangle 18">
            <a:extLst>
              <a:ext uri="{FF2B5EF4-FFF2-40B4-BE49-F238E27FC236}">
                <a16:creationId xmlns:a16="http://schemas.microsoft.com/office/drawing/2014/main" id="{A1F10D95-5B74-4A08-CBBE-5B204EA0BAEE}"/>
              </a:ext>
            </a:extLst>
          </p:cNvPr>
          <p:cNvSpPr/>
          <p:nvPr/>
        </p:nvSpPr>
        <p:spPr>
          <a:xfrm>
            <a:off x="899548" y="4503205"/>
            <a:ext cx="11786308" cy="90966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Linux Kernel</a:t>
            </a:r>
          </a:p>
        </p:txBody>
      </p:sp>
      <p:sp>
        <p:nvSpPr>
          <p:cNvPr id="20" name="Rounded Rectangle 19">
            <a:extLst>
              <a:ext uri="{FF2B5EF4-FFF2-40B4-BE49-F238E27FC236}">
                <a16:creationId xmlns:a16="http://schemas.microsoft.com/office/drawing/2014/main" id="{EA43373D-7713-B63E-4B78-607DCB06137B}"/>
              </a:ext>
            </a:extLst>
          </p:cNvPr>
          <p:cNvSpPr/>
          <p:nvPr/>
        </p:nvSpPr>
        <p:spPr>
          <a:xfrm>
            <a:off x="899548" y="5412865"/>
            <a:ext cx="11786308" cy="90966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Devices (network interface)</a:t>
            </a:r>
          </a:p>
        </p:txBody>
      </p:sp>
      <p:sp>
        <p:nvSpPr>
          <p:cNvPr id="22" name="Cloud 21">
            <a:extLst>
              <a:ext uri="{FF2B5EF4-FFF2-40B4-BE49-F238E27FC236}">
                <a16:creationId xmlns:a16="http://schemas.microsoft.com/office/drawing/2014/main" id="{0B22FA92-66A1-F722-1940-E8C7589FA1E8}"/>
              </a:ext>
            </a:extLst>
          </p:cNvPr>
          <p:cNvSpPr/>
          <p:nvPr/>
        </p:nvSpPr>
        <p:spPr>
          <a:xfrm>
            <a:off x="2491598" y="6501108"/>
            <a:ext cx="9103267" cy="1116564"/>
          </a:xfrm>
          <a:prstGeom prst="clou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Network</a:t>
            </a:r>
          </a:p>
        </p:txBody>
      </p:sp>
      <p:sp>
        <p:nvSpPr>
          <p:cNvPr id="7" name="Rounded Rectangle 6">
            <a:extLst>
              <a:ext uri="{FF2B5EF4-FFF2-40B4-BE49-F238E27FC236}">
                <a16:creationId xmlns:a16="http://schemas.microsoft.com/office/drawing/2014/main" id="{DAC40091-F981-B2B1-D6D1-3B6B5894CA99}"/>
              </a:ext>
            </a:extLst>
          </p:cNvPr>
          <p:cNvSpPr/>
          <p:nvPr/>
        </p:nvSpPr>
        <p:spPr>
          <a:xfrm>
            <a:off x="893384" y="2706521"/>
            <a:ext cx="1458415" cy="93185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Application</a:t>
            </a:r>
            <a:br>
              <a:rPr lang="en-US" dirty="0">
                <a:solidFill>
                  <a:schemeClr val="bg1"/>
                </a:solidFill>
              </a:rPr>
            </a:br>
            <a:r>
              <a:rPr lang="en-US" dirty="0">
                <a:solidFill>
                  <a:schemeClr val="bg1"/>
                </a:solidFill>
              </a:rPr>
              <a:t>Code</a:t>
            </a:r>
          </a:p>
        </p:txBody>
      </p:sp>
      <p:sp>
        <p:nvSpPr>
          <p:cNvPr id="14" name="Rounded Rectangle 13">
            <a:extLst>
              <a:ext uri="{FF2B5EF4-FFF2-40B4-BE49-F238E27FC236}">
                <a16:creationId xmlns:a16="http://schemas.microsoft.com/office/drawing/2014/main" id="{D99A958E-954B-E3D0-B3E9-675A8F7AFDE7}"/>
              </a:ext>
            </a:extLst>
          </p:cNvPr>
          <p:cNvSpPr/>
          <p:nvPr/>
        </p:nvSpPr>
        <p:spPr>
          <a:xfrm>
            <a:off x="2961312" y="2706521"/>
            <a:ext cx="1458415" cy="93185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Library 1</a:t>
            </a:r>
            <a:br>
              <a:rPr lang="en-US" dirty="0"/>
            </a:br>
            <a:r>
              <a:rPr lang="en-US" dirty="0"/>
              <a:t>(e.g. </a:t>
            </a:r>
            <a:r>
              <a:rPr lang="en-US" dirty="0" err="1"/>
              <a:t>libc</a:t>
            </a:r>
            <a:r>
              <a:rPr lang="en-US" dirty="0"/>
              <a:t>)</a:t>
            </a:r>
          </a:p>
        </p:txBody>
      </p:sp>
      <p:sp>
        <p:nvSpPr>
          <p:cNvPr id="15" name="Rounded Rectangle 14">
            <a:extLst>
              <a:ext uri="{FF2B5EF4-FFF2-40B4-BE49-F238E27FC236}">
                <a16:creationId xmlns:a16="http://schemas.microsoft.com/office/drawing/2014/main" id="{3FC0CEC0-2944-EB09-8DFF-D7435AB87509}"/>
              </a:ext>
            </a:extLst>
          </p:cNvPr>
          <p:cNvSpPr/>
          <p:nvPr/>
        </p:nvSpPr>
        <p:spPr>
          <a:xfrm>
            <a:off x="4415780" y="2706521"/>
            <a:ext cx="829651" cy="93185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6" name="Rounded Rectangle 15">
            <a:extLst>
              <a:ext uri="{FF2B5EF4-FFF2-40B4-BE49-F238E27FC236}">
                <a16:creationId xmlns:a16="http://schemas.microsoft.com/office/drawing/2014/main" id="{D9867C12-6EFC-4873-8E5F-F2C56730D537}"/>
              </a:ext>
            </a:extLst>
          </p:cNvPr>
          <p:cNvSpPr/>
          <p:nvPr/>
        </p:nvSpPr>
        <p:spPr>
          <a:xfrm>
            <a:off x="5245213" y="2706521"/>
            <a:ext cx="1458415" cy="93185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Library N</a:t>
            </a:r>
          </a:p>
        </p:txBody>
      </p:sp>
      <p:sp>
        <p:nvSpPr>
          <p:cNvPr id="18" name="Rounded Rectangle 17">
            <a:extLst>
              <a:ext uri="{FF2B5EF4-FFF2-40B4-BE49-F238E27FC236}">
                <a16:creationId xmlns:a16="http://schemas.microsoft.com/office/drawing/2014/main" id="{415E08A6-393C-B6B0-71BD-8B0D60C34D8C}"/>
              </a:ext>
            </a:extLst>
          </p:cNvPr>
          <p:cNvSpPr/>
          <p:nvPr/>
        </p:nvSpPr>
        <p:spPr>
          <a:xfrm>
            <a:off x="902822" y="3641041"/>
            <a:ext cx="5812381" cy="40511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Shadow’s injected shim library</a:t>
            </a:r>
          </a:p>
        </p:txBody>
      </p:sp>
      <p:sp>
        <p:nvSpPr>
          <p:cNvPr id="21" name="Rounded Rectangle 20">
            <a:extLst>
              <a:ext uri="{FF2B5EF4-FFF2-40B4-BE49-F238E27FC236}">
                <a16:creationId xmlns:a16="http://schemas.microsoft.com/office/drawing/2014/main" id="{BC37C709-A69E-61CC-438B-AA05F99589E3}"/>
              </a:ext>
            </a:extLst>
          </p:cNvPr>
          <p:cNvSpPr/>
          <p:nvPr/>
        </p:nvSpPr>
        <p:spPr>
          <a:xfrm>
            <a:off x="7708735" y="3131078"/>
            <a:ext cx="2476985" cy="9144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Shadow Code</a:t>
            </a:r>
          </a:p>
        </p:txBody>
      </p:sp>
      <p:sp>
        <p:nvSpPr>
          <p:cNvPr id="25" name="Rounded Rectangle 24">
            <a:extLst>
              <a:ext uri="{FF2B5EF4-FFF2-40B4-BE49-F238E27FC236}">
                <a16:creationId xmlns:a16="http://schemas.microsoft.com/office/drawing/2014/main" id="{A369A5F4-FB34-9B0B-D313-5BC0094A7B40}"/>
              </a:ext>
            </a:extLst>
          </p:cNvPr>
          <p:cNvSpPr/>
          <p:nvPr/>
        </p:nvSpPr>
        <p:spPr>
          <a:xfrm>
            <a:off x="10185720" y="3131078"/>
            <a:ext cx="2476985" cy="9144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Shadow Libraries</a:t>
            </a:r>
          </a:p>
        </p:txBody>
      </p:sp>
      <p:sp>
        <p:nvSpPr>
          <p:cNvPr id="31" name="Rounded Rectangular Callout 30">
            <a:extLst>
              <a:ext uri="{FF2B5EF4-FFF2-40B4-BE49-F238E27FC236}">
                <a16:creationId xmlns:a16="http://schemas.microsoft.com/office/drawing/2014/main" id="{5723A3EF-F184-9AC7-0B9C-D4D56BAC9C78}"/>
              </a:ext>
            </a:extLst>
          </p:cNvPr>
          <p:cNvSpPr/>
          <p:nvPr/>
        </p:nvSpPr>
        <p:spPr>
          <a:xfrm>
            <a:off x="6792702" y="1693063"/>
            <a:ext cx="2240567" cy="997346"/>
          </a:xfrm>
          <a:prstGeom prst="wedgeRoundRectCallout">
            <a:avLst>
              <a:gd name="adj1" fmla="val -53222"/>
              <a:gd name="adj2" fmla="val 162968"/>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Inject Shim when executing process</a:t>
            </a:r>
          </a:p>
        </p:txBody>
      </p:sp>
    </p:spTree>
    <p:extLst>
      <p:ext uri="{BB962C8B-B14F-4D97-AF65-F5344CB8AC3E}">
        <p14:creationId xmlns:p14="http://schemas.microsoft.com/office/powerpoint/2010/main" val="3107709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BE0465F2-F476-32E1-E349-DCE7D983CB4B}"/>
              </a:ext>
            </a:extLst>
          </p:cNvPr>
          <p:cNvSpPr/>
          <p:nvPr/>
        </p:nvSpPr>
        <p:spPr>
          <a:xfrm>
            <a:off x="2347795" y="2718331"/>
            <a:ext cx="621363" cy="105210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25AB89BA-C0A1-6E9B-7C03-A95A9BF1158D}"/>
              </a:ext>
            </a:extLst>
          </p:cNvPr>
          <p:cNvSpPr>
            <a:spLocks noGrp="1"/>
          </p:cNvSpPr>
          <p:nvPr>
            <p:ph type="sldNum" sz="quarter" idx="10"/>
          </p:nvPr>
        </p:nvSpPr>
        <p:spPr/>
        <p:txBody>
          <a:bodyPr/>
          <a:lstStyle/>
          <a:p>
            <a:r>
              <a:rPr lang="en-US"/>
              <a:t>Toward Safer Tor Research |  </a:t>
            </a:r>
            <a:fld id="{EC78876D-F60F-416A-9AB8-0484C938732F}" type="slidenum">
              <a:rPr lang="en-US" b="1" smtClean="0">
                <a:solidFill>
                  <a:schemeClr val="tx2"/>
                </a:solidFill>
              </a:rPr>
              <a:pPr/>
              <a:t>34</a:t>
            </a:fld>
            <a:endParaRPr lang="en-US" b="1" dirty="0">
              <a:solidFill>
                <a:schemeClr val="tx2"/>
              </a:solidFill>
            </a:endParaRPr>
          </a:p>
        </p:txBody>
      </p:sp>
      <p:sp>
        <p:nvSpPr>
          <p:cNvPr id="3" name="Footer Placeholder 2">
            <a:extLst>
              <a:ext uri="{FF2B5EF4-FFF2-40B4-BE49-F238E27FC236}">
                <a16:creationId xmlns:a16="http://schemas.microsoft.com/office/drawing/2014/main" id="{8CB8B907-E30B-1CFE-25FD-5C670AE99752}"/>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3DD64621-FCCF-B3D3-242C-9242EFE95D4A}"/>
              </a:ext>
            </a:extLst>
          </p:cNvPr>
          <p:cNvSpPr>
            <a:spLocks noGrp="1"/>
          </p:cNvSpPr>
          <p:nvPr>
            <p:ph type="title"/>
          </p:nvPr>
        </p:nvSpPr>
        <p:spPr/>
        <p:txBody>
          <a:bodyPr/>
          <a:lstStyle/>
          <a:p>
            <a:r>
              <a:rPr lang="en-US" dirty="0"/>
              <a:t>Intercepting System Calls</a:t>
            </a:r>
          </a:p>
        </p:txBody>
      </p:sp>
      <p:sp>
        <p:nvSpPr>
          <p:cNvPr id="6" name="Rounded Rectangle 5">
            <a:extLst>
              <a:ext uri="{FF2B5EF4-FFF2-40B4-BE49-F238E27FC236}">
                <a16:creationId xmlns:a16="http://schemas.microsoft.com/office/drawing/2014/main" id="{31FDC772-6184-10C7-A838-44960A9A5DB5}"/>
              </a:ext>
            </a:extLst>
          </p:cNvPr>
          <p:cNvSpPr/>
          <p:nvPr/>
        </p:nvSpPr>
        <p:spPr>
          <a:xfrm>
            <a:off x="902822" y="4046005"/>
            <a:ext cx="11786308" cy="4572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Linux Kernel </a:t>
            </a:r>
            <a:r>
              <a:rPr lang="en-US" dirty="0" err="1"/>
              <a:t>Syscall</a:t>
            </a:r>
            <a:r>
              <a:rPr lang="en-US" dirty="0"/>
              <a:t> API</a:t>
            </a:r>
          </a:p>
        </p:txBody>
      </p:sp>
      <p:sp>
        <p:nvSpPr>
          <p:cNvPr id="19" name="Rounded Rectangle 18">
            <a:extLst>
              <a:ext uri="{FF2B5EF4-FFF2-40B4-BE49-F238E27FC236}">
                <a16:creationId xmlns:a16="http://schemas.microsoft.com/office/drawing/2014/main" id="{A1F10D95-5B74-4A08-CBBE-5B204EA0BAEE}"/>
              </a:ext>
            </a:extLst>
          </p:cNvPr>
          <p:cNvSpPr/>
          <p:nvPr/>
        </p:nvSpPr>
        <p:spPr>
          <a:xfrm>
            <a:off x="899548" y="4503205"/>
            <a:ext cx="11786308" cy="90966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Linux Kernel</a:t>
            </a:r>
          </a:p>
        </p:txBody>
      </p:sp>
      <p:sp>
        <p:nvSpPr>
          <p:cNvPr id="20" name="Rounded Rectangle 19">
            <a:extLst>
              <a:ext uri="{FF2B5EF4-FFF2-40B4-BE49-F238E27FC236}">
                <a16:creationId xmlns:a16="http://schemas.microsoft.com/office/drawing/2014/main" id="{EA43373D-7713-B63E-4B78-607DCB06137B}"/>
              </a:ext>
            </a:extLst>
          </p:cNvPr>
          <p:cNvSpPr/>
          <p:nvPr/>
        </p:nvSpPr>
        <p:spPr>
          <a:xfrm>
            <a:off x="899548" y="5412865"/>
            <a:ext cx="11786308" cy="90966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Devices (network interface)</a:t>
            </a:r>
          </a:p>
        </p:txBody>
      </p:sp>
      <p:sp>
        <p:nvSpPr>
          <p:cNvPr id="22" name="Cloud 21">
            <a:extLst>
              <a:ext uri="{FF2B5EF4-FFF2-40B4-BE49-F238E27FC236}">
                <a16:creationId xmlns:a16="http://schemas.microsoft.com/office/drawing/2014/main" id="{0B22FA92-66A1-F722-1940-E8C7589FA1E8}"/>
              </a:ext>
            </a:extLst>
          </p:cNvPr>
          <p:cNvSpPr/>
          <p:nvPr/>
        </p:nvSpPr>
        <p:spPr>
          <a:xfrm>
            <a:off x="2491598" y="6501108"/>
            <a:ext cx="9103267" cy="1116564"/>
          </a:xfrm>
          <a:prstGeom prst="clou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Network</a:t>
            </a:r>
          </a:p>
        </p:txBody>
      </p:sp>
      <p:sp>
        <p:nvSpPr>
          <p:cNvPr id="7" name="Rounded Rectangle 6">
            <a:extLst>
              <a:ext uri="{FF2B5EF4-FFF2-40B4-BE49-F238E27FC236}">
                <a16:creationId xmlns:a16="http://schemas.microsoft.com/office/drawing/2014/main" id="{DAC40091-F981-B2B1-D6D1-3B6B5894CA99}"/>
              </a:ext>
            </a:extLst>
          </p:cNvPr>
          <p:cNvSpPr/>
          <p:nvPr/>
        </p:nvSpPr>
        <p:spPr>
          <a:xfrm>
            <a:off x="893384" y="2706521"/>
            <a:ext cx="1458415" cy="93185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Application</a:t>
            </a:r>
            <a:br>
              <a:rPr lang="en-US" dirty="0">
                <a:solidFill>
                  <a:schemeClr val="bg1"/>
                </a:solidFill>
              </a:rPr>
            </a:br>
            <a:r>
              <a:rPr lang="en-US" dirty="0">
                <a:solidFill>
                  <a:schemeClr val="bg1"/>
                </a:solidFill>
              </a:rPr>
              <a:t>Code</a:t>
            </a:r>
          </a:p>
        </p:txBody>
      </p:sp>
      <p:sp>
        <p:nvSpPr>
          <p:cNvPr id="14" name="Rounded Rectangle 13">
            <a:extLst>
              <a:ext uri="{FF2B5EF4-FFF2-40B4-BE49-F238E27FC236}">
                <a16:creationId xmlns:a16="http://schemas.microsoft.com/office/drawing/2014/main" id="{D99A958E-954B-E3D0-B3E9-675A8F7AFDE7}"/>
              </a:ext>
            </a:extLst>
          </p:cNvPr>
          <p:cNvSpPr/>
          <p:nvPr/>
        </p:nvSpPr>
        <p:spPr>
          <a:xfrm>
            <a:off x="2961312" y="2706521"/>
            <a:ext cx="1458415" cy="93185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Library 1</a:t>
            </a:r>
            <a:br>
              <a:rPr lang="en-US" dirty="0"/>
            </a:br>
            <a:r>
              <a:rPr lang="en-US" dirty="0"/>
              <a:t>(e.g. </a:t>
            </a:r>
            <a:r>
              <a:rPr lang="en-US" dirty="0" err="1"/>
              <a:t>libc</a:t>
            </a:r>
            <a:r>
              <a:rPr lang="en-US" dirty="0"/>
              <a:t>)</a:t>
            </a:r>
          </a:p>
        </p:txBody>
      </p:sp>
      <p:sp>
        <p:nvSpPr>
          <p:cNvPr id="15" name="Rounded Rectangle 14">
            <a:extLst>
              <a:ext uri="{FF2B5EF4-FFF2-40B4-BE49-F238E27FC236}">
                <a16:creationId xmlns:a16="http://schemas.microsoft.com/office/drawing/2014/main" id="{3FC0CEC0-2944-EB09-8DFF-D7435AB87509}"/>
              </a:ext>
            </a:extLst>
          </p:cNvPr>
          <p:cNvSpPr/>
          <p:nvPr/>
        </p:nvSpPr>
        <p:spPr>
          <a:xfrm>
            <a:off x="4415780" y="2706521"/>
            <a:ext cx="829651" cy="93185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6" name="Rounded Rectangle 15">
            <a:extLst>
              <a:ext uri="{FF2B5EF4-FFF2-40B4-BE49-F238E27FC236}">
                <a16:creationId xmlns:a16="http://schemas.microsoft.com/office/drawing/2014/main" id="{D9867C12-6EFC-4873-8E5F-F2C56730D537}"/>
              </a:ext>
            </a:extLst>
          </p:cNvPr>
          <p:cNvSpPr/>
          <p:nvPr/>
        </p:nvSpPr>
        <p:spPr>
          <a:xfrm>
            <a:off x="5245213" y="2706521"/>
            <a:ext cx="1458415" cy="93185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Library N</a:t>
            </a:r>
          </a:p>
        </p:txBody>
      </p:sp>
      <p:sp>
        <p:nvSpPr>
          <p:cNvPr id="18" name="Rounded Rectangle 17">
            <a:extLst>
              <a:ext uri="{FF2B5EF4-FFF2-40B4-BE49-F238E27FC236}">
                <a16:creationId xmlns:a16="http://schemas.microsoft.com/office/drawing/2014/main" id="{415E08A6-393C-B6B0-71BD-8B0D60C34D8C}"/>
              </a:ext>
            </a:extLst>
          </p:cNvPr>
          <p:cNvSpPr/>
          <p:nvPr/>
        </p:nvSpPr>
        <p:spPr>
          <a:xfrm>
            <a:off x="902822" y="3641041"/>
            <a:ext cx="5812381" cy="40511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Shadow’s injected shim library</a:t>
            </a:r>
          </a:p>
        </p:txBody>
      </p:sp>
      <p:sp>
        <p:nvSpPr>
          <p:cNvPr id="21" name="Rounded Rectangle 20">
            <a:extLst>
              <a:ext uri="{FF2B5EF4-FFF2-40B4-BE49-F238E27FC236}">
                <a16:creationId xmlns:a16="http://schemas.microsoft.com/office/drawing/2014/main" id="{BC37C709-A69E-61CC-438B-AA05F99589E3}"/>
              </a:ext>
            </a:extLst>
          </p:cNvPr>
          <p:cNvSpPr/>
          <p:nvPr/>
        </p:nvSpPr>
        <p:spPr>
          <a:xfrm>
            <a:off x="7708735" y="3131078"/>
            <a:ext cx="2476985" cy="9144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Shadow Code</a:t>
            </a:r>
          </a:p>
        </p:txBody>
      </p:sp>
      <p:sp>
        <p:nvSpPr>
          <p:cNvPr id="25" name="Rounded Rectangle 24">
            <a:extLst>
              <a:ext uri="{FF2B5EF4-FFF2-40B4-BE49-F238E27FC236}">
                <a16:creationId xmlns:a16="http://schemas.microsoft.com/office/drawing/2014/main" id="{A369A5F4-FB34-9B0B-D313-5BC0094A7B40}"/>
              </a:ext>
            </a:extLst>
          </p:cNvPr>
          <p:cNvSpPr/>
          <p:nvPr/>
        </p:nvSpPr>
        <p:spPr>
          <a:xfrm>
            <a:off x="10185720" y="3131078"/>
            <a:ext cx="2476985" cy="9144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Shadow Libraries</a:t>
            </a:r>
          </a:p>
        </p:txBody>
      </p:sp>
      <p:sp>
        <p:nvSpPr>
          <p:cNvPr id="8" name="TextBox 7">
            <a:extLst>
              <a:ext uri="{FF2B5EF4-FFF2-40B4-BE49-F238E27FC236}">
                <a16:creationId xmlns:a16="http://schemas.microsoft.com/office/drawing/2014/main" id="{A0C5FD2D-2413-F52E-6E8A-560A1BE51320}"/>
              </a:ext>
            </a:extLst>
          </p:cNvPr>
          <p:cNvSpPr txBox="1"/>
          <p:nvPr/>
        </p:nvSpPr>
        <p:spPr>
          <a:xfrm>
            <a:off x="2314154" y="2993296"/>
            <a:ext cx="684803" cy="369332"/>
          </a:xfrm>
          <a:prstGeom prst="rect">
            <a:avLst/>
          </a:prstGeom>
          <a:noFill/>
        </p:spPr>
        <p:txBody>
          <a:bodyPr wrap="none" rtlCol="0">
            <a:spAutoFit/>
          </a:bodyPr>
          <a:lstStyle/>
          <a:p>
            <a:r>
              <a:rPr lang="en-US" dirty="0">
                <a:solidFill>
                  <a:schemeClr val="bg1"/>
                </a:solidFill>
              </a:rPr>
              <a:t>Lib 0</a:t>
            </a:r>
          </a:p>
        </p:txBody>
      </p:sp>
      <p:sp>
        <p:nvSpPr>
          <p:cNvPr id="27" name="Rounded Rectangular Callout 26">
            <a:extLst>
              <a:ext uri="{FF2B5EF4-FFF2-40B4-BE49-F238E27FC236}">
                <a16:creationId xmlns:a16="http://schemas.microsoft.com/office/drawing/2014/main" id="{477EDF9B-1DD2-18D3-D197-3DA2D023945A}"/>
              </a:ext>
            </a:extLst>
          </p:cNvPr>
          <p:cNvSpPr/>
          <p:nvPr/>
        </p:nvSpPr>
        <p:spPr>
          <a:xfrm>
            <a:off x="4037977" y="1459326"/>
            <a:ext cx="2003017" cy="806526"/>
          </a:xfrm>
          <a:prstGeom prst="wedgeRoundRectCallout">
            <a:avLst>
              <a:gd name="adj1" fmla="val -103370"/>
              <a:gd name="adj2" fmla="val 71742"/>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Intercept </a:t>
            </a:r>
            <a:r>
              <a:rPr lang="en-US" dirty="0" err="1">
                <a:solidFill>
                  <a:schemeClr val="tx1"/>
                </a:solidFill>
              </a:rPr>
              <a:t>libcalls</a:t>
            </a:r>
            <a:br>
              <a:rPr lang="en-US" dirty="0">
                <a:solidFill>
                  <a:schemeClr val="tx1"/>
                </a:solidFill>
              </a:rPr>
            </a:br>
            <a:r>
              <a:rPr lang="en-US" dirty="0">
                <a:solidFill>
                  <a:schemeClr val="tx1"/>
                </a:solidFill>
              </a:rPr>
              <a:t>(LD_PRELOAD)</a:t>
            </a:r>
          </a:p>
        </p:txBody>
      </p:sp>
      <p:sp>
        <p:nvSpPr>
          <p:cNvPr id="28" name="Rounded Rectangular Callout 27">
            <a:extLst>
              <a:ext uri="{FF2B5EF4-FFF2-40B4-BE49-F238E27FC236}">
                <a16:creationId xmlns:a16="http://schemas.microsoft.com/office/drawing/2014/main" id="{45678ABE-1D74-262A-6F9D-ED99291BE577}"/>
              </a:ext>
            </a:extLst>
          </p:cNvPr>
          <p:cNvSpPr/>
          <p:nvPr/>
        </p:nvSpPr>
        <p:spPr>
          <a:xfrm>
            <a:off x="6792702" y="1693063"/>
            <a:ext cx="2240567" cy="997346"/>
          </a:xfrm>
          <a:prstGeom prst="wedgeRoundRectCallout">
            <a:avLst>
              <a:gd name="adj1" fmla="val -53222"/>
              <a:gd name="adj2" fmla="val 162968"/>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Inject Shim when executing process</a:t>
            </a:r>
          </a:p>
        </p:txBody>
      </p:sp>
      <p:sp>
        <p:nvSpPr>
          <p:cNvPr id="30" name="Arc 29">
            <a:extLst>
              <a:ext uri="{FF2B5EF4-FFF2-40B4-BE49-F238E27FC236}">
                <a16:creationId xmlns:a16="http://schemas.microsoft.com/office/drawing/2014/main" id="{17424BE0-CF92-1962-DFF7-C7ACEED04A9F}"/>
              </a:ext>
            </a:extLst>
          </p:cNvPr>
          <p:cNvSpPr/>
          <p:nvPr/>
        </p:nvSpPr>
        <p:spPr>
          <a:xfrm>
            <a:off x="1676885" y="1975805"/>
            <a:ext cx="2003017" cy="1510646"/>
          </a:xfrm>
          <a:prstGeom prst="arc">
            <a:avLst>
              <a:gd name="adj1" fmla="val 10786513"/>
              <a:gd name="adj2" fmla="val 21456715"/>
            </a:avLst>
          </a:prstGeom>
          <a:ln w="25400">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Arc 30">
            <a:extLst>
              <a:ext uri="{FF2B5EF4-FFF2-40B4-BE49-F238E27FC236}">
                <a16:creationId xmlns:a16="http://schemas.microsoft.com/office/drawing/2014/main" id="{32BECFF3-8B02-74CD-7A4A-91FE9E1872A2}"/>
              </a:ext>
            </a:extLst>
          </p:cNvPr>
          <p:cNvSpPr/>
          <p:nvPr/>
        </p:nvSpPr>
        <p:spPr>
          <a:xfrm>
            <a:off x="1718426" y="2298887"/>
            <a:ext cx="957868" cy="832192"/>
          </a:xfrm>
          <a:prstGeom prst="arc">
            <a:avLst>
              <a:gd name="adj1" fmla="val 10786513"/>
              <a:gd name="adj2" fmla="val 21352129"/>
            </a:avLst>
          </a:prstGeom>
          <a:ln w="25400">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841902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BE0465F2-F476-32E1-E349-DCE7D983CB4B}"/>
              </a:ext>
            </a:extLst>
          </p:cNvPr>
          <p:cNvSpPr/>
          <p:nvPr/>
        </p:nvSpPr>
        <p:spPr>
          <a:xfrm>
            <a:off x="2347795" y="2718331"/>
            <a:ext cx="621363" cy="105210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25AB89BA-C0A1-6E9B-7C03-A95A9BF1158D}"/>
              </a:ext>
            </a:extLst>
          </p:cNvPr>
          <p:cNvSpPr>
            <a:spLocks noGrp="1"/>
          </p:cNvSpPr>
          <p:nvPr>
            <p:ph type="sldNum" sz="quarter" idx="10"/>
          </p:nvPr>
        </p:nvSpPr>
        <p:spPr/>
        <p:txBody>
          <a:bodyPr/>
          <a:lstStyle/>
          <a:p>
            <a:r>
              <a:rPr lang="en-US"/>
              <a:t>Toward Safer Tor Research |  </a:t>
            </a:r>
            <a:fld id="{EC78876D-F60F-416A-9AB8-0484C938732F}" type="slidenum">
              <a:rPr lang="en-US" b="1" smtClean="0">
                <a:solidFill>
                  <a:schemeClr val="tx2"/>
                </a:solidFill>
              </a:rPr>
              <a:pPr/>
              <a:t>35</a:t>
            </a:fld>
            <a:endParaRPr lang="en-US" b="1" dirty="0">
              <a:solidFill>
                <a:schemeClr val="tx2"/>
              </a:solidFill>
            </a:endParaRPr>
          </a:p>
        </p:txBody>
      </p:sp>
      <p:sp>
        <p:nvSpPr>
          <p:cNvPr id="3" name="Footer Placeholder 2">
            <a:extLst>
              <a:ext uri="{FF2B5EF4-FFF2-40B4-BE49-F238E27FC236}">
                <a16:creationId xmlns:a16="http://schemas.microsoft.com/office/drawing/2014/main" id="{8CB8B907-E30B-1CFE-25FD-5C670AE99752}"/>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3DD64621-FCCF-B3D3-242C-9242EFE95D4A}"/>
              </a:ext>
            </a:extLst>
          </p:cNvPr>
          <p:cNvSpPr>
            <a:spLocks noGrp="1"/>
          </p:cNvSpPr>
          <p:nvPr>
            <p:ph type="title"/>
          </p:nvPr>
        </p:nvSpPr>
        <p:spPr/>
        <p:txBody>
          <a:bodyPr/>
          <a:lstStyle/>
          <a:p>
            <a:r>
              <a:rPr lang="en-US" dirty="0"/>
              <a:t>Intercepting System Calls</a:t>
            </a:r>
          </a:p>
        </p:txBody>
      </p:sp>
      <p:sp>
        <p:nvSpPr>
          <p:cNvPr id="6" name="Rounded Rectangle 5">
            <a:extLst>
              <a:ext uri="{FF2B5EF4-FFF2-40B4-BE49-F238E27FC236}">
                <a16:creationId xmlns:a16="http://schemas.microsoft.com/office/drawing/2014/main" id="{31FDC772-6184-10C7-A838-44960A9A5DB5}"/>
              </a:ext>
            </a:extLst>
          </p:cNvPr>
          <p:cNvSpPr/>
          <p:nvPr/>
        </p:nvSpPr>
        <p:spPr>
          <a:xfrm>
            <a:off x="902822" y="4046005"/>
            <a:ext cx="11786308" cy="4572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Linux Kernel </a:t>
            </a:r>
            <a:r>
              <a:rPr lang="en-US" dirty="0" err="1"/>
              <a:t>Syscall</a:t>
            </a:r>
            <a:r>
              <a:rPr lang="en-US" dirty="0"/>
              <a:t> API</a:t>
            </a:r>
          </a:p>
        </p:txBody>
      </p:sp>
      <p:sp>
        <p:nvSpPr>
          <p:cNvPr id="19" name="Rounded Rectangle 18">
            <a:extLst>
              <a:ext uri="{FF2B5EF4-FFF2-40B4-BE49-F238E27FC236}">
                <a16:creationId xmlns:a16="http://schemas.microsoft.com/office/drawing/2014/main" id="{A1F10D95-5B74-4A08-CBBE-5B204EA0BAEE}"/>
              </a:ext>
            </a:extLst>
          </p:cNvPr>
          <p:cNvSpPr/>
          <p:nvPr/>
        </p:nvSpPr>
        <p:spPr>
          <a:xfrm>
            <a:off x="899548" y="4503205"/>
            <a:ext cx="11786308" cy="90966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Linux Kernel</a:t>
            </a:r>
          </a:p>
        </p:txBody>
      </p:sp>
      <p:sp>
        <p:nvSpPr>
          <p:cNvPr id="20" name="Rounded Rectangle 19">
            <a:extLst>
              <a:ext uri="{FF2B5EF4-FFF2-40B4-BE49-F238E27FC236}">
                <a16:creationId xmlns:a16="http://schemas.microsoft.com/office/drawing/2014/main" id="{EA43373D-7713-B63E-4B78-607DCB06137B}"/>
              </a:ext>
            </a:extLst>
          </p:cNvPr>
          <p:cNvSpPr/>
          <p:nvPr/>
        </p:nvSpPr>
        <p:spPr>
          <a:xfrm>
            <a:off x="899548" y="5412865"/>
            <a:ext cx="11786308" cy="90966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Devices (network interface)</a:t>
            </a:r>
          </a:p>
        </p:txBody>
      </p:sp>
      <p:sp>
        <p:nvSpPr>
          <p:cNvPr id="22" name="Cloud 21">
            <a:extLst>
              <a:ext uri="{FF2B5EF4-FFF2-40B4-BE49-F238E27FC236}">
                <a16:creationId xmlns:a16="http://schemas.microsoft.com/office/drawing/2014/main" id="{0B22FA92-66A1-F722-1940-E8C7589FA1E8}"/>
              </a:ext>
            </a:extLst>
          </p:cNvPr>
          <p:cNvSpPr/>
          <p:nvPr/>
        </p:nvSpPr>
        <p:spPr>
          <a:xfrm>
            <a:off x="2491598" y="6501108"/>
            <a:ext cx="9103267" cy="1116564"/>
          </a:xfrm>
          <a:prstGeom prst="clou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Network</a:t>
            </a:r>
          </a:p>
        </p:txBody>
      </p:sp>
      <p:sp>
        <p:nvSpPr>
          <p:cNvPr id="7" name="Rounded Rectangle 6">
            <a:extLst>
              <a:ext uri="{FF2B5EF4-FFF2-40B4-BE49-F238E27FC236}">
                <a16:creationId xmlns:a16="http://schemas.microsoft.com/office/drawing/2014/main" id="{DAC40091-F981-B2B1-D6D1-3B6B5894CA99}"/>
              </a:ext>
            </a:extLst>
          </p:cNvPr>
          <p:cNvSpPr/>
          <p:nvPr/>
        </p:nvSpPr>
        <p:spPr>
          <a:xfrm>
            <a:off x="893384" y="2706521"/>
            <a:ext cx="1458415" cy="93185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Application</a:t>
            </a:r>
            <a:br>
              <a:rPr lang="en-US" dirty="0">
                <a:solidFill>
                  <a:schemeClr val="bg1"/>
                </a:solidFill>
              </a:rPr>
            </a:br>
            <a:r>
              <a:rPr lang="en-US" dirty="0">
                <a:solidFill>
                  <a:schemeClr val="bg1"/>
                </a:solidFill>
              </a:rPr>
              <a:t>Code</a:t>
            </a:r>
          </a:p>
        </p:txBody>
      </p:sp>
      <p:sp>
        <p:nvSpPr>
          <p:cNvPr id="14" name="Rounded Rectangle 13">
            <a:extLst>
              <a:ext uri="{FF2B5EF4-FFF2-40B4-BE49-F238E27FC236}">
                <a16:creationId xmlns:a16="http://schemas.microsoft.com/office/drawing/2014/main" id="{D99A958E-954B-E3D0-B3E9-675A8F7AFDE7}"/>
              </a:ext>
            </a:extLst>
          </p:cNvPr>
          <p:cNvSpPr/>
          <p:nvPr/>
        </p:nvSpPr>
        <p:spPr>
          <a:xfrm>
            <a:off x="2961312" y="2706521"/>
            <a:ext cx="1458415" cy="93185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Library 1</a:t>
            </a:r>
            <a:br>
              <a:rPr lang="en-US" dirty="0"/>
            </a:br>
            <a:r>
              <a:rPr lang="en-US" dirty="0"/>
              <a:t>(e.g. </a:t>
            </a:r>
            <a:r>
              <a:rPr lang="en-US" dirty="0" err="1"/>
              <a:t>libc</a:t>
            </a:r>
            <a:r>
              <a:rPr lang="en-US" dirty="0"/>
              <a:t>)</a:t>
            </a:r>
          </a:p>
        </p:txBody>
      </p:sp>
      <p:sp>
        <p:nvSpPr>
          <p:cNvPr id="15" name="Rounded Rectangle 14">
            <a:extLst>
              <a:ext uri="{FF2B5EF4-FFF2-40B4-BE49-F238E27FC236}">
                <a16:creationId xmlns:a16="http://schemas.microsoft.com/office/drawing/2014/main" id="{3FC0CEC0-2944-EB09-8DFF-D7435AB87509}"/>
              </a:ext>
            </a:extLst>
          </p:cNvPr>
          <p:cNvSpPr/>
          <p:nvPr/>
        </p:nvSpPr>
        <p:spPr>
          <a:xfrm>
            <a:off x="4415780" y="2706521"/>
            <a:ext cx="829651" cy="93185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6" name="Rounded Rectangle 15">
            <a:extLst>
              <a:ext uri="{FF2B5EF4-FFF2-40B4-BE49-F238E27FC236}">
                <a16:creationId xmlns:a16="http://schemas.microsoft.com/office/drawing/2014/main" id="{D9867C12-6EFC-4873-8E5F-F2C56730D537}"/>
              </a:ext>
            </a:extLst>
          </p:cNvPr>
          <p:cNvSpPr/>
          <p:nvPr/>
        </p:nvSpPr>
        <p:spPr>
          <a:xfrm>
            <a:off x="5245213" y="2706521"/>
            <a:ext cx="1458415" cy="93185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Library N</a:t>
            </a:r>
          </a:p>
        </p:txBody>
      </p:sp>
      <p:sp>
        <p:nvSpPr>
          <p:cNvPr id="18" name="Rounded Rectangle 17">
            <a:extLst>
              <a:ext uri="{FF2B5EF4-FFF2-40B4-BE49-F238E27FC236}">
                <a16:creationId xmlns:a16="http://schemas.microsoft.com/office/drawing/2014/main" id="{415E08A6-393C-B6B0-71BD-8B0D60C34D8C}"/>
              </a:ext>
            </a:extLst>
          </p:cNvPr>
          <p:cNvSpPr/>
          <p:nvPr/>
        </p:nvSpPr>
        <p:spPr>
          <a:xfrm>
            <a:off x="902822" y="3641041"/>
            <a:ext cx="5812381" cy="40511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Shadow’s injected shim library</a:t>
            </a:r>
          </a:p>
        </p:txBody>
      </p:sp>
      <p:sp>
        <p:nvSpPr>
          <p:cNvPr id="21" name="Rounded Rectangle 20">
            <a:extLst>
              <a:ext uri="{FF2B5EF4-FFF2-40B4-BE49-F238E27FC236}">
                <a16:creationId xmlns:a16="http://schemas.microsoft.com/office/drawing/2014/main" id="{BC37C709-A69E-61CC-438B-AA05F99589E3}"/>
              </a:ext>
            </a:extLst>
          </p:cNvPr>
          <p:cNvSpPr/>
          <p:nvPr/>
        </p:nvSpPr>
        <p:spPr>
          <a:xfrm>
            <a:off x="7708735" y="3131078"/>
            <a:ext cx="2476985" cy="9144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Shadow Code</a:t>
            </a:r>
          </a:p>
        </p:txBody>
      </p:sp>
      <p:sp>
        <p:nvSpPr>
          <p:cNvPr id="25" name="Rounded Rectangle 24">
            <a:extLst>
              <a:ext uri="{FF2B5EF4-FFF2-40B4-BE49-F238E27FC236}">
                <a16:creationId xmlns:a16="http://schemas.microsoft.com/office/drawing/2014/main" id="{A369A5F4-FB34-9B0B-D313-5BC0094A7B40}"/>
              </a:ext>
            </a:extLst>
          </p:cNvPr>
          <p:cNvSpPr/>
          <p:nvPr/>
        </p:nvSpPr>
        <p:spPr>
          <a:xfrm>
            <a:off x="10185720" y="3131078"/>
            <a:ext cx="2476985" cy="9144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Shadow Libraries</a:t>
            </a:r>
          </a:p>
        </p:txBody>
      </p:sp>
      <p:sp>
        <p:nvSpPr>
          <p:cNvPr id="8" name="TextBox 7">
            <a:extLst>
              <a:ext uri="{FF2B5EF4-FFF2-40B4-BE49-F238E27FC236}">
                <a16:creationId xmlns:a16="http://schemas.microsoft.com/office/drawing/2014/main" id="{A0C5FD2D-2413-F52E-6E8A-560A1BE51320}"/>
              </a:ext>
            </a:extLst>
          </p:cNvPr>
          <p:cNvSpPr txBox="1"/>
          <p:nvPr/>
        </p:nvSpPr>
        <p:spPr>
          <a:xfrm>
            <a:off x="2314154" y="2993296"/>
            <a:ext cx="684803" cy="369332"/>
          </a:xfrm>
          <a:prstGeom prst="rect">
            <a:avLst/>
          </a:prstGeom>
          <a:noFill/>
        </p:spPr>
        <p:txBody>
          <a:bodyPr wrap="none" rtlCol="0">
            <a:spAutoFit/>
          </a:bodyPr>
          <a:lstStyle/>
          <a:p>
            <a:r>
              <a:rPr lang="en-US" dirty="0">
                <a:solidFill>
                  <a:schemeClr val="bg1"/>
                </a:solidFill>
              </a:rPr>
              <a:t>Lib 0</a:t>
            </a:r>
          </a:p>
        </p:txBody>
      </p:sp>
      <p:sp>
        <p:nvSpPr>
          <p:cNvPr id="28" name="Rounded Rectangular Callout 27">
            <a:extLst>
              <a:ext uri="{FF2B5EF4-FFF2-40B4-BE49-F238E27FC236}">
                <a16:creationId xmlns:a16="http://schemas.microsoft.com/office/drawing/2014/main" id="{45678ABE-1D74-262A-6F9D-ED99291BE577}"/>
              </a:ext>
            </a:extLst>
          </p:cNvPr>
          <p:cNvSpPr/>
          <p:nvPr/>
        </p:nvSpPr>
        <p:spPr>
          <a:xfrm>
            <a:off x="6792702" y="1693063"/>
            <a:ext cx="2240567" cy="997346"/>
          </a:xfrm>
          <a:prstGeom prst="wedgeRoundRectCallout">
            <a:avLst>
              <a:gd name="adj1" fmla="val -53222"/>
              <a:gd name="adj2" fmla="val 162968"/>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Inject Shim when executing process</a:t>
            </a:r>
          </a:p>
        </p:txBody>
      </p:sp>
      <p:sp>
        <p:nvSpPr>
          <p:cNvPr id="30" name="Arc 29">
            <a:extLst>
              <a:ext uri="{FF2B5EF4-FFF2-40B4-BE49-F238E27FC236}">
                <a16:creationId xmlns:a16="http://schemas.microsoft.com/office/drawing/2014/main" id="{17424BE0-CF92-1962-DFF7-C7ACEED04A9F}"/>
              </a:ext>
            </a:extLst>
          </p:cNvPr>
          <p:cNvSpPr/>
          <p:nvPr/>
        </p:nvSpPr>
        <p:spPr>
          <a:xfrm>
            <a:off x="1676885" y="1975805"/>
            <a:ext cx="2003017" cy="1510646"/>
          </a:xfrm>
          <a:prstGeom prst="arc">
            <a:avLst>
              <a:gd name="adj1" fmla="val 10786513"/>
              <a:gd name="adj2" fmla="val 21456715"/>
            </a:avLst>
          </a:prstGeom>
          <a:ln w="25400">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Arc 30">
            <a:extLst>
              <a:ext uri="{FF2B5EF4-FFF2-40B4-BE49-F238E27FC236}">
                <a16:creationId xmlns:a16="http://schemas.microsoft.com/office/drawing/2014/main" id="{32BECFF3-8B02-74CD-7A4A-91FE9E1872A2}"/>
              </a:ext>
            </a:extLst>
          </p:cNvPr>
          <p:cNvSpPr/>
          <p:nvPr/>
        </p:nvSpPr>
        <p:spPr>
          <a:xfrm>
            <a:off x="1718426" y="2298887"/>
            <a:ext cx="957868" cy="832192"/>
          </a:xfrm>
          <a:prstGeom prst="arc">
            <a:avLst>
              <a:gd name="adj1" fmla="val 10786513"/>
              <a:gd name="adj2" fmla="val 21352129"/>
            </a:avLst>
          </a:prstGeom>
          <a:ln w="25400">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Arc 22">
            <a:extLst>
              <a:ext uri="{FF2B5EF4-FFF2-40B4-BE49-F238E27FC236}">
                <a16:creationId xmlns:a16="http://schemas.microsoft.com/office/drawing/2014/main" id="{3C8A92E3-7678-B86B-8E8E-59CC4161F4DA}"/>
              </a:ext>
            </a:extLst>
          </p:cNvPr>
          <p:cNvSpPr/>
          <p:nvPr/>
        </p:nvSpPr>
        <p:spPr>
          <a:xfrm rot="5400000" flipV="1">
            <a:off x="497926" y="3039562"/>
            <a:ext cx="716061" cy="832192"/>
          </a:xfrm>
          <a:prstGeom prst="arc">
            <a:avLst>
              <a:gd name="adj1" fmla="val 10786513"/>
              <a:gd name="adj2" fmla="val 21352129"/>
            </a:avLst>
          </a:prstGeom>
          <a:ln w="25400">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Arc 28">
            <a:extLst>
              <a:ext uri="{FF2B5EF4-FFF2-40B4-BE49-F238E27FC236}">
                <a16:creationId xmlns:a16="http://schemas.microsoft.com/office/drawing/2014/main" id="{3BE42D0D-B5F7-F0AE-AD6D-60132570EFF1}"/>
              </a:ext>
            </a:extLst>
          </p:cNvPr>
          <p:cNvSpPr/>
          <p:nvPr/>
        </p:nvSpPr>
        <p:spPr>
          <a:xfrm rot="5400000" flipV="1">
            <a:off x="365534" y="2895644"/>
            <a:ext cx="1165860" cy="1562392"/>
          </a:xfrm>
          <a:prstGeom prst="arc">
            <a:avLst>
              <a:gd name="adj1" fmla="val 10786513"/>
              <a:gd name="adj2" fmla="val 21456715"/>
            </a:avLst>
          </a:prstGeom>
          <a:ln w="25400">
            <a:prstDash val="dash"/>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ounded Rectangular Callout 32">
            <a:extLst>
              <a:ext uri="{FF2B5EF4-FFF2-40B4-BE49-F238E27FC236}">
                <a16:creationId xmlns:a16="http://schemas.microsoft.com/office/drawing/2014/main" id="{7767A7AC-9567-E100-B3C6-05B5612FC65A}"/>
              </a:ext>
            </a:extLst>
          </p:cNvPr>
          <p:cNvSpPr/>
          <p:nvPr/>
        </p:nvSpPr>
        <p:spPr>
          <a:xfrm>
            <a:off x="1128470" y="4503205"/>
            <a:ext cx="2141319" cy="696549"/>
          </a:xfrm>
          <a:prstGeom prst="wedgeRoundRectCallout">
            <a:avLst>
              <a:gd name="adj1" fmla="val -58051"/>
              <a:gd name="adj2" fmla="val -120931"/>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Intercept </a:t>
            </a:r>
            <a:r>
              <a:rPr lang="en-US" dirty="0" err="1">
                <a:solidFill>
                  <a:schemeClr val="tx1"/>
                </a:solidFill>
              </a:rPr>
              <a:t>syscalls</a:t>
            </a:r>
            <a:br>
              <a:rPr lang="en-US" dirty="0">
                <a:solidFill>
                  <a:schemeClr val="tx1"/>
                </a:solidFill>
              </a:rPr>
            </a:br>
            <a:r>
              <a:rPr lang="en-US" dirty="0">
                <a:solidFill>
                  <a:schemeClr val="tx1"/>
                </a:solidFill>
              </a:rPr>
              <a:t>(seccomp)</a:t>
            </a:r>
          </a:p>
        </p:txBody>
      </p:sp>
      <p:sp>
        <p:nvSpPr>
          <p:cNvPr id="32" name="Rounded Rectangular Callout 31">
            <a:extLst>
              <a:ext uri="{FF2B5EF4-FFF2-40B4-BE49-F238E27FC236}">
                <a16:creationId xmlns:a16="http://schemas.microsoft.com/office/drawing/2014/main" id="{5F078454-C32F-3F98-9675-9FF8378FE59C}"/>
              </a:ext>
            </a:extLst>
          </p:cNvPr>
          <p:cNvSpPr/>
          <p:nvPr/>
        </p:nvSpPr>
        <p:spPr>
          <a:xfrm>
            <a:off x="4037977" y="1459326"/>
            <a:ext cx="2003017" cy="806526"/>
          </a:xfrm>
          <a:prstGeom prst="wedgeRoundRectCallout">
            <a:avLst>
              <a:gd name="adj1" fmla="val -103370"/>
              <a:gd name="adj2" fmla="val 71742"/>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Intercept </a:t>
            </a:r>
            <a:r>
              <a:rPr lang="en-US" dirty="0" err="1">
                <a:solidFill>
                  <a:schemeClr val="tx1"/>
                </a:solidFill>
              </a:rPr>
              <a:t>libcalls</a:t>
            </a:r>
            <a:br>
              <a:rPr lang="en-US" dirty="0">
                <a:solidFill>
                  <a:schemeClr val="tx1"/>
                </a:solidFill>
              </a:rPr>
            </a:br>
            <a:r>
              <a:rPr lang="en-US" dirty="0">
                <a:solidFill>
                  <a:schemeClr val="tx1"/>
                </a:solidFill>
              </a:rPr>
              <a:t>(LD_PRELOAD)</a:t>
            </a:r>
          </a:p>
        </p:txBody>
      </p:sp>
    </p:spTree>
    <p:extLst>
      <p:ext uri="{BB962C8B-B14F-4D97-AF65-F5344CB8AC3E}">
        <p14:creationId xmlns:p14="http://schemas.microsoft.com/office/powerpoint/2010/main" val="1765816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BE0465F2-F476-32E1-E349-DCE7D983CB4B}"/>
              </a:ext>
            </a:extLst>
          </p:cNvPr>
          <p:cNvSpPr/>
          <p:nvPr/>
        </p:nvSpPr>
        <p:spPr>
          <a:xfrm>
            <a:off x="2347795" y="2718331"/>
            <a:ext cx="621363" cy="105210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25AB89BA-C0A1-6E9B-7C03-A95A9BF1158D}"/>
              </a:ext>
            </a:extLst>
          </p:cNvPr>
          <p:cNvSpPr>
            <a:spLocks noGrp="1"/>
          </p:cNvSpPr>
          <p:nvPr>
            <p:ph type="sldNum" sz="quarter" idx="10"/>
          </p:nvPr>
        </p:nvSpPr>
        <p:spPr/>
        <p:txBody>
          <a:bodyPr/>
          <a:lstStyle/>
          <a:p>
            <a:r>
              <a:rPr lang="en-US"/>
              <a:t>Toward Safer Tor Research |  </a:t>
            </a:r>
            <a:fld id="{EC78876D-F60F-416A-9AB8-0484C938732F}" type="slidenum">
              <a:rPr lang="en-US" b="1" smtClean="0">
                <a:solidFill>
                  <a:schemeClr val="tx2"/>
                </a:solidFill>
              </a:rPr>
              <a:pPr/>
              <a:t>36</a:t>
            </a:fld>
            <a:endParaRPr lang="en-US" b="1" dirty="0">
              <a:solidFill>
                <a:schemeClr val="tx2"/>
              </a:solidFill>
            </a:endParaRPr>
          </a:p>
        </p:txBody>
      </p:sp>
      <p:sp>
        <p:nvSpPr>
          <p:cNvPr id="3" name="Footer Placeholder 2">
            <a:extLst>
              <a:ext uri="{FF2B5EF4-FFF2-40B4-BE49-F238E27FC236}">
                <a16:creationId xmlns:a16="http://schemas.microsoft.com/office/drawing/2014/main" id="{8CB8B907-E30B-1CFE-25FD-5C670AE99752}"/>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3DD64621-FCCF-B3D3-242C-9242EFE95D4A}"/>
              </a:ext>
            </a:extLst>
          </p:cNvPr>
          <p:cNvSpPr>
            <a:spLocks noGrp="1"/>
          </p:cNvSpPr>
          <p:nvPr>
            <p:ph type="title"/>
          </p:nvPr>
        </p:nvSpPr>
        <p:spPr/>
        <p:txBody>
          <a:bodyPr/>
          <a:lstStyle/>
          <a:p>
            <a:r>
              <a:rPr lang="en-US" dirty="0"/>
              <a:t>App-Process to Shadow-Process Communication</a:t>
            </a:r>
          </a:p>
        </p:txBody>
      </p:sp>
      <p:sp>
        <p:nvSpPr>
          <p:cNvPr id="6" name="Rounded Rectangle 5">
            <a:extLst>
              <a:ext uri="{FF2B5EF4-FFF2-40B4-BE49-F238E27FC236}">
                <a16:creationId xmlns:a16="http://schemas.microsoft.com/office/drawing/2014/main" id="{31FDC772-6184-10C7-A838-44960A9A5DB5}"/>
              </a:ext>
            </a:extLst>
          </p:cNvPr>
          <p:cNvSpPr/>
          <p:nvPr/>
        </p:nvSpPr>
        <p:spPr>
          <a:xfrm>
            <a:off x="902822" y="4046005"/>
            <a:ext cx="11786308" cy="4572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Linux Kernel </a:t>
            </a:r>
            <a:r>
              <a:rPr lang="en-US" dirty="0" err="1"/>
              <a:t>Syscall</a:t>
            </a:r>
            <a:r>
              <a:rPr lang="en-US" dirty="0"/>
              <a:t> API</a:t>
            </a:r>
          </a:p>
        </p:txBody>
      </p:sp>
      <p:sp>
        <p:nvSpPr>
          <p:cNvPr id="19" name="Rounded Rectangle 18">
            <a:extLst>
              <a:ext uri="{FF2B5EF4-FFF2-40B4-BE49-F238E27FC236}">
                <a16:creationId xmlns:a16="http://schemas.microsoft.com/office/drawing/2014/main" id="{A1F10D95-5B74-4A08-CBBE-5B204EA0BAEE}"/>
              </a:ext>
            </a:extLst>
          </p:cNvPr>
          <p:cNvSpPr/>
          <p:nvPr/>
        </p:nvSpPr>
        <p:spPr>
          <a:xfrm>
            <a:off x="899548" y="4503205"/>
            <a:ext cx="11786308" cy="90966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Linux Kernel</a:t>
            </a:r>
          </a:p>
        </p:txBody>
      </p:sp>
      <p:sp>
        <p:nvSpPr>
          <p:cNvPr id="20" name="Rounded Rectangle 19">
            <a:extLst>
              <a:ext uri="{FF2B5EF4-FFF2-40B4-BE49-F238E27FC236}">
                <a16:creationId xmlns:a16="http://schemas.microsoft.com/office/drawing/2014/main" id="{EA43373D-7713-B63E-4B78-607DCB06137B}"/>
              </a:ext>
            </a:extLst>
          </p:cNvPr>
          <p:cNvSpPr/>
          <p:nvPr/>
        </p:nvSpPr>
        <p:spPr>
          <a:xfrm>
            <a:off x="899548" y="5412865"/>
            <a:ext cx="11786308" cy="90966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Devices (network interface)</a:t>
            </a:r>
          </a:p>
        </p:txBody>
      </p:sp>
      <p:sp>
        <p:nvSpPr>
          <p:cNvPr id="22" name="Cloud 21">
            <a:extLst>
              <a:ext uri="{FF2B5EF4-FFF2-40B4-BE49-F238E27FC236}">
                <a16:creationId xmlns:a16="http://schemas.microsoft.com/office/drawing/2014/main" id="{0B22FA92-66A1-F722-1940-E8C7589FA1E8}"/>
              </a:ext>
            </a:extLst>
          </p:cNvPr>
          <p:cNvSpPr/>
          <p:nvPr/>
        </p:nvSpPr>
        <p:spPr>
          <a:xfrm>
            <a:off x="2491598" y="6501108"/>
            <a:ext cx="9103267" cy="1116564"/>
          </a:xfrm>
          <a:prstGeom prst="clou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Network</a:t>
            </a:r>
          </a:p>
        </p:txBody>
      </p:sp>
      <p:sp>
        <p:nvSpPr>
          <p:cNvPr id="7" name="Rounded Rectangle 6">
            <a:extLst>
              <a:ext uri="{FF2B5EF4-FFF2-40B4-BE49-F238E27FC236}">
                <a16:creationId xmlns:a16="http://schemas.microsoft.com/office/drawing/2014/main" id="{DAC40091-F981-B2B1-D6D1-3B6B5894CA99}"/>
              </a:ext>
            </a:extLst>
          </p:cNvPr>
          <p:cNvSpPr/>
          <p:nvPr/>
        </p:nvSpPr>
        <p:spPr>
          <a:xfrm>
            <a:off x="893384" y="2706521"/>
            <a:ext cx="1458415" cy="93185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Application</a:t>
            </a:r>
            <a:br>
              <a:rPr lang="en-US" dirty="0">
                <a:solidFill>
                  <a:schemeClr val="bg1"/>
                </a:solidFill>
              </a:rPr>
            </a:br>
            <a:r>
              <a:rPr lang="en-US" dirty="0">
                <a:solidFill>
                  <a:schemeClr val="bg1"/>
                </a:solidFill>
              </a:rPr>
              <a:t>Code</a:t>
            </a:r>
          </a:p>
        </p:txBody>
      </p:sp>
      <p:sp>
        <p:nvSpPr>
          <p:cNvPr id="14" name="Rounded Rectangle 13">
            <a:extLst>
              <a:ext uri="{FF2B5EF4-FFF2-40B4-BE49-F238E27FC236}">
                <a16:creationId xmlns:a16="http://schemas.microsoft.com/office/drawing/2014/main" id="{D99A958E-954B-E3D0-B3E9-675A8F7AFDE7}"/>
              </a:ext>
            </a:extLst>
          </p:cNvPr>
          <p:cNvSpPr/>
          <p:nvPr/>
        </p:nvSpPr>
        <p:spPr>
          <a:xfrm>
            <a:off x="2961312" y="2706521"/>
            <a:ext cx="1458415" cy="93185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Library 1</a:t>
            </a:r>
            <a:br>
              <a:rPr lang="en-US" dirty="0"/>
            </a:br>
            <a:r>
              <a:rPr lang="en-US" dirty="0"/>
              <a:t>(e.g. </a:t>
            </a:r>
            <a:r>
              <a:rPr lang="en-US" dirty="0" err="1"/>
              <a:t>libc</a:t>
            </a:r>
            <a:r>
              <a:rPr lang="en-US" dirty="0"/>
              <a:t>)</a:t>
            </a:r>
          </a:p>
        </p:txBody>
      </p:sp>
      <p:sp>
        <p:nvSpPr>
          <p:cNvPr id="15" name="Rounded Rectangle 14">
            <a:extLst>
              <a:ext uri="{FF2B5EF4-FFF2-40B4-BE49-F238E27FC236}">
                <a16:creationId xmlns:a16="http://schemas.microsoft.com/office/drawing/2014/main" id="{3FC0CEC0-2944-EB09-8DFF-D7435AB87509}"/>
              </a:ext>
            </a:extLst>
          </p:cNvPr>
          <p:cNvSpPr/>
          <p:nvPr/>
        </p:nvSpPr>
        <p:spPr>
          <a:xfrm>
            <a:off x="4415780" y="2706521"/>
            <a:ext cx="829651" cy="93185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6" name="Rounded Rectangle 15">
            <a:extLst>
              <a:ext uri="{FF2B5EF4-FFF2-40B4-BE49-F238E27FC236}">
                <a16:creationId xmlns:a16="http://schemas.microsoft.com/office/drawing/2014/main" id="{D9867C12-6EFC-4873-8E5F-F2C56730D537}"/>
              </a:ext>
            </a:extLst>
          </p:cNvPr>
          <p:cNvSpPr/>
          <p:nvPr/>
        </p:nvSpPr>
        <p:spPr>
          <a:xfrm>
            <a:off x="5245213" y="2706521"/>
            <a:ext cx="1458415" cy="93185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Library N</a:t>
            </a:r>
          </a:p>
        </p:txBody>
      </p:sp>
      <p:sp>
        <p:nvSpPr>
          <p:cNvPr id="18" name="Rounded Rectangle 17">
            <a:extLst>
              <a:ext uri="{FF2B5EF4-FFF2-40B4-BE49-F238E27FC236}">
                <a16:creationId xmlns:a16="http://schemas.microsoft.com/office/drawing/2014/main" id="{415E08A6-393C-B6B0-71BD-8B0D60C34D8C}"/>
              </a:ext>
            </a:extLst>
          </p:cNvPr>
          <p:cNvSpPr/>
          <p:nvPr/>
        </p:nvSpPr>
        <p:spPr>
          <a:xfrm>
            <a:off x="902822" y="3641041"/>
            <a:ext cx="5812381" cy="40511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Shadow’s injected shim library</a:t>
            </a:r>
          </a:p>
        </p:txBody>
      </p:sp>
      <p:sp>
        <p:nvSpPr>
          <p:cNvPr id="21" name="Rounded Rectangle 20">
            <a:extLst>
              <a:ext uri="{FF2B5EF4-FFF2-40B4-BE49-F238E27FC236}">
                <a16:creationId xmlns:a16="http://schemas.microsoft.com/office/drawing/2014/main" id="{BC37C709-A69E-61CC-438B-AA05F99589E3}"/>
              </a:ext>
            </a:extLst>
          </p:cNvPr>
          <p:cNvSpPr/>
          <p:nvPr/>
        </p:nvSpPr>
        <p:spPr>
          <a:xfrm>
            <a:off x="7708735" y="3131078"/>
            <a:ext cx="2476985" cy="9144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Shadow Code</a:t>
            </a:r>
          </a:p>
        </p:txBody>
      </p:sp>
      <p:sp>
        <p:nvSpPr>
          <p:cNvPr id="25" name="Rounded Rectangle 24">
            <a:extLst>
              <a:ext uri="{FF2B5EF4-FFF2-40B4-BE49-F238E27FC236}">
                <a16:creationId xmlns:a16="http://schemas.microsoft.com/office/drawing/2014/main" id="{A369A5F4-FB34-9B0B-D313-5BC0094A7B40}"/>
              </a:ext>
            </a:extLst>
          </p:cNvPr>
          <p:cNvSpPr/>
          <p:nvPr/>
        </p:nvSpPr>
        <p:spPr>
          <a:xfrm>
            <a:off x="10185720" y="3131078"/>
            <a:ext cx="2476985" cy="9144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Shadow Libraries</a:t>
            </a:r>
          </a:p>
        </p:txBody>
      </p:sp>
      <p:sp>
        <p:nvSpPr>
          <p:cNvPr id="8" name="TextBox 7">
            <a:extLst>
              <a:ext uri="{FF2B5EF4-FFF2-40B4-BE49-F238E27FC236}">
                <a16:creationId xmlns:a16="http://schemas.microsoft.com/office/drawing/2014/main" id="{A0C5FD2D-2413-F52E-6E8A-560A1BE51320}"/>
              </a:ext>
            </a:extLst>
          </p:cNvPr>
          <p:cNvSpPr txBox="1"/>
          <p:nvPr/>
        </p:nvSpPr>
        <p:spPr>
          <a:xfrm>
            <a:off x="2314154" y="2993296"/>
            <a:ext cx="684803" cy="369332"/>
          </a:xfrm>
          <a:prstGeom prst="rect">
            <a:avLst/>
          </a:prstGeom>
          <a:noFill/>
        </p:spPr>
        <p:txBody>
          <a:bodyPr wrap="none" rtlCol="0">
            <a:spAutoFit/>
          </a:bodyPr>
          <a:lstStyle/>
          <a:p>
            <a:r>
              <a:rPr lang="en-US" dirty="0">
                <a:solidFill>
                  <a:schemeClr val="bg1"/>
                </a:solidFill>
              </a:rPr>
              <a:t>Lib 0</a:t>
            </a:r>
          </a:p>
        </p:txBody>
      </p:sp>
      <p:sp>
        <p:nvSpPr>
          <p:cNvPr id="23" name="Rounded Rectangular Callout 22">
            <a:extLst>
              <a:ext uri="{FF2B5EF4-FFF2-40B4-BE49-F238E27FC236}">
                <a16:creationId xmlns:a16="http://schemas.microsoft.com/office/drawing/2014/main" id="{082F3EB8-AD5A-7D79-11F0-861CE28830CB}"/>
              </a:ext>
            </a:extLst>
          </p:cNvPr>
          <p:cNvSpPr/>
          <p:nvPr/>
        </p:nvSpPr>
        <p:spPr>
          <a:xfrm>
            <a:off x="6662254" y="2021037"/>
            <a:ext cx="3030696" cy="749459"/>
          </a:xfrm>
          <a:prstGeom prst="wedgeRoundRectCallout">
            <a:avLst>
              <a:gd name="adj1" fmla="val -29452"/>
              <a:gd name="adj2" fmla="val 127929"/>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Shared memory and semaphores used for IPC</a:t>
            </a:r>
          </a:p>
        </p:txBody>
      </p:sp>
      <p:cxnSp>
        <p:nvCxnSpPr>
          <p:cNvPr id="10" name="Straight Arrow Connector 9">
            <a:extLst>
              <a:ext uri="{FF2B5EF4-FFF2-40B4-BE49-F238E27FC236}">
                <a16:creationId xmlns:a16="http://schemas.microsoft.com/office/drawing/2014/main" id="{3BB6CEFB-3134-C0CA-53A0-0C85D705CC23}"/>
              </a:ext>
            </a:extLst>
          </p:cNvPr>
          <p:cNvCxnSpPr>
            <a:stCxn id="18" idx="3"/>
          </p:cNvCxnSpPr>
          <p:nvPr/>
        </p:nvCxnSpPr>
        <p:spPr>
          <a:xfrm>
            <a:off x="6715203" y="3843600"/>
            <a:ext cx="993532"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578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BE0465F2-F476-32E1-E349-DCE7D983CB4B}"/>
              </a:ext>
            </a:extLst>
          </p:cNvPr>
          <p:cNvSpPr/>
          <p:nvPr/>
        </p:nvSpPr>
        <p:spPr>
          <a:xfrm>
            <a:off x="2347795" y="2718331"/>
            <a:ext cx="621363" cy="105210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25AB89BA-C0A1-6E9B-7C03-A95A9BF1158D}"/>
              </a:ext>
            </a:extLst>
          </p:cNvPr>
          <p:cNvSpPr>
            <a:spLocks noGrp="1"/>
          </p:cNvSpPr>
          <p:nvPr>
            <p:ph type="sldNum" sz="quarter" idx="10"/>
          </p:nvPr>
        </p:nvSpPr>
        <p:spPr/>
        <p:txBody>
          <a:bodyPr/>
          <a:lstStyle/>
          <a:p>
            <a:r>
              <a:rPr lang="en-US"/>
              <a:t>Toward Safer Tor Research |  </a:t>
            </a:r>
            <a:fld id="{EC78876D-F60F-416A-9AB8-0484C938732F}" type="slidenum">
              <a:rPr lang="en-US" b="1" smtClean="0">
                <a:solidFill>
                  <a:schemeClr val="tx2"/>
                </a:solidFill>
              </a:rPr>
              <a:pPr/>
              <a:t>37</a:t>
            </a:fld>
            <a:endParaRPr lang="en-US" b="1" dirty="0">
              <a:solidFill>
                <a:schemeClr val="tx2"/>
              </a:solidFill>
            </a:endParaRPr>
          </a:p>
        </p:txBody>
      </p:sp>
      <p:sp>
        <p:nvSpPr>
          <p:cNvPr id="3" name="Footer Placeholder 2">
            <a:extLst>
              <a:ext uri="{FF2B5EF4-FFF2-40B4-BE49-F238E27FC236}">
                <a16:creationId xmlns:a16="http://schemas.microsoft.com/office/drawing/2014/main" id="{8CB8B907-E30B-1CFE-25FD-5C670AE99752}"/>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3DD64621-FCCF-B3D3-242C-9242EFE95D4A}"/>
              </a:ext>
            </a:extLst>
          </p:cNvPr>
          <p:cNvSpPr>
            <a:spLocks noGrp="1"/>
          </p:cNvSpPr>
          <p:nvPr>
            <p:ph type="title"/>
          </p:nvPr>
        </p:nvSpPr>
        <p:spPr/>
        <p:txBody>
          <a:bodyPr/>
          <a:lstStyle/>
          <a:p>
            <a:r>
              <a:rPr lang="en-US" dirty="0" err="1"/>
              <a:t>Syscall</a:t>
            </a:r>
            <a:r>
              <a:rPr lang="en-US" dirty="0"/>
              <a:t> Emulation and Network Simulation</a:t>
            </a:r>
          </a:p>
        </p:txBody>
      </p:sp>
      <p:sp>
        <p:nvSpPr>
          <p:cNvPr id="6" name="Rounded Rectangle 5">
            <a:extLst>
              <a:ext uri="{FF2B5EF4-FFF2-40B4-BE49-F238E27FC236}">
                <a16:creationId xmlns:a16="http://schemas.microsoft.com/office/drawing/2014/main" id="{31FDC772-6184-10C7-A838-44960A9A5DB5}"/>
              </a:ext>
            </a:extLst>
          </p:cNvPr>
          <p:cNvSpPr/>
          <p:nvPr/>
        </p:nvSpPr>
        <p:spPr>
          <a:xfrm>
            <a:off x="7708734" y="4046005"/>
            <a:ext cx="4980395" cy="4572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Linux Kernel </a:t>
            </a:r>
            <a:r>
              <a:rPr lang="en-US" dirty="0" err="1"/>
              <a:t>Syscall</a:t>
            </a:r>
            <a:r>
              <a:rPr lang="en-US" dirty="0"/>
              <a:t> API</a:t>
            </a:r>
          </a:p>
        </p:txBody>
      </p:sp>
      <p:sp>
        <p:nvSpPr>
          <p:cNvPr id="19" name="Rounded Rectangle 18">
            <a:extLst>
              <a:ext uri="{FF2B5EF4-FFF2-40B4-BE49-F238E27FC236}">
                <a16:creationId xmlns:a16="http://schemas.microsoft.com/office/drawing/2014/main" id="{A1F10D95-5B74-4A08-CBBE-5B204EA0BAEE}"/>
              </a:ext>
            </a:extLst>
          </p:cNvPr>
          <p:cNvSpPr/>
          <p:nvPr/>
        </p:nvSpPr>
        <p:spPr>
          <a:xfrm>
            <a:off x="7705460" y="4503205"/>
            <a:ext cx="4980396" cy="90966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Linux Kernel</a:t>
            </a:r>
          </a:p>
        </p:txBody>
      </p:sp>
      <p:sp>
        <p:nvSpPr>
          <p:cNvPr id="20" name="Rounded Rectangle 19">
            <a:extLst>
              <a:ext uri="{FF2B5EF4-FFF2-40B4-BE49-F238E27FC236}">
                <a16:creationId xmlns:a16="http://schemas.microsoft.com/office/drawing/2014/main" id="{EA43373D-7713-B63E-4B78-607DCB06137B}"/>
              </a:ext>
            </a:extLst>
          </p:cNvPr>
          <p:cNvSpPr/>
          <p:nvPr/>
        </p:nvSpPr>
        <p:spPr>
          <a:xfrm>
            <a:off x="7702186" y="5412865"/>
            <a:ext cx="4983669" cy="90966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Devices (file system)</a:t>
            </a:r>
          </a:p>
        </p:txBody>
      </p:sp>
      <p:sp>
        <p:nvSpPr>
          <p:cNvPr id="7" name="Rounded Rectangle 6">
            <a:extLst>
              <a:ext uri="{FF2B5EF4-FFF2-40B4-BE49-F238E27FC236}">
                <a16:creationId xmlns:a16="http://schemas.microsoft.com/office/drawing/2014/main" id="{DAC40091-F981-B2B1-D6D1-3B6B5894CA99}"/>
              </a:ext>
            </a:extLst>
          </p:cNvPr>
          <p:cNvSpPr/>
          <p:nvPr/>
        </p:nvSpPr>
        <p:spPr>
          <a:xfrm>
            <a:off x="893384" y="2706521"/>
            <a:ext cx="1458415" cy="93185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Application</a:t>
            </a:r>
            <a:br>
              <a:rPr lang="en-US" dirty="0">
                <a:solidFill>
                  <a:schemeClr val="bg1"/>
                </a:solidFill>
              </a:rPr>
            </a:br>
            <a:r>
              <a:rPr lang="en-US" dirty="0">
                <a:solidFill>
                  <a:schemeClr val="bg1"/>
                </a:solidFill>
              </a:rPr>
              <a:t>Code</a:t>
            </a:r>
          </a:p>
        </p:txBody>
      </p:sp>
      <p:sp>
        <p:nvSpPr>
          <p:cNvPr id="14" name="Rounded Rectangle 13">
            <a:extLst>
              <a:ext uri="{FF2B5EF4-FFF2-40B4-BE49-F238E27FC236}">
                <a16:creationId xmlns:a16="http://schemas.microsoft.com/office/drawing/2014/main" id="{D99A958E-954B-E3D0-B3E9-675A8F7AFDE7}"/>
              </a:ext>
            </a:extLst>
          </p:cNvPr>
          <p:cNvSpPr/>
          <p:nvPr/>
        </p:nvSpPr>
        <p:spPr>
          <a:xfrm>
            <a:off x="2961312" y="2706521"/>
            <a:ext cx="1458415" cy="93185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Library 1</a:t>
            </a:r>
            <a:br>
              <a:rPr lang="en-US" dirty="0"/>
            </a:br>
            <a:r>
              <a:rPr lang="en-US" dirty="0"/>
              <a:t>(e.g. </a:t>
            </a:r>
            <a:r>
              <a:rPr lang="en-US" dirty="0" err="1"/>
              <a:t>libc</a:t>
            </a:r>
            <a:r>
              <a:rPr lang="en-US" dirty="0"/>
              <a:t>)</a:t>
            </a:r>
          </a:p>
        </p:txBody>
      </p:sp>
      <p:sp>
        <p:nvSpPr>
          <p:cNvPr id="15" name="Rounded Rectangle 14">
            <a:extLst>
              <a:ext uri="{FF2B5EF4-FFF2-40B4-BE49-F238E27FC236}">
                <a16:creationId xmlns:a16="http://schemas.microsoft.com/office/drawing/2014/main" id="{3FC0CEC0-2944-EB09-8DFF-D7435AB87509}"/>
              </a:ext>
            </a:extLst>
          </p:cNvPr>
          <p:cNvSpPr/>
          <p:nvPr/>
        </p:nvSpPr>
        <p:spPr>
          <a:xfrm>
            <a:off x="4415780" y="2706521"/>
            <a:ext cx="829651" cy="93185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6" name="Rounded Rectangle 15">
            <a:extLst>
              <a:ext uri="{FF2B5EF4-FFF2-40B4-BE49-F238E27FC236}">
                <a16:creationId xmlns:a16="http://schemas.microsoft.com/office/drawing/2014/main" id="{D9867C12-6EFC-4873-8E5F-F2C56730D537}"/>
              </a:ext>
            </a:extLst>
          </p:cNvPr>
          <p:cNvSpPr/>
          <p:nvPr/>
        </p:nvSpPr>
        <p:spPr>
          <a:xfrm>
            <a:off x="5245213" y="2706521"/>
            <a:ext cx="1458415" cy="93185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Library N</a:t>
            </a:r>
          </a:p>
        </p:txBody>
      </p:sp>
      <p:sp>
        <p:nvSpPr>
          <p:cNvPr id="18" name="Rounded Rectangle 17">
            <a:extLst>
              <a:ext uri="{FF2B5EF4-FFF2-40B4-BE49-F238E27FC236}">
                <a16:creationId xmlns:a16="http://schemas.microsoft.com/office/drawing/2014/main" id="{415E08A6-393C-B6B0-71BD-8B0D60C34D8C}"/>
              </a:ext>
            </a:extLst>
          </p:cNvPr>
          <p:cNvSpPr/>
          <p:nvPr/>
        </p:nvSpPr>
        <p:spPr>
          <a:xfrm>
            <a:off x="902822" y="3641041"/>
            <a:ext cx="5812381" cy="40511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Shadow’s injected shim library</a:t>
            </a:r>
          </a:p>
        </p:txBody>
      </p:sp>
      <p:sp>
        <p:nvSpPr>
          <p:cNvPr id="21" name="Rounded Rectangle 20">
            <a:extLst>
              <a:ext uri="{FF2B5EF4-FFF2-40B4-BE49-F238E27FC236}">
                <a16:creationId xmlns:a16="http://schemas.microsoft.com/office/drawing/2014/main" id="{BC37C709-A69E-61CC-438B-AA05F99589E3}"/>
              </a:ext>
            </a:extLst>
          </p:cNvPr>
          <p:cNvSpPr/>
          <p:nvPr/>
        </p:nvSpPr>
        <p:spPr>
          <a:xfrm>
            <a:off x="7708735" y="3131078"/>
            <a:ext cx="2476985" cy="9144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Shadow Code</a:t>
            </a:r>
          </a:p>
        </p:txBody>
      </p:sp>
      <p:sp>
        <p:nvSpPr>
          <p:cNvPr id="25" name="Rounded Rectangle 24">
            <a:extLst>
              <a:ext uri="{FF2B5EF4-FFF2-40B4-BE49-F238E27FC236}">
                <a16:creationId xmlns:a16="http://schemas.microsoft.com/office/drawing/2014/main" id="{A369A5F4-FB34-9B0B-D313-5BC0094A7B40}"/>
              </a:ext>
            </a:extLst>
          </p:cNvPr>
          <p:cNvSpPr/>
          <p:nvPr/>
        </p:nvSpPr>
        <p:spPr>
          <a:xfrm>
            <a:off x="10185720" y="3131078"/>
            <a:ext cx="2476985" cy="9144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Shadow Libraries</a:t>
            </a:r>
          </a:p>
        </p:txBody>
      </p:sp>
      <p:sp>
        <p:nvSpPr>
          <p:cNvPr id="8" name="TextBox 7">
            <a:extLst>
              <a:ext uri="{FF2B5EF4-FFF2-40B4-BE49-F238E27FC236}">
                <a16:creationId xmlns:a16="http://schemas.microsoft.com/office/drawing/2014/main" id="{A0C5FD2D-2413-F52E-6E8A-560A1BE51320}"/>
              </a:ext>
            </a:extLst>
          </p:cNvPr>
          <p:cNvSpPr txBox="1"/>
          <p:nvPr/>
        </p:nvSpPr>
        <p:spPr>
          <a:xfrm>
            <a:off x="2314154" y="2993296"/>
            <a:ext cx="684803" cy="369332"/>
          </a:xfrm>
          <a:prstGeom prst="rect">
            <a:avLst/>
          </a:prstGeom>
          <a:noFill/>
        </p:spPr>
        <p:txBody>
          <a:bodyPr wrap="none" rtlCol="0">
            <a:spAutoFit/>
          </a:bodyPr>
          <a:lstStyle/>
          <a:p>
            <a:r>
              <a:rPr lang="en-US" dirty="0">
                <a:solidFill>
                  <a:schemeClr val="bg1"/>
                </a:solidFill>
              </a:rPr>
              <a:t>Lib 0</a:t>
            </a:r>
          </a:p>
        </p:txBody>
      </p:sp>
      <p:cxnSp>
        <p:nvCxnSpPr>
          <p:cNvPr id="10" name="Straight Arrow Connector 9">
            <a:extLst>
              <a:ext uri="{FF2B5EF4-FFF2-40B4-BE49-F238E27FC236}">
                <a16:creationId xmlns:a16="http://schemas.microsoft.com/office/drawing/2014/main" id="{3BB6CEFB-3134-C0CA-53A0-0C85D705CC23}"/>
              </a:ext>
            </a:extLst>
          </p:cNvPr>
          <p:cNvCxnSpPr>
            <a:stCxn id="18" idx="3"/>
          </p:cNvCxnSpPr>
          <p:nvPr/>
        </p:nvCxnSpPr>
        <p:spPr>
          <a:xfrm>
            <a:off x="6715203" y="3843600"/>
            <a:ext cx="993532"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Rounded Rectangular Callout 27">
            <a:extLst>
              <a:ext uri="{FF2B5EF4-FFF2-40B4-BE49-F238E27FC236}">
                <a16:creationId xmlns:a16="http://schemas.microsoft.com/office/drawing/2014/main" id="{F34FA033-5D6A-9F8F-2CB0-B9A265DB9622}"/>
              </a:ext>
            </a:extLst>
          </p:cNvPr>
          <p:cNvSpPr/>
          <p:nvPr/>
        </p:nvSpPr>
        <p:spPr>
          <a:xfrm>
            <a:off x="3810899" y="4712692"/>
            <a:ext cx="3473691" cy="1013598"/>
          </a:xfrm>
          <a:prstGeom prst="wedgeRoundRectCallout">
            <a:avLst>
              <a:gd name="adj1" fmla="val 31596"/>
              <a:gd name="adj2" fmla="val -113095"/>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Intercepted </a:t>
            </a:r>
            <a:r>
              <a:rPr lang="en-US" dirty="0" err="1">
                <a:solidFill>
                  <a:schemeClr val="tx1"/>
                </a:solidFill>
              </a:rPr>
              <a:t>syscalls</a:t>
            </a:r>
            <a:r>
              <a:rPr lang="en-US" dirty="0">
                <a:solidFill>
                  <a:schemeClr val="tx1"/>
                </a:solidFill>
              </a:rPr>
              <a:t> get sent to Shadow over shared memory</a:t>
            </a:r>
          </a:p>
        </p:txBody>
      </p:sp>
      <p:sp>
        <p:nvSpPr>
          <p:cNvPr id="29" name="Rounded Rectangular Callout 28">
            <a:extLst>
              <a:ext uri="{FF2B5EF4-FFF2-40B4-BE49-F238E27FC236}">
                <a16:creationId xmlns:a16="http://schemas.microsoft.com/office/drawing/2014/main" id="{8CFF6B71-5BA6-A269-199E-2B4ABF82754A}"/>
              </a:ext>
            </a:extLst>
          </p:cNvPr>
          <p:cNvSpPr/>
          <p:nvPr/>
        </p:nvSpPr>
        <p:spPr>
          <a:xfrm>
            <a:off x="7708734" y="1607380"/>
            <a:ext cx="3473691" cy="1013598"/>
          </a:xfrm>
          <a:prstGeom prst="wedgeRoundRectCallout">
            <a:avLst>
              <a:gd name="adj1" fmla="val -21718"/>
              <a:gd name="adj2" fmla="val 95880"/>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Shadow emulates </a:t>
            </a:r>
            <a:r>
              <a:rPr lang="en-US" dirty="0" err="1">
                <a:solidFill>
                  <a:schemeClr val="tx1"/>
                </a:solidFill>
              </a:rPr>
              <a:t>syscalls</a:t>
            </a:r>
            <a:r>
              <a:rPr lang="en-US" dirty="0">
                <a:solidFill>
                  <a:schemeClr val="tx1"/>
                </a:solidFill>
              </a:rPr>
              <a:t> while simulating kernel ops (e.g. networking)</a:t>
            </a:r>
          </a:p>
        </p:txBody>
      </p:sp>
    </p:spTree>
    <p:extLst>
      <p:ext uri="{BB962C8B-B14F-4D97-AF65-F5344CB8AC3E}">
        <p14:creationId xmlns:p14="http://schemas.microsoft.com/office/powerpoint/2010/main" val="491745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F40EFA-3019-8DD4-DB71-F0B4D4B9DB0D}"/>
              </a:ext>
            </a:extLst>
          </p:cNvPr>
          <p:cNvSpPr>
            <a:spLocks noGrp="1"/>
          </p:cNvSpPr>
          <p:nvPr>
            <p:ph type="title"/>
          </p:nvPr>
        </p:nvSpPr>
        <p:spPr/>
        <p:txBody>
          <a:bodyPr/>
          <a:lstStyle/>
          <a:p>
            <a:r>
              <a:rPr lang="en-US" dirty="0">
                <a:solidFill>
                  <a:schemeClr val="bg2"/>
                </a:solidFill>
              </a:rPr>
              <a:t>Outline</a:t>
            </a:r>
          </a:p>
        </p:txBody>
      </p:sp>
      <p:sp>
        <p:nvSpPr>
          <p:cNvPr id="7" name="Content Placeholder 6">
            <a:extLst>
              <a:ext uri="{FF2B5EF4-FFF2-40B4-BE49-F238E27FC236}">
                <a16:creationId xmlns:a16="http://schemas.microsoft.com/office/drawing/2014/main" id="{09D1D1F2-3435-7AF7-7565-F7751B2CB182}"/>
              </a:ext>
            </a:extLst>
          </p:cNvPr>
          <p:cNvSpPr>
            <a:spLocks noGrp="1"/>
          </p:cNvSpPr>
          <p:nvPr>
            <p:ph idx="13"/>
          </p:nvPr>
        </p:nvSpPr>
        <p:spPr>
          <a:xfrm>
            <a:off x="628074" y="4104109"/>
            <a:ext cx="12530051" cy="2920324"/>
          </a:xfrm>
        </p:spPr>
        <p:txBody>
          <a:bodyPr/>
          <a:lstStyle/>
          <a:p>
            <a:pPr marL="285750" indent="-285750">
              <a:buFont typeface="Arial" panose="020B0604020202020204" pitchFamily="34" charset="0"/>
              <a:buChar char="•"/>
            </a:pPr>
            <a:r>
              <a:rPr lang="en-US" sz="2400" dirty="0"/>
              <a:t>Tor Safety Board overview</a:t>
            </a:r>
          </a:p>
          <a:p>
            <a:endParaRPr lang="en-US" sz="2400" dirty="0"/>
          </a:p>
          <a:p>
            <a:pPr marL="285750" indent="-285750">
              <a:buFont typeface="Arial" panose="020B0604020202020204" pitchFamily="34" charset="0"/>
              <a:buChar char="•"/>
            </a:pPr>
            <a:r>
              <a:rPr lang="en-US" sz="2400" dirty="0">
                <a:solidFill>
                  <a:schemeClr val="bg2"/>
                </a:solidFill>
              </a:rPr>
              <a:t>Research areas relevant to safety</a:t>
            </a:r>
          </a:p>
          <a:p>
            <a:pPr marL="747675" lvl="2" indent="-285750"/>
            <a:r>
              <a:rPr lang="en-US" sz="2000" dirty="0"/>
              <a:t>Simulating Tor with Shadow</a:t>
            </a:r>
          </a:p>
          <a:p>
            <a:pPr marL="747675" lvl="2" indent="-285750"/>
            <a:r>
              <a:rPr lang="en-US" sz="2000" dirty="0">
                <a:solidFill>
                  <a:schemeClr val="bg2"/>
                </a:solidFill>
              </a:rPr>
              <a:t>Measuring Tor with </a:t>
            </a:r>
            <a:r>
              <a:rPr lang="en-US" sz="2000" dirty="0" err="1">
                <a:solidFill>
                  <a:schemeClr val="bg2"/>
                </a:solidFill>
              </a:rPr>
              <a:t>PrivCount</a:t>
            </a:r>
            <a:endParaRPr lang="en-US" sz="2000" dirty="0">
              <a:solidFill>
                <a:schemeClr val="bg2"/>
              </a:solidFill>
            </a:endParaRPr>
          </a:p>
          <a:p>
            <a:pPr marL="747675" lvl="2" indent="-285750"/>
            <a:r>
              <a:rPr lang="en-US" sz="2000" dirty="0"/>
              <a:t>Safe research applications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dirty="0"/>
              <a:t>Ongoing struggles</a:t>
            </a:r>
          </a:p>
        </p:txBody>
      </p:sp>
      <p:sp>
        <p:nvSpPr>
          <p:cNvPr id="2" name="Slide Number Placeholder 1">
            <a:extLst>
              <a:ext uri="{FF2B5EF4-FFF2-40B4-BE49-F238E27FC236}">
                <a16:creationId xmlns:a16="http://schemas.microsoft.com/office/drawing/2014/main" id="{AF4DC712-643E-C2D5-BF31-29B8D34E1310}"/>
              </a:ext>
            </a:extLst>
          </p:cNvPr>
          <p:cNvSpPr>
            <a:spLocks noGrp="1"/>
          </p:cNvSpPr>
          <p:nvPr>
            <p:ph type="sldNum" sz="quarter" idx="4294967295"/>
          </p:nvPr>
        </p:nvSpPr>
        <p:spPr>
          <a:xfrm>
            <a:off x="8312150" y="7204075"/>
            <a:ext cx="5505450" cy="414338"/>
          </a:xfrm>
        </p:spPr>
        <p:txBody>
          <a:bodyPr/>
          <a:lstStyle/>
          <a:p>
            <a:r>
              <a:rPr lang="en-US" dirty="0"/>
              <a:t>Toward Safer Tor Research | </a:t>
            </a:r>
            <a:r>
              <a:rPr lang="en-US" dirty="0">
                <a:solidFill>
                  <a:schemeClr val="bg1"/>
                </a:solidFill>
              </a:rPr>
              <a:t> </a:t>
            </a:r>
            <a:fld id="{EC78876D-F60F-416A-9AB8-0484C938732F}" type="slidenum">
              <a:rPr lang="en-US" b="1" smtClean="0">
                <a:solidFill>
                  <a:schemeClr val="bg1"/>
                </a:solidFill>
              </a:rPr>
              <a:pPr/>
              <a:t>38</a:t>
            </a:fld>
            <a:endParaRPr lang="en-US" b="1" dirty="0">
              <a:solidFill>
                <a:schemeClr val="bg1"/>
              </a:solidFill>
            </a:endParaRPr>
          </a:p>
        </p:txBody>
      </p:sp>
      <p:sp>
        <p:nvSpPr>
          <p:cNvPr id="3" name="Footer Placeholder 2">
            <a:extLst>
              <a:ext uri="{FF2B5EF4-FFF2-40B4-BE49-F238E27FC236}">
                <a16:creationId xmlns:a16="http://schemas.microsoft.com/office/drawing/2014/main" id="{D472F287-8E6E-5866-5200-C3777EA877FF}"/>
              </a:ext>
            </a:extLst>
          </p:cNvPr>
          <p:cNvSpPr>
            <a:spLocks noGrp="1"/>
          </p:cNvSpPr>
          <p:nvPr>
            <p:ph type="ftr" sz="quarter" idx="4294967295"/>
          </p:nvPr>
        </p:nvSpPr>
        <p:spPr>
          <a:xfrm>
            <a:off x="0" y="7204075"/>
            <a:ext cx="4662488" cy="414338"/>
          </a:xfrm>
        </p:spPr>
        <p:txBody>
          <a:bodyPr/>
          <a:lstStyle/>
          <a:p>
            <a:r>
              <a:rPr lang="en-US"/>
              <a:t>U.S. Naval Research Laboratory</a:t>
            </a:r>
            <a:endParaRPr lang="en-US" dirty="0"/>
          </a:p>
        </p:txBody>
      </p:sp>
    </p:spTree>
    <p:extLst>
      <p:ext uri="{BB962C8B-B14F-4D97-AF65-F5344CB8AC3E}">
        <p14:creationId xmlns:p14="http://schemas.microsoft.com/office/powerpoint/2010/main" val="27271685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16FA79-6D48-A4A0-7AA0-5AB2BA97BEA4}"/>
              </a:ext>
            </a:extLst>
          </p:cNvPr>
          <p:cNvSpPr>
            <a:spLocks noGrp="1"/>
          </p:cNvSpPr>
          <p:nvPr>
            <p:ph type="sldNum" sz="quarter" idx="10"/>
          </p:nvPr>
        </p:nvSpPr>
        <p:spPr/>
        <p:txBody>
          <a:bodyPr/>
          <a:lstStyle/>
          <a:p>
            <a:r>
              <a:rPr lang="en-US"/>
              <a:t>Toward Safer Tor Research |  </a:t>
            </a:r>
            <a:fld id="{EC78876D-F60F-416A-9AB8-0484C938732F}" type="slidenum">
              <a:rPr lang="en-US" b="1" smtClean="0">
                <a:solidFill>
                  <a:schemeClr val="tx2"/>
                </a:solidFill>
              </a:rPr>
              <a:pPr/>
              <a:t>39</a:t>
            </a:fld>
            <a:endParaRPr lang="en-US" b="1" dirty="0">
              <a:solidFill>
                <a:schemeClr val="tx2"/>
              </a:solidFill>
            </a:endParaRPr>
          </a:p>
        </p:txBody>
      </p:sp>
      <p:sp>
        <p:nvSpPr>
          <p:cNvPr id="3" name="Footer Placeholder 2">
            <a:extLst>
              <a:ext uri="{FF2B5EF4-FFF2-40B4-BE49-F238E27FC236}">
                <a16:creationId xmlns:a16="http://schemas.microsoft.com/office/drawing/2014/main" id="{EBCC3537-4C6F-E55C-2EF0-DEFD0709100F}"/>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6A1DEFA4-E985-9D22-53A9-88C89DFD6261}"/>
              </a:ext>
            </a:extLst>
          </p:cNvPr>
          <p:cNvSpPr>
            <a:spLocks noGrp="1"/>
          </p:cNvSpPr>
          <p:nvPr>
            <p:ph type="title"/>
          </p:nvPr>
        </p:nvSpPr>
        <p:spPr/>
        <p:txBody>
          <a:bodyPr/>
          <a:lstStyle/>
          <a:p>
            <a:r>
              <a:rPr lang="en-US" dirty="0"/>
              <a:t>Modeling Tor Networks</a:t>
            </a:r>
          </a:p>
        </p:txBody>
      </p:sp>
      <p:sp>
        <p:nvSpPr>
          <p:cNvPr id="6" name="Content Placeholder 4">
            <a:extLst>
              <a:ext uri="{FF2B5EF4-FFF2-40B4-BE49-F238E27FC236}">
                <a16:creationId xmlns:a16="http://schemas.microsoft.com/office/drawing/2014/main" id="{B0A6A24D-D943-F611-BD87-2A8172520A7F}"/>
              </a:ext>
            </a:extLst>
          </p:cNvPr>
          <p:cNvSpPr>
            <a:spLocks noGrp="1"/>
          </p:cNvSpPr>
          <p:nvPr>
            <p:ph idx="13"/>
          </p:nvPr>
        </p:nvSpPr>
        <p:spPr>
          <a:xfrm>
            <a:off x="457200" y="1763184"/>
            <a:ext cx="12779298" cy="5257800"/>
          </a:xfrm>
        </p:spPr>
        <p:txBody>
          <a:bodyPr>
            <a:normAutofit/>
          </a:bodyPr>
          <a:lstStyle/>
          <a:p>
            <a:r>
              <a:rPr lang="en-US" dirty="0"/>
              <a:t>Tor research depends on network experimentation tools to:</a:t>
            </a:r>
          </a:p>
          <a:p>
            <a:pPr marL="919163" lvl="2" indent="-457200"/>
            <a:r>
              <a:rPr lang="en-US" dirty="0"/>
              <a:t>Evaluate research design changes and trade-offs</a:t>
            </a:r>
          </a:p>
          <a:p>
            <a:pPr marL="919163" lvl="2" indent="-457200"/>
            <a:r>
              <a:rPr lang="en-US" dirty="0"/>
              <a:t>Test effects across a range of deployment scenarios and network conditions</a:t>
            </a:r>
          </a:p>
          <a:p>
            <a:pPr marL="919163" lvl="2" indent="-457200"/>
            <a:r>
              <a:rPr lang="en-US" dirty="0"/>
              <a:t>Reproduce research results</a:t>
            </a:r>
          </a:p>
          <a:p>
            <a:endParaRPr lang="en-US" dirty="0"/>
          </a:p>
        </p:txBody>
      </p:sp>
      <p:sp>
        <p:nvSpPr>
          <p:cNvPr id="10" name="TextBox 9">
            <a:extLst>
              <a:ext uri="{FF2B5EF4-FFF2-40B4-BE49-F238E27FC236}">
                <a16:creationId xmlns:a16="http://schemas.microsoft.com/office/drawing/2014/main" id="{E1CE735F-27DC-6823-C4B9-C38E1CB6F09A}"/>
              </a:ext>
            </a:extLst>
          </p:cNvPr>
          <p:cNvSpPr txBox="1"/>
          <p:nvPr/>
        </p:nvSpPr>
        <p:spPr>
          <a:xfrm>
            <a:off x="2766763" y="6136313"/>
            <a:ext cx="2839239" cy="830997"/>
          </a:xfrm>
          <a:prstGeom prst="rect">
            <a:avLst/>
          </a:prstGeom>
          <a:noFill/>
        </p:spPr>
        <p:txBody>
          <a:bodyPr wrap="none" rtlCol="0">
            <a:spAutoFit/>
          </a:bodyPr>
          <a:lstStyle/>
          <a:p>
            <a:pPr algn="ctr"/>
            <a:r>
              <a:rPr lang="en-US" sz="2400" dirty="0"/>
              <a:t>Shadow: </a:t>
            </a:r>
          </a:p>
          <a:p>
            <a:pPr algn="ctr"/>
            <a:r>
              <a:rPr lang="en-US" sz="2400" dirty="0"/>
              <a:t>Network Simulation</a:t>
            </a:r>
          </a:p>
        </p:txBody>
      </p:sp>
      <p:sp>
        <p:nvSpPr>
          <p:cNvPr id="11" name="TextBox 10">
            <a:extLst>
              <a:ext uri="{FF2B5EF4-FFF2-40B4-BE49-F238E27FC236}">
                <a16:creationId xmlns:a16="http://schemas.microsoft.com/office/drawing/2014/main" id="{F27662FA-EAB8-D88F-37F6-5AE591173DB6}"/>
              </a:ext>
            </a:extLst>
          </p:cNvPr>
          <p:cNvSpPr txBox="1"/>
          <p:nvPr/>
        </p:nvSpPr>
        <p:spPr>
          <a:xfrm>
            <a:off x="7531199" y="6189987"/>
            <a:ext cx="3967305" cy="830997"/>
          </a:xfrm>
          <a:prstGeom prst="rect">
            <a:avLst/>
          </a:prstGeom>
          <a:noFill/>
        </p:spPr>
        <p:txBody>
          <a:bodyPr wrap="none" rtlCol="0">
            <a:spAutoFit/>
          </a:bodyPr>
          <a:lstStyle/>
          <a:p>
            <a:pPr algn="ctr"/>
            <a:r>
              <a:rPr lang="en-US" sz="2400" dirty="0"/>
              <a:t>Chutney/</a:t>
            </a:r>
            <a:r>
              <a:rPr lang="en-US" sz="2400" dirty="0" err="1"/>
              <a:t>NetMirage</a:t>
            </a:r>
            <a:r>
              <a:rPr lang="en-US" sz="2400" dirty="0"/>
              <a:t>/</a:t>
            </a:r>
            <a:r>
              <a:rPr lang="en-US" sz="2400" dirty="0" err="1"/>
              <a:t>ExpTor</a:t>
            </a:r>
            <a:r>
              <a:rPr lang="en-US" sz="2400" dirty="0"/>
              <a:t>:</a:t>
            </a:r>
          </a:p>
          <a:p>
            <a:pPr algn="ctr"/>
            <a:r>
              <a:rPr lang="en-US" sz="2400" dirty="0"/>
              <a:t>Network Emulation</a:t>
            </a:r>
          </a:p>
        </p:txBody>
      </p:sp>
      <p:pic>
        <p:nvPicPr>
          <p:cNvPr id="12" name="Picture 11">
            <a:extLst>
              <a:ext uri="{FF2B5EF4-FFF2-40B4-BE49-F238E27FC236}">
                <a16:creationId xmlns:a16="http://schemas.microsoft.com/office/drawing/2014/main" id="{701774B0-EC35-1E11-F9B5-69351E8B3D09}"/>
              </a:ext>
            </a:extLst>
          </p:cNvPr>
          <p:cNvPicPr>
            <a:picLocks noChangeAspect="1"/>
          </p:cNvPicPr>
          <p:nvPr/>
        </p:nvPicPr>
        <p:blipFill>
          <a:blip r:embed="rId2"/>
          <a:stretch>
            <a:fillRect/>
          </a:stretch>
        </p:blipFill>
        <p:spPr>
          <a:xfrm>
            <a:off x="7259733" y="3779452"/>
            <a:ext cx="4362584" cy="2360016"/>
          </a:xfrm>
          <a:prstGeom prst="rect">
            <a:avLst/>
          </a:prstGeom>
        </p:spPr>
      </p:pic>
      <p:pic>
        <p:nvPicPr>
          <p:cNvPr id="13" name="Graphic 12">
            <a:extLst>
              <a:ext uri="{FF2B5EF4-FFF2-40B4-BE49-F238E27FC236}">
                <a16:creationId xmlns:a16="http://schemas.microsoft.com/office/drawing/2014/main" id="{80459F31-A06E-D363-4F95-983D5DDC59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66763" y="4163419"/>
            <a:ext cx="2583526" cy="1930221"/>
          </a:xfrm>
          <a:prstGeom prst="rect">
            <a:avLst/>
          </a:prstGeom>
        </p:spPr>
      </p:pic>
    </p:spTree>
    <p:extLst>
      <p:ext uri="{BB962C8B-B14F-4D97-AF65-F5344CB8AC3E}">
        <p14:creationId xmlns:p14="http://schemas.microsoft.com/office/powerpoint/2010/main" val="1477189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CD3EA3-7EEE-2A88-5A2C-B355E6D4F16D}"/>
              </a:ext>
            </a:extLst>
          </p:cNvPr>
          <p:cNvSpPr>
            <a:spLocks noGrp="1"/>
          </p:cNvSpPr>
          <p:nvPr>
            <p:ph type="sldNum" sz="quarter" idx="10"/>
          </p:nvPr>
        </p:nvSpPr>
        <p:spPr/>
        <p:txBody>
          <a:bodyPr/>
          <a:lstStyle/>
          <a:p>
            <a:r>
              <a:rPr lang="en-US" dirty="0"/>
              <a:t>Toward Safer Tor Research |  </a:t>
            </a:r>
            <a:fld id="{EC78876D-F60F-416A-9AB8-0484C938732F}" type="slidenum">
              <a:rPr lang="en-US" b="1" smtClean="0">
                <a:solidFill>
                  <a:schemeClr val="tx2"/>
                </a:solidFill>
              </a:rPr>
              <a:pPr/>
              <a:t>4</a:t>
            </a:fld>
            <a:endParaRPr lang="en-US" b="1" dirty="0">
              <a:solidFill>
                <a:schemeClr val="tx2"/>
              </a:solidFill>
            </a:endParaRPr>
          </a:p>
        </p:txBody>
      </p:sp>
      <p:sp>
        <p:nvSpPr>
          <p:cNvPr id="3" name="Footer Placeholder 2">
            <a:extLst>
              <a:ext uri="{FF2B5EF4-FFF2-40B4-BE49-F238E27FC236}">
                <a16:creationId xmlns:a16="http://schemas.microsoft.com/office/drawing/2014/main" id="{A0991722-CC0F-47FB-9CEE-2E11821E1443}"/>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ED1ED6D3-40C9-5A0C-1C4B-A5EC4F4428E1}"/>
              </a:ext>
            </a:extLst>
          </p:cNvPr>
          <p:cNvSpPr>
            <a:spLocks noGrp="1"/>
          </p:cNvSpPr>
          <p:nvPr>
            <p:ph type="title"/>
          </p:nvPr>
        </p:nvSpPr>
        <p:spPr/>
        <p:txBody>
          <a:bodyPr/>
          <a:lstStyle/>
          <a:p>
            <a:r>
              <a:rPr lang="en-US" dirty="0"/>
              <a:t>Who Uses Tor?</a:t>
            </a:r>
          </a:p>
        </p:txBody>
      </p:sp>
      <p:graphicFrame>
        <p:nvGraphicFramePr>
          <p:cNvPr id="6" name="Table 6">
            <a:extLst>
              <a:ext uri="{FF2B5EF4-FFF2-40B4-BE49-F238E27FC236}">
                <a16:creationId xmlns:a16="http://schemas.microsoft.com/office/drawing/2014/main" id="{62AA4BB8-0714-5F63-2DD5-A6CCBCC21389}"/>
              </a:ext>
            </a:extLst>
          </p:cNvPr>
          <p:cNvGraphicFramePr>
            <a:graphicFrameLocks noGrp="1"/>
          </p:cNvGraphicFramePr>
          <p:nvPr>
            <p:ph idx="13"/>
            <p:extLst>
              <p:ext uri="{D42A27DB-BD31-4B8C-83A1-F6EECF244321}">
                <p14:modId xmlns:p14="http://schemas.microsoft.com/office/powerpoint/2010/main" val="3346357234"/>
              </p:ext>
            </p:extLst>
          </p:nvPr>
        </p:nvGraphicFramePr>
        <p:xfrm>
          <a:off x="628650" y="1763712"/>
          <a:ext cx="12530136" cy="5368608"/>
        </p:xfrm>
        <a:graphic>
          <a:graphicData uri="http://schemas.openxmlformats.org/drawingml/2006/table">
            <a:tbl>
              <a:tblPr bandRow="1">
                <a:tableStyleId>{5C22544A-7EE6-4342-B048-85BDC9FD1C3A}</a:tableStyleId>
              </a:tblPr>
              <a:tblGrid>
                <a:gridCol w="4176712">
                  <a:extLst>
                    <a:ext uri="{9D8B030D-6E8A-4147-A177-3AD203B41FA5}">
                      <a16:colId xmlns:a16="http://schemas.microsoft.com/office/drawing/2014/main" val="1243636670"/>
                    </a:ext>
                  </a:extLst>
                </a:gridCol>
                <a:gridCol w="4176712">
                  <a:extLst>
                    <a:ext uri="{9D8B030D-6E8A-4147-A177-3AD203B41FA5}">
                      <a16:colId xmlns:a16="http://schemas.microsoft.com/office/drawing/2014/main" val="3205873342"/>
                    </a:ext>
                  </a:extLst>
                </a:gridCol>
                <a:gridCol w="4176712">
                  <a:extLst>
                    <a:ext uri="{9D8B030D-6E8A-4147-A177-3AD203B41FA5}">
                      <a16:colId xmlns:a16="http://schemas.microsoft.com/office/drawing/2014/main" val="2725936111"/>
                    </a:ext>
                  </a:extLst>
                </a:gridCol>
              </a:tblGrid>
              <a:tr h="1789536">
                <a:tc>
                  <a:txBody>
                    <a:bodyPr/>
                    <a:lstStyle/>
                    <a:p>
                      <a:pPr algn="ctr"/>
                      <a:r>
                        <a:rPr lang="en-US" sz="3200" dirty="0"/>
                        <a:t>Normal People</a:t>
                      </a:r>
                    </a:p>
                  </a:txBody>
                  <a:tcPr anchor="ctr"/>
                </a:tc>
                <a:tc>
                  <a:txBody>
                    <a:bodyPr/>
                    <a:lstStyle/>
                    <a:p>
                      <a:pPr algn="ctr"/>
                      <a:r>
                        <a:rPr lang="en-US" sz="3200" dirty="0"/>
                        <a:t>Journalists</a:t>
                      </a:r>
                    </a:p>
                  </a:txBody>
                  <a:tcPr anchor="ctr"/>
                </a:tc>
                <a:tc>
                  <a:txBody>
                    <a:bodyPr/>
                    <a:lstStyle/>
                    <a:p>
                      <a:pPr algn="ctr"/>
                      <a:r>
                        <a:rPr lang="en-US" sz="3200" dirty="0"/>
                        <a:t>Law Enforcement</a:t>
                      </a:r>
                    </a:p>
                  </a:txBody>
                  <a:tcPr anchor="ctr"/>
                </a:tc>
                <a:extLst>
                  <a:ext uri="{0D108BD9-81ED-4DB2-BD59-A6C34878D82A}">
                    <a16:rowId xmlns:a16="http://schemas.microsoft.com/office/drawing/2014/main" val="2403104709"/>
                  </a:ext>
                </a:extLst>
              </a:tr>
              <a:tr h="1789536">
                <a:tc>
                  <a:txBody>
                    <a:bodyPr/>
                    <a:lstStyle/>
                    <a:p>
                      <a:pPr algn="ctr"/>
                      <a:r>
                        <a:rPr lang="en-US" sz="3200" dirty="0"/>
                        <a:t>Activists</a:t>
                      </a:r>
                    </a:p>
                  </a:txBody>
                  <a:tcPr anchor="ctr"/>
                </a:tc>
                <a:tc>
                  <a:txBody>
                    <a:bodyPr/>
                    <a:lstStyle/>
                    <a:p>
                      <a:pPr algn="ctr"/>
                      <a:r>
                        <a:rPr lang="en-US" sz="3200" dirty="0"/>
                        <a:t>Business Executives</a:t>
                      </a:r>
                    </a:p>
                  </a:txBody>
                  <a:tcPr anchor="ctr"/>
                </a:tc>
                <a:tc>
                  <a:txBody>
                    <a:bodyPr/>
                    <a:lstStyle/>
                    <a:p>
                      <a:pPr algn="ctr"/>
                      <a:r>
                        <a:rPr lang="en-US" sz="3200" dirty="0"/>
                        <a:t>Bloggers</a:t>
                      </a:r>
                    </a:p>
                  </a:txBody>
                  <a:tcPr anchor="ctr"/>
                </a:tc>
                <a:extLst>
                  <a:ext uri="{0D108BD9-81ED-4DB2-BD59-A6C34878D82A}">
                    <a16:rowId xmlns:a16="http://schemas.microsoft.com/office/drawing/2014/main" val="170254343"/>
                  </a:ext>
                </a:extLst>
              </a:tr>
              <a:tr h="1789536">
                <a:tc>
                  <a:txBody>
                    <a:bodyPr/>
                    <a:lstStyle/>
                    <a:p>
                      <a:pPr algn="ctr"/>
                      <a:r>
                        <a:rPr lang="en-US" sz="3200" dirty="0"/>
                        <a:t>Militaries</a:t>
                      </a:r>
                    </a:p>
                  </a:txBody>
                  <a:tcPr anchor="ctr"/>
                </a:tc>
                <a:tc>
                  <a:txBody>
                    <a:bodyPr/>
                    <a:lstStyle/>
                    <a:p>
                      <a:pPr algn="ctr"/>
                      <a:r>
                        <a:rPr lang="en-US" sz="3200" dirty="0"/>
                        <a:t>IT Professionals</a:t>
                      </a:r>
                    </a:p>
                  </a:txBody>
                  <a:tcPr anchor="ctr"/>
                </a:tc>
                <a:tc>
                  <a:txBody>
                    <a:bodyPr/>
                    <a:lstStyle/>
                    <a:p>
                      <a:pPr algn="ctr"/>
                      <a:r>
                        <a:rPr lang="en-US" sz="3200" dirty="0"/>
                        <a:t>Whistleblowers</a:t>
                      </a:r>
                    </a:p>
                  </a:txBody>
                  <a:tcPr anchor="ctr"/>
                </a:tc>
                <a:extLst>
                  <a:ext uri="{0D108BD9-81ED-4DB2-BD59-A6C34878D82A}">
                    <a16:rowId xmlns:a16="http://schemas.microsoft.com/office/drawing/2014/main" val="2408402317"/>
                  </a:ext>
                </a:extLst>
              </a:tr>
            </a:tbl>
          </a:graphicData>
        </a:graphic>
      </p:graphicFrame>
      <p:sp>
        <p:nvSpPr>
          <p:cNvPr id="8" name="TextBox 7">
            <a:extLst>
              <a:ext uri="{FF2B5EF4-FFF2-40B4-BE49-F238E27FC236}">
                <a16:creationId xmlns:a16="http://schemas.microsoft.com/office/drawing/2014/main" id="{FBC34D45-A186-6A79-51E3-FC5F0B554A78}"/>
              </a:ext>
            </a:extLst>
          </p:cNvPr>
          <p:cNvSpPr txBox="1"/>
          <p:nvPr/>
        </p:nvSpPr>
        <p:spPr>
          <a:xfrm>
            <a:off x="3937000" y="7248340"/>
            <a:ext cx="6913418" cy="369332"/>
          </a:xfrm>
          <a:prstGeom prst="rect">
            <a:avLst/>
          </a:prstGeom>
          <a:noFill/>
        </p:spPr>
        <p:txBody>
          <a:bodyPr wrap="square">
            <a:spAutoFit/>
          </a:bodyPr>
          <a:lstStyle/>
          <a:p>
            <a:r>
              <a:rPr lang="en-US" dirty="0">
                <a:solidFill>
                  <a:schemeClr val="accent3"/>
                </a:solidFill>
              </a:rPr>
              <a:t>https://2019.www.torproject.org/about/</a:t>
            </a:r>
            <a:r>
              <a:rPr lang="en-US" dirty="0" err="1">
                <a:solidFill>
                  <a:schemeClr val="accent3"/>
                </a:solidFill>
              </a:rPr>
              <a:t>torusers.html.en</a:t>
            </a:r>
            <a:endParaRPr lang="en-US" dirty="0">
              <a:solidFill>
                <a:schemeClr val="accent3"/>
              </a:solidFill>
            </a:endParaRPr>
          </a:p>
        </p:txBody>
      </p:sp>
    </p:spTree>
    <p:extLst>
      <p:ext uri="{BB962C8B-B14F-4D97-AF65-F5344CB8AC3E}">
        <p14:creationId xmlns:p14="http://schemas.microsoft.com/office/powerpoint/2010/main" val="32231168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16FA79-6D48-A4A0-7AA0-5AB2BA97BEA4}"/>
              </a:ext>
            </a:extLst>
          </p:cNvPr>
          <p:cNvSpPr>
            <a:spLocks noGrp="1"/>
          </p:cNvSpPr>
          <p:nvPr>
            <p:ph type="sldNum" sz="quarter" idx="10"/>
          </p:nvPr>
        </p:nvSpPr>
        <p:spPr/>
        <p:txBody>
          <a:bodyPr/>
          <a:lstStyle/>
          <a:p>
            <a:r>
              <a:rPr lang="en-US"/>
              <a:t>Toward Safer Tor Research |  </a:t>
            </a:r>
            <a:fld id="{EC78876D-F60F-416A-9AB8-0484C938732F}" type="slidenum">
              <a:rPr lang="en-US" b="1" smtClean="0">
                <a:solidFill>
                  <a:schemeClr val="tx2"/>
                </a:solidFill>
              </a:rPr>
              <a:pPr/>
              <a:t>40</a:t>
            </a:fld>
            <a:endParaRPr lang="en-US" b="1" dirty="0">
              <a:solidFill>
                <a:schemeClr val="tx2"/>
              </a:solidFill>
            </a:endParaRPr>
          </a:p>
        </p:txBody>
      </p:sp>
      <p:sp>
        <p:nvSpPr>
          <p:cNvPr id="3" name="Footer Placeholder 2">
            <a:extLst>
              <a:ext uri="{FF2B5EF4-FFF2-40B4-BE49-F238E27FC236}">
                <a16:creationId xmlns:a16="http://schemas.microsoft.com/office/drawing/2014/main" id="{EBCC3537-4C6F-E55C-2EF0-DEFD0709100F}"/>
              </a:ext>
            </a:extLst>
          </p:cNvPr>
          <p:cNvSpPr>
            <a:spLocks noGrp="1"/>
          </p:cNvSpPr>
          <p:nvPr>
            <p:ph type="ftr" sz="quarter" idx="11"/>
          </p:nvPr>
        </p:nvSpPr>
        <p:spPr/>
        <p:txBody>
          <a:bodyPr/>
          <a:lstStyle/>
          <a:p>
            <a:r>
              <a:rPr lang="en-US" dirty="0"/>
              <a:t>U.S. Naval Research Laboratory</a:t>
            </a:r>
          </a:p>
        </p:txBody>
      </p:sp>
      <p:sp>
        <p:nvSpPr>
          <p:cNvPr id="4" name="Title 3">
            <a:extLst>
              <a:ext uri="{FF2B5EF4-FFF2-40B4-BE49-F238E27FC236}">
                <a16:creationId xmlns:a16="http://schemas.microsoft.com/office/drawing/2014/main" id="{6A1DEFA4-E985-9D22-53A9-88C89DFD6261}"/>
              </a:ext>
            </a:extLst>
          </p:cNvPr>
          <p:cNvSpPr>
            <a:spLocks noGrp="1"/>
          </p:cNvSpPr>
          <p:nvPr>
            <p:ph type="title"/>
          </p:nvPr>
        </p:nvSpPr>
        <p:spPr/>
        <p:txBody>
          <a:bodyPr/>
          <a:lstStyle/>
          <a:p>
            <a:r>
              <a:rPr lang="en-US" dirty="0"/>
              <a:t>Modeling Tor Networks</a:t>
            </a:r>
          </a:p>
        </p:txBody>
      </p:sp>
      <p:sp>
        <p:nvSpPr>
          <p:cNvPr id="6" name="Content Placeholder 4">
            <a:extLst>
              <a:ext uri="{FF2B5EF4-FFF2-40B4-BE49-F238E27FC236}">
                <a16:creationId xmlns:a16="http://schemas.microsoft.com/office/drawing/2014/main" id="{B0A6A24D-D943-F611-BD87-2A8172520A7F}"/>
              </a:ext>
            </a:extLst>
          </p:cNvPr>
          <p:cNvSpPr>
            <a:spLocks noGrp="1"/>
          </p:cNvSpPr>
          <p:nvPr>
            <p:ph idx="13"/>
          </p:nvPr>
        </p:nvSpPr>
        <p:spPr>
          <a:xfrm>
            <a:off x="457200" y="1763184"/>
            <a:ext cx="12779298" cy="5369136"/>
          </a:xfrm>
        </p:spPr>
        <p:txBody>
          <a:bodyPr>
            <a:normAutofit fontScale="92500" lnSpcReduction="10000"/>
          </a:bodyPr>
          <a:lstStyle/>
          <a:p>
            <a:r>
              <a:rPr lang="en-US" dirty="0"/>
              <a:t>How should we construct a private Tor network from scratch?</a:t>
            </a:r>
          </a:p>
          <a:p>
            <a:pPr marL="919125" lvl="2" indent="-457200"/>
            <a:endParaRPr lang="en-US" dirty="0"/>
          </a:p>
          <a:p>
            <a:pPr marL="919125" lvl="2" indent="-457200"/>
            <a:r>
              <a:rPr lang="en-US" dirty="0"/>
              <a:t>How many </a:t>
            </a:r>
            <a:r>
              <a:rPr lang="en-US" dirty="0">
                <a:solidFill>
                  <a:schemeClr val="accent5"/>
                </a:solidFill>
              </a:rPr>
              <a:t>clients</a:t>
            </a:r>
            <a:r>
              <a:rPr lang="en-US" dirty="0"/>
              <a:t>? How many </a:t>
            </a:r>
            <a:r>
              <a:rPr lang="en-US" dirty="0">
                <a:solidFill>
                  <a:schemeClr val="accent5"/>
                </a:solidFill>
              </a:rPr>
              <a:t>servers</a:t>
            </a:r>
            <a:r>
              <a:rPr lang="en-US" dirty="0"/>
              <a:t>?</a:t>
            </a:r>
          </a:p>
          <a:p>
            <a:pPr marL="1150880" lvl="3" indent="-457200"/>
            <a:r>
              <a:rPr lang="en-US" dirty="0"/>
              <a:t>What is the behavior? Download a file?</a:t>
            </a:r>
          </a:p>
          <a:p>
            <a:pPr marL="1150880" lvl="3" indent="-457200"/>
            <a:endParaRPr lang="en-US" dirty="0"/>
          </a:p>
          <a:p>
            <a:pPr marL="919125" lvl="2" indent="-457200"/>
            <a:r>
              <a:rPr lang="en-US" dirty="0"/>
              <a:t>How many </a:t>
            </a:r>
            <a:r>
              <a:rPr lang="en-US" dirty="0">
                <a:solidFill>
                  <a:schemeClr val="accent5"/>
                </a:solidFill>
              </a:rPr>
              <a:t>relays</a:t>
            </a:r>
            <a:r>
              <a:rPr lang="en-US" dirty="0"/>
              <a:t>?</a:t>
            </a:r>
          </a:p>
          <a:p>
            <a:pPr marL="1150880" lvl="3" indent="-457200"/>
            <a:r>
              <a:rPr lang="en-US" dirty="0"/>
              <a:t>Entries, middles, exit positions</a:t>
            </a:r>
          </a:p>
          <a:p>
            <a:pPr marL="1150880" lvl="3" indent="-457200"/>
            <a:r>
              <a:rPr lang="en-US" dirty="0"/>
              <a:t>How to sample relays?</a:t>
            </a:r>
          </a:p>
          <a:p>
            <a:pPr marL="1150880" lvl="3" indent="-457200"/>
            <a:endParaRPr lang="en-US" dirty="0"/>
          </a:p>
          <a:p>
            <a:pPr marL="919125" lvl="2" indent="-457200"/>
            <a:r>
              <a:rPr lang="en-US" dirty="0"/>
              <a:t>What are the node characteristics?</a:t>
            </a:r>
          </a:p>
          <a:p>
            <a:pPr marL="1150880" lvl="3" indent="-457200"/>
            <a:r>
              <a:rPr lang="en-US" dirty="0"/>
              <a:t>location, bandwidth, rate limits</a:t>
            </a:r>
          </a:p>
          <a:p>
            <a:pPr lvl="2" indent="0">
              <a:buNone/>
            </a:pPr>
            <a:endParaRPr lang="en-US" dirty="0"/>
          </a:p>
          <a:p>
            <a:r>
              <a:rPr lang="en-US" dirty="0"/>
              <a:t>We develop methods and tools:</a:t>
            </a:r>
          </a:p>
          <a:p>
            <a:pPr marL="919125" lvl="2" indent="-457200"/>
            <a:r>
              <a:rPr lang="en-US" dirty="0"/>
              <a:t>To safely measure Tor</a:t>
            </a:r>
          </a:p>
          <a:p>
            <a:pPr marL="919125" lvl="2" indent="-457200"/>
            <a:r>
              <a:rPr lang="en-US" dirty="0"/>
              <a:t>To generate realistic traffic in test networks</a:t>
            </a:r>
          </a:p>
          <a:p>
            <a:pPr marL="919125" lvl="2" indent="-457200"/>
            <a:r>
              <a:rPr lang="en-US" dirty="0"/>
              <a:t>To construct realistic private Tor nets</a:t>
            </a:r>
          </a:p>
        </p:txBody>
      </p:sp>
      <p:pic>
        <p:nvPicPr>
          <p:cNvPr id="14" name="Content Placeholder 3" descr="routers.png">
            <a:extLst>
              <a:ext uri="{FF2B5EF4-FFF2-40B4-BE49-F238E27FC236}">
                <a16:creationId xmlns:a16="http://schemas.microsoft.com/office/drawing/2014/main" id="{D2F17537-377E-7401-B68E-CD5D97016CD4}"/>
              </a:ext>
            </a:extLst>
          </p:cNvPr>
          <p:cNvPicPr>
            <a:picLocks noChangeAspect="1"/>
          </p:cNvPicPr>
          <p:nvPr/>
        </p:nvPicPr>
        <p:blipFill>
          <a:blip r:embed="rId2">
            <a:extLst>
              <a:ext uri="{28A0092B-C50C-407E-A947-70E740481C1C}">
                <a14:useLocalDpi xmlns:a14="http://schemas.microsoft.com/office/drawing/2010/main" val="0"/>
              </a:ext>
            </a:extLst>
          </a:blip>
          <a:srcRect l="-4725" r="-4725"/>
          <a:stretch>
            <a:fillRect/>
          </a:stretch>
        </p:blipFill>
        <p:spPr bwMode="auto">
          <a:xfrm>
            <a:off x="7139870" y="3166946"/>
            <a:ext cx="5757409" cy="3183908"/>
          </a:xfrm>
          <a:prstGeom prst="rect">
            <a:avLst/>
          </a:prstGeom>
          <a:noFill/>
          <a:ln w="9525">
            <a:noFill/>
            <a:miter lim="800000"/>
            <a:headEnd/>
            <a:tailEnd/>
          </a:ln>
        </p:spPr>
      </p:pic>
      <p:pic>
        <p:nvPicPr>
          <p:cNvPr id="15" name="Picture 14">
            <a:extLst>
              <a:ext uri="{FF2B5EF4-FFF2-40B4-BE49-F238E27FC236}">
                <a16:creationId xmlns:a16="http://schemas.microsoft.com/office/drawing/2014/main" id="{0D7E85BB-2DB1-D17D-A877-DA16E34ACCEB}"/>
              </a:ext>
            </a:extLst>
          </p:cNvPr>
          <p:cNvPicPr>
            <a:picLocks noChangeAspect="1"/>
          </p:cNvPicPr>
          <p:nvPr/>
        </p:nvPicPr>
        <p:blipFill>
          <a:blip r:embed="rId3"/>
          <a:stretch>
            <a:fillRect/>
          </a:stretch>
        </p:blipFill>
        <p:spPr>
          <a:xfrm>
            <a:off x="8550983" y="2510100"/>
            <a:ext cx="724297" cy="814835"/>
          </a:xfrm>
          <a:prstGeom prst="rect">
            <a:avLst/>
          </a:prstGeom>
        </p:spPr>
      </p:pic>
      <p:pic>
        <p:nvPicPr>
          <p:cNvPr id="16" name="Picture 15">
            <a:extLst>
              <a:ext uri="{FF2B5EF4-FFF2-40B4-BE49-F238E27FC236}">
                <a16:creationId xmlns:a16="http://schemas.microsoft.com/office/drawing/2014/main" id="{E1492145-94AA-D973-060C-C500D52AC199}"/>
              </a:ext>
            </a:extLst>
          </p:cNvPr>
          <p:cNvPicPr>
            <a:picLocks noChangeAspect="1"/>
          </p:cNvPicPr>
          <p:nvPr/>
        </p:nvPicPr>
        <p:blipFill>
          <a:blip r:embed="rId4"/>
          <a:stretch>
            <a:fillRect/>
          </a:stretch>
        </p:blipFill>
        <p:spPr>
          <a:xfrm>
            <a:off x="7895603" y="5773239"/>
            <a:ext cx="490642" cy="760495"/>
          </a:xfrm>
          <a:prstGeom prst="rect">
            <a:avLst/>
          </a:prstGeom>
        </p:spPr>
      </p:pic>
      <p:pic>
        <p:nvPicPr>
          <p:cNvPr id="17" name="Picture 16">
            <a:extLst>
              <a:ext uri="{FF2B5EF4-FFF2-40B4-BE49-F238E27FC236}">
                <a16:creationId xmlns:a16="http://schemas.microsoft.com/office/drawing/2014/main" id="{B07474FE-86D9-1034-3530-9BD1E20850AC}"/>
              </a:ext>
            </a:extLst>
          </p:cNvPr>
          <p:cNvPicPr>
            <a:picLocks noChangeAspect="1"/>
          </p:cNvPicPr>
          <p:nvPr/>
        </p:nvPicPr>
        <p:blipFill>
          <a:blip r:embed="rId4"/>
          <a:stretch>
            <a:fillRect/>
          </a:stretch>
        </p:blipFill>
        <p:spPr>
          <a:xfrm>
            <a:off x="9029959" y="6046631"/>
            <a:ext cx="490642" cy="760495"/>
          </a:xfrm>
          <a:prstGeom prst="rect">
            <a:avLst/>
          </a:prstGeom>
        </p:spPr>
      </p:pic>
      <p:pic>
        <p:nvPicPr>
          <p:cNvPr id="18" name="Picture 17">
            <a:extLst>
              <a:ext uri="{FF2B5EF4-FFF2-40B4-BE49-F238E27FC236}">
                <a16:creationId xmlns:a16="http://schemas.microsoft.com/office/drawing/2014/main" id="{71F4C377-D6E1-7946-D141-65347BD9488E}"/>
              </a:ext>
            </a:extLst>
          </p:cNvPr>
          <p:cNvPicPr>
            <a:picLocks noChangeAspect="1"/>
          </p:cNvPicPr>
          <p:nvPr/>
        </p:nvPicPr>
        <p:blipFill>
          <a:blip r:embed="rId4"/>
          <a:stretch>
            <a:fillRect/>
          </a:stretch>
        </p:blipFill>
        <p:spPr>
          <a:xfrm>
            <a:off x="11446624" y="5681799"/>
            <a:ext cx="490642" cy="760495"/>
          </a:xfrm>
          <a:prstGeom prst="rect">
            <a:avLst/>
          </a:prstGeom>
        </p:spPr>
      </p:pic>
      <p:pic>
        <p:nvPicPr>
          <p:cNvPr id="19" name="Picture 18">
            <a:extLst>
              <a:ext uri="{FF2B5EF4-FFF2-40B4-BE49-F238E27FC236}">
                <a16:creationId xmlns:a16="http://schemas.microsoft.com/office/drawing/2014/main" id="{6820B476-042C-06D9-FE7C-F7015353FFB5}"/>
              </a:ext>
            </a:extLst>
          </p:cNvPr>
          <p:cNvPicPr>
            <a:picLocks noChangeAspect="1"/>
          </p:cNvPicPr>
          <p:nvPr/>
        </p:nvPicPr>
        <p:blipFill>
          <a:blip r:embed="rId4"/>
          <a:stretch>
            <a:fillRect/>
          </a:stretch>
        </p:blipFill>
        <p:spPr>
          <a:xfrm>
            <a:off x="10508769" y="2406451"/>
            <a:ext cx="490642" cy="760495"/>
          </a:xfrm>
          <a:prstGeom prst="rect">
            <a:avLst/>
          </a:prstGeom>
        </p:spPr>
      </p:pic>
      <p:pic>
        <p:nvPicPr>
          <p:cNvPr id="20" name="Picture 19">
            <a:extLst>
              <a:ext uri="{FF2B5EF4-FFF2-40B4-BE49-F238E27FC236}">
                <a16:creationId xmlns:a16="http://schemas.microsoft.com/office/drawing/2014/main" id="{76E73FDE-5A60-178D-0633-399EBCB52134}"/>
              </a:ext>
            </a:extLst>
          </p:cNvPr>
          <p:cNvPicPr>
            <a:picLocks noChangeAspect="1"/>
          </p:cNvPicPr>
          <p:nvPr/>
        </p:nvPicPr>
        <p:blipFill>
          <a:blip r:embed="rId3"/>
          <a:stretch>
            <a:fillRect/>
          </a:stretch>
        </p:blipFill>
        <p:spPr>
          <a:xfrm>
            <a:off x="7416627" y="4841236"/>
            <a:ext cx="724297" cy="814835"/>
          </a:xfrm>
          <a:prstGeom prst="rect">
            <a:avLst/>
          </a:prstGeom>
        </p:spPr>
      </p:pic>
      <p:pic>
        <p:nvPicPr>
          <p:cNvPr id="21" name="Picture 20">
            <a:extLst>
              <a:ext uri="{FF2B5EF4-FFF2-40B4-BE49-F238E27FC236}">
                <a16:creationId xmlns:a16="http://schemas.microsoft.com/office/drawing/2014/main" id="{1D064111-04BB-FA4C-F48B-20F0888DDC7F}"/>
              </a:ext>
            </a:extLst>
          </p:cNvPr>
          <p:cNvPicPr>
            <a:picLocks noChangeAspect="1"/>
          </p:cNvPicPr>
          <p:nvPr/>
        </p:nvPicPr>
        <p:blipFill>
          <a:blip r:embed="rId3"/>
          <a:stretch>
            <a:fillRect/>
          </a:stretch>
        </p:blipFill>
        <p:spPr>
          <a:xfrm>
            <a:off x="12371131" y="4289477"/>
            <a:ext cx="724297" cy="814835"/>
          </a:xfrm>
          <a:prstGeom prst="rect">
            <a:avLst/>
          </a:prstGeom>
        </p:spPr>
      </p:pic>
      <p:pic>
        <p:nvPicPr>
          <p:cNvPr id="22" name="Picture 21">
            <a:extLst>
              <a:ext uri="{FF2B5EF4-FFF2-40B4-BE49-F238E27FC236}">
                <a16:creationId xmlns:a16="http://schemas.microsoft.com/office/drawing/2014/main" id="{72621FA7-1BE6-6689-DB78-12D856C8F263}"/>
              </a:ext>
            </a:extLst>
          </p:cNvPr>
          <p:cNvPicPr>
            <a:picLocks noChangeAspect="1"/>
          </p:cNvPicPr>
          <p:nvPr/>
        </p:nvPicPr>
        <p:blipFill>
          <a:blip r:embed="rId3"/>
          <a:stretch>
            <a:fillRect/>
          </a:stretch>
        </p:blipFill>
        <p:spPr>
          <a:xfrm>
            <a:off x="11884693" y="2668089"/>
            <a:ext cx="724297" cy="814835"/>
          </a:xfrm>
          <a:prstGeom prst="rect">
            <a:avLst/>
          </a:prstGeom>
        </p:spPr>
      </p:pic>
      <p:pic>
        <p:nvPicPr>
          <p:cNvPr id="23" name="Picture 22">
            <a:extLst>
              <a:ext uri="{FF2B5EF4-FFF2-40B4-BE49-F238E27FC236}">
                <a16:creationId xmlns:a16="http://schemas.microsoft.com/office/drawing/2014/main" id="{51218490-BB0F-F3BD-2E27-6F165C16D35E}"/>
              </a:ext>
            </a:extLst>
          </p:cNvPr>
          <p:cNvPicPr>
            <a:picLocks noChangeAspect="1"/>
          </p:cNvPicPr>
          <p:nvPr/>
        </p:nvPicPr>
        <p:blipFill>
          <a:blip r:embed="rId4"/>
          <a:stretch>
            <a:fillRect/>
          </a:stretch>
        </p:blipFill>
        <p:spPr>
          <a:xfrm>
            <a:off x="7179011" y="4080741"/>
            <a:ext cx="490642" cy="760495"/>
          </a:xfrm>
          <a:prstGeom prst="rect">
            <a:avLst/>
          </a:prstGeom>
        </p:spPr>
      </p:pic>
      <p:pic>
        <p:nvPicPr>
          <p:cNvPr id="24" name="Picture 23">
            <a:extLst>
              <a:ext uri="{FF2B5EF4-FFF2-40B4-BE49-F238E27FC236}">
                <a16:creationId xmlns:a16="http://schemas.microsoft.com/office/drawing/2014/main" id="{C8D388A6-0215-85B2-5F80-3328E9761108}"/>
              </a:ext>
            </a:extLst>
          </p:cNvPr>
          <p:cNvPicPr>
            <a:picLocks noChangeAspect="1"/>
          </p:cNvPicPr>
          <p:nvPr/>
        </p:nvPicPr>
        <p:blipFill>
          <a:blip r:embed="rId4"/>
          <a:stretch>
            <a:fillRect/>
          </a:stretch>
        </p:blipFill>
        <p:spPr>
          <a:xfrm>
            <a:off x="12331976" y="5370688"/>
            <a:ext cx="490642" cy="760495"/>
          </a:xfrm>
          <a:prstGeom prst="rect">
            <a:avLst/>
          </a:prstGeom>
        </p:spPr>
      </p:pic>
      <p:grpSp>
        <p:nvGrpSpPr>
          <p:cNvPr id="25" name="Group 24">
            <a:extLst>
              <a:ext uri="{FF2B5EF4-FFF2-40B4-BE49-F238E27FC236}">
                <a16:creationId xmlns:a16="http://schemas.microsoft.com/office/drawing/2014/main" id="{F52C40FE-BD54-5EFA-C5E6-594A2352D9FA}"/>
              </a:ext>
            </a:extLst>
          </p:cNvPr>
          <p:cNvGrpSpPr/>
          <p:nvPr/>
        </p:nvGrpSpPr>
        <p:grpSpPr>
          <a:xfrm>
            <a:off x="9324838" y="2538994"/>
            <a:ext cx="735335" cy="890143"/>
            <a:chOff x="10663231" y="2478141"/>
            <a:chExt cx="1640658" cy="1986061"/>
          </a:xfrm>
        </p:grpSpPr>
        <p:pic>
          <p:nvPicPr>
            <p:cNvPr id="26" name="Picture 25">
              <a:extLst>
                <a:ext uri="{FF2B5EF4-FFF2-40B4-BE49-F238E27FC236}">
                  <a16:creationId xmlns:a16="http://schemas.microsoft.com/office/drawing/2014/main" id="{42A10C21-559B-8ECF-6F92-016ADBCF5801}"/>
                </a:ext>
              </a:extLst>
            </p:cNvPr>
            <p:cNvPicPr>
              <a:picLocks noChangeAspect="1"/>
            </p:cNvPicPr>
            <p:nvPr/>
          </p:nvPicPr>
          <p:blipFill>
            <a:blip r:embed="rId5"/>
            <a:stretch>
              <a:fillRect/>
            </a:stretch>
          </p:blipFill>
          <p:spPr>
            <a:xfrm>
              <a:off x="10663231" y="2478141"/>
              <a:ext cx="1640658" cy="1986061"/>
            </a:xfrm>
            <a:prstGeom prst="rect">
              <a:avLst/>
            </a:prstGeom>
          </p:spPr>
        </p:pic>
        <p:pic>
          <p:nvPicPr>
            <p:cNvPr id="27" name="Picture 2">
              <a:extLst>
                <a:ext uri="{FF2B5EF4-FFF2-40B4-BE49-F238E27FC236}">
                  <a16:creationId xmlns:a16="http://schemas.microsoft.com/office/drawing/2014/main" id="{61000C62-45C5-C727-4957-520169BED7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3231" y="2568192"/>
              <a:ext cx="1402489" cy="4703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a:extLst>
              <a:ext uri="{FF2B5EF4-FFF2-40B4-BE49-F238E27FC236}">
                <a16:creationId xmlns:a16="http://schemas.microsoft.com/office/drawing/2014/main" id="{A048699C-5131-6C97-8027-0BB0C598CE49}"/>
              </a:ext>
            </a:extLst>
          </p:cNvPr>
          <p:cNvGrpSpPr/>
          <p:nvPr/>
        </p:nvGrpSpPr>
        <p:grpSpPr>
          <a:xfrm>
            <a:off x="9899806" y="6040394"/>
            <a:ext cx="735335" cy="890143"/>
            <a:chOff x="10663231" y="2478141"/>
            <a:chExt cx="1640658" cy="1986061"/>
          </a:xfrm>
        </p:grpSpPr>
        <p:pic>
          <p:nvPicPr>
            <p:cNvPr id="32" name="Picture 31">
              <a:extLst>
                <a:ext uri="{FF2B5EF4-FFF2-40B4-BE49-F238E27FC236}">
                  <a16:creationId xmlns:a16="http://schemas.microsoft.com/office/drawing/2014/main" id="{838E0C3D-4EEA-264B-088A-A5F2396FC80A}"/>
                </a:ext>
              </a:extLst>
            </p:cNvPr>
            <p:cNvPicPr>
              <a:picLocks noChangeAspect="1"/>
            </p:cNvPicPr>
            <p:nvPr/>
          </p:nvPicPr>
          <p:blipFill>
            <a:blip r:embed="rId5"/>
            <a:stretch>
              <a:fillRect/>
            </a:stretch>
          </p:blipFill>
          <p:spPr>
            <a:xfrm>
              <a:off x="10663231" y="2478141"/>
              <a:ext cx="1640658" cy="1986061"/>
            </a:xfrm>
            <a:prstGeom prst="rect">
              <a:avLst/>
            </a:prstGeom>
          </p:spPr>
        </p:pic>
        <p:pic>
          <p:nvPicPr>
            <p:cNvPr id="33" name="Picture 2">
              <a:extLst>
                <a:ext uri="{FF2B5EF4-FFF2-40B4-BE49-F238E27FC236}">
                  <a16:creationId xmlns:a16="http://schemas.microsoft.com/office/drawing/2014/main" id="{27A646FA-4D90-6254-A546-7D2C8F7F41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3231" y="2568192"/>
              <a:ext cx="1402489" cy="47034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58716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D2D43F8-5091-F271-3867-AFDA78590BF6}"/>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7C81EBA3-A6A5-BBBF-2B42-A0C36BD7EB4D}"/>
              </a:ext>
            </a:extLst>
          </p:cNvPr>
          <p:cNvSpPr>
            <a:spLocks noGrp="1"/>
          </p:cNvSpPr>
          <p:nvPr>
            <p:ph type="title"/>
          </p:nvPr>
        </p:nvSpPr>
        <p:spPr/>
        <p:txBody>
          <a:bodyPr/>
          <a:lstStyle/>
          <a:p>
            <a:r>
              <a:rPr lang="en-US" dirty="0"/>
              <a:t>Contributing Research</a:t>
            </a:r>
          </a:p>
        </p:txBody>
      </p:sp>
      <p:sp>
        <p:nvSpPr>
          <p:cNvPr id="6" name="Slide Number Placeholder 1">
            <a:extLst>
              <a:ext uri="{FF2B5EF4-FFF2-40B4-BE49-F238E27FC236}">
                <a16:creationId xmlns:a16="http://schemas.microsoft.com/office/drawing/2014/main" id="{CA6AF9CD-08A1-D215-0F5E-77C808854E25}"/>
              </a:ext>
            </a:extLst>
          </p:cNvPr>
          <p:cNvSpPr>
            <a:spLocks noGrp="1"/>
          </p:cNvSpPr>
          <p:nvPr>
            <p:ph type="sldNum" sz="quarter" idx="10"/>
          </p:nvPr>
        </p:nvSpPr>
        <p:spPr>
          <a:xfrm>
            <a:off x="7652825" y="7203864"/>
            <a:ext cx="5505299" cy="413808"/>
          </a:xfrm>
        </p:spPr>
        <p:txBody>
          <a:bodyPr/>
          <a:lstStyle/>
          <a:p>
            <a:r>
              <a:rPr lang="en-US" dirty="0"/>
              <a:t>Toward Safer Tor Research |  </a:t>
            </a:r>
            <a:fld id="{EC78876D-F60F-416A-9AB8-0484C938732F}" type="slidenum">
              <a:rPr lang="en-US" b="1" smtClean="0">
                <a:solidFill>
                  <a:schemeClr val="tx2"/>
                </a:solidFill>
              </a:rPr>
              <a:pPr/>
              <a:t>41</a:t>
            </a:fld>
            <a:endParaRPr lang="en-US" b="1" dirty="0">
              <a:solidFill>
                <a:schemeClr val="tx2"/>
              </a:solidFill>
            </a:endParaRPr>
          </a:p>
        </p:txBody>
      </p:sp>
      <p:sp>
        <p:nvSpPr>
          <p:cNvPr id="5" name="Content Placeholder 4">
            <a:extLst>
              <a:ext uri="{FF2B5EF4-FFF2-40B4-BE49-F238E27FC236}">
                <a16:creationId xmlns:a16="http://schemas.microsoft.com/office/drawing/2014/main" id="{D9AB3072-BEB4-508D-C525-A83DA74BDCC0}"/>
              </a:ext>
            </a:extLst>
          </p:cNvPr>
          <p:cNvSpPr>
            <a:spLocks noGrp="1"/>
          </p:cNvSpPr>
          <p:nvPr>
            <p:ph idx="13"/>
          </p:nvPr>
        </p:nvSpPr>
        <p:spPr/>
        <p:txBody>
          <a:bodyPr/>
          <a:lstStyle/>
          <a:p>
            <a:pPr marL="457200" indent="-457200">
              <a:buFont typeface="Arial" panose="020B0604020202020204" pitchFamily="34" charset="0"/>
              <a:buChar char="•"/>
            </a:pPr>
            <a:r>
              <a:rPr lang="en-US" b="1" dirty="0"/>
              <a:t>On the Accuracy of Tor Bandwidth Estimation</a:t>
            </a:r>
            <a:r>
              <a:rPr lang="en-US" dirty="0"/>
              <a:t>. Rob Jansen and Aaron Johnson. PAM, 2021.</a:t>
            </a:r>
          </a:p>
          <a:p>
            <a:pPr marL="457200" indent="-457200">
              <a:buFont typeface="Arial" panose="020B0604020202020204" pitchFamily="34" charset="0"/>
              <a:buChar char="•"/>
            </a:pPr>
            <a:endParaRPr lang="en-US" b="1" dirty="0"/>
          </a:p>
          <a:p>
            <a:pPr marL="457200" indent="-457200">
              <a:buFont typeface="Arial" panose="020B0604020202020204" pitchFamily="34" charset="0"/>
              <a:buChar char="•"/>
            </a:pPr>
            <a:r>
              <a:rPr lang="en-US" b="1" dirty="0"/>
              <a:t>Understanding Tor Usage with Privacy-Preserving Measurement. </a:t>
            </a:r>
            <a:r>
              <a:rPr lang="en-US" dirty="0"/>
              <a:t>Akshaya Mani, T Wilson-Brown, Rob Jansen, Aaron Johnson, and Micah </a:t>
            </a:r>
            <a:r>
              <a:rPr lang="en-US" dirty="0" err="1"/>
              <a:t>Sherr</a:t>
            </a:r>
            <a:r>
              <a:rPr lang="en-US" dirty="0"/>
              <a:t>. IMC, 2018.</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b="1" dirty="0"/>
              <a:t>Privacy-Preserving Dynamic Learning of Tor Network Traffic</a:t>
            </a:r>
            <a:r>
              <a:rPr lang="en-US" dirty="0"/>
              <a:t>. Rob Jansen, Mathew </a:t>
            </a:r>
            <a:r>
              <a:rPr lang="en-US" dirty="0" err="1"/>
              <a:t>Traudt</a:t>
            </a:r>
            <a:r>
              <a:rPr lang="en-US" dirty="0"/>
              <a:t>, and Nicholas Hopper. CCS 2018.</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b="1" dirty="0"/>
              <a:t>Safely Measuring Tor</a:t>
            </a:r>
            <a:r>
              <a:rPr lang="en-US" dirty="0"/>
              <a:t>. Rob Jansen and Aaron Johnson. CCS 2016.</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19182337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62D216-B38C-4F0F-5071-6D05765BA283}"/>
              </a:ext>
            </a:extLst>
          </p:cNvPr>
          <p:cNvSpPr>
            <a:spLocks noGrp="1"/>
          </p:cNvSpPr>
          <p:nvPr>
            <p:ph type="sldNum" sz="quarter" idx="10"/>
          </p:nvPr>
        </p:nvSpPr>
        <p:spPr/>
        <p:txBody>
          <a:bodyPr/>
          <a:lstStyle/>
          <a:p>
            <a:r>
              <a:rPr lang="en-US"/>
              <a:t>Toward Safer Tor Research |  </a:t>
            </a:r>
            <a:fld id="{EC78876D-F60F-416A-9AB8-0484C938732F}" type="slidenum">
              <a:rPr lang="en-US" b="1" smtClean="0">
                <a:solidFill>
                  <a:schemeClr val="tx2"/>
                </a:solidFill>
              </a:rPr>
              <a:pPr/>
              <a:t>42</a:t>
            </a:fld>
            <a:endParaRPr lang="en-US" b="1" dirty="0">
              <a:solidFill>
                <a:schemeClr val="tx2"/>
              </a:solidFill>
            </a:endParaRPr>
          </a:p>
        </p:txBody>
      </p:sp>
      <p:sp>
        <p:nvSpPr>
          <p:cNvPr id="3" name="Footer Placeholder 2">
            <a:extLst>
              <a:ext uri="{FF2B5EF4-FFF2-40B4-BE49-F238E27FC236}">
                <a16:creationId xmlns:a16="http://schemas.microsoft.com/office/drawing/2014/main" id="{E3005892-F010-3284-2239-BA5652701D7C}"/>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A30A1EE3-B069-D74F-0FFF-9139769F8FED}"/>
              </a:ext>
            </a:extLst>
          </p:cNvPr>
          <p:cNvSpPr>
            <a:spLocks noGrp="1"/>
          </p:cNvSpPr>
          <p:nvPr>
            <p:ph type="title"/>
          </p:nvPr>
        </p:nvSpPr>
        <p:spPr/>
        <p:txBody>
          <a:bodyPr/>
          <a:lstStyle/>
          <a:p>
            <a:r>
              <a:rPr lang="en-US" dirty="0" err="1"/>
              <a:t>PrivCount</a:t>
            </a:r>
            <a:r>
              <a:rPr lang="en-US" dirty="0"/>
              <a:t> Measurement System</a:t>
            </a:r>
          </a:p>
        </p:txBody>
      </p:sp>
      <p:sp>
        <p:nvSpPr>
          <p:cNvPr id="6" name="Content Placeholder 4">
            <a:extLst>
              <a:ext uri="{FF2B5EF4-FFF2-40B4-BE49-F238E27FC236}">
                <a16:creationId xmlns:a16="http://schemas.microsoft.com/office/drawing/2014/main" id="{B36D5EA0-F727-D18F-761F-A5E87EFC3673}"/>
              </a:ext>
            </a:extLst>
          </p:cNvPr>
          <p:cNvSpPr>
            <a:spLocks noGrp="1"/>
          </p:cNvSpPr>
          <p:nvPr>
            <p:ph idx="13"/>
          </p:nvPr>
        </p:nvSpPr>
        <p:spPr>
          <a:xfrm>
            <a:off x="457199" y="1763183"/>
            <a:ext cx="10783229" cy="5694891"/>
          </a:xfrm>
        </p:spPr>
        <p:txBody>
          <a:bodyPr>
            <a:normAutofit/>
          </a:bodyPr>
          <a:lstStyle/>
          <a:p>
            <a:r>
              <a:rPr lang="en-US" dirty="0" err="1"/>
              <a:t>PrivCount</a:t>
            </a:r>
            <a:r>
              <a:rPr lang="en-US" dirty="0"/>
              <a:t>: a privacy-preserving counting system</a:t>
            </a:r>
          </a:p>
          <a:p>
            <a:pPr marL="919163" lvl="2" indent="-457200"/>
            <a:r>
              <a:rPr lang="en-US" dirty="0"/>
              <a:t>Designed to safely collect useful Tor statistics</a:t>
            </a:r>
          </a:p>
          <a:p>
            <a:pPr marL="919163" lvl="2" indent="-457200"/>
            <a:r>
              <a:rPr lang="en-US" dirty="0"/>
              <a:t>Based on the </a:t>
            </a:r>
            <a:r>
              <a:rPr lang="en-US" dirty="0" err="1"/>
              <a:t>PrivEx</a:t>
            </a:r>
            <a:r>
              <a:rPr lang="en-US" dirty="0"/>
              <a:t> secret sharing protocol [CCS’14]</a:t>
            </a:r>
          </a:p>
          <a:p>
            <a:pPr marL="919163" lvl="2" indent="-457200"/>
            <a:endParaRPr lang="en-US" dirty="0"/>
          </a:p>
          <a:p>
            <a:r>
              <a:rPr lang="en-US" dirty="0" err="1"/>
              <a:t>PrivCount</a:t>
            </a:r>
            <a:r>
              <a:rPr lang="en-US" dirty="0"/>
              <a:t> security goals:</a:t>
            </a:r>
          </a:p>
          <a:p>
            <a:pPr marL="919163" lvl="2" indent="-457200"/>
            <a:r>
              <a:rPr lang="en-US" dirty="0">
                <a:solidFill>
                  <a:schemeClr val="accent5"/>
                </a:solidFill>
              </a:rPr>
              <a:t>Forward privacy</a:t>
            </a:r>
            <a:r>
              <a:rPr lang="en-US" dirty="0"/>
              <a:t>: adversary cannot learn state of </a:t>
            </a:r>
            <a:br>
              <a:rPr lang="en-US" dirty="0"/>
            </a:br>
            <a:r>
              <a:rPr lang="en-US" dirty="0"/>
              <a:t>measurement before time of compromise</a:t>
            </a:r>
          </a:p>
          <a:p>
            <a:pPr marL="919163" lvl="2" indent="-457200"/>
            <a:endParaRPr lang="en-US" dirty="0"/>
          </a:p>
          <a:p>
            <a:pPr marL="919163" lvl="2" indent="-457200"/>
            <a:r>
              <a:rPr lang="en-US" dirty="0">
                <a:solidFill>
                  <a:schemeClr val="accent5"/>
                </a:solidFill>
              </a:rPr>
              <a:t>Secure aggregation </a:t>
            </a:r>
            <a:r>
              <a:rPr lang="en-US" dirty="0"/>
              <a:t>across all measurement nodes</a:t>
            </a:r>
          </a:p>
          <a:p>
            <a:pPr marL="919163" lvl="2" indent="-457200"/>
            <a:endParaRPr lang="en-US" dirty="0"/>
          </a:p>
          <a:p>
            <a:pPr marL="919163" lvl="2" indent="-457200"/>
            <a:r>
              <a:rPr lang="en-US" dirty="0"/>
              <a:t>Measurement results are </a:t>
            </a:r>
            <a:r>
              <a:rPr lang="en-US" dirty="0">
                <a:solidFill>
                  <a:schemeClr val="accent5"/>
                </a:solidFill>
              </a:rPr>
              <a:t>differentially private </a:t>
            </a:r>
            <a:r>
              <a:rPr lang="en-US" dirty="0"/>
              <a:t>to </a:t>
            </a:r>
            <a:br>
              <a:rPr lang="en-US" dirty="0"/>
            </a:br>
            <a:r>
              <a:rPr lang="en-US" dirty="0"/>
              <a:t>protect user actions</a:t>
            </a:r>
          </a:p>
        </p:txBody>
      </p:sp>
      <p:pic>
        <p:nvPicPr>
          <p:cNvPr id="7" name="Picture 6">
            <a:extLst>
              <a:ext uri="{FF2B5EF4-FFF2-40B4-BE49-F238E27FC236}">
                <a16:creationId xmlns:a16="http://schemas.microsoft.com/office/drawing/2014/main" id="{BB7C0ACD-59D6-1CE5-5CA0-A22133E0C59B}"/>
              </a:ext>
            </a:extLst>
          </p:cNvPr>
          <p:cNvPicPr>
            <a:picLocks noChangeAspect="1"/>
          </p:cNvPicPr>
          <p:nvPr/>
        </p:nvPicPr>
        <p:blipFill>
          <a:blip r:embed="rId2"/>
          <a:stretch>
            <a:fillRect/>
          </a:stretch>
        </p:blipFill>
        <p:spPr>
          <a:xfrm>
            <a:off x="8114967" y="2787805"/>
            <a:ext cx="5702633" cy="2884861"/>
          </a:xfrm>
          <a:prstGeom prst="rect">
            <a:avLst/>
          </a:prstGeom>
        </p:spPr>
      </p:pic>
    </p:spTree>
    <p:extLst>
      <p:ext uri="{BB962C8B-B14F-4D97-AF65-F5344CB8AC3E}">
        <p14:creationId xmlns:p14="http://schemas.microsoft.com/office/powerpoint/2010/main" val="29850698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4D34E7-7B8B-4AAA-BF96-7B1A63A05D66}"/>
              </a:ext>
            </a:extLst>
          </p:cNvPr>
          <p:cNvSpPr>
            <a:spLocks noGrp="1"/>
          </p:cNvSpPr>
          <p:nvPr>
            <p:ph type="sldNum" sz="quarter" idx="10"/>
          </p:nvPr>
        </p:nvSpPr>
        <p:spPr/>
        <p:txBody>
          <a:bodyPr/>
          <a:lstStyle/>
          <a:p>
            <a:r>
              <a:rPr lang="en-US"/>
              <a:t>Toward Safer Tor Research |  </a:t>
            </a:r>
            <a:fld id="{EC78876D-F60F-416A-9AB8-0484C938732F}" type="slidenum">
              <a:rPr lang="en-US" b="1" smtClean="0">
                <a:solidFill>
                  <a:schemeClr val="tx2"/>
                </a:solidFill>
              </a:rPr>
              <a:pPr/>
              <a:t>43</a:t>
            </a:fld>
            <a:endParaRPr lang="en-US" b="1" dirty="0">
              <a:solidFill>
                <a:schemeClr val="tx2"/>
              </a:solidFill>
            </a:endParaRPr>
          </a:p>
        </p:txBody>
      </p:sp>
      <p:sp>
        <p:nvSpPr>
          <p:cNvPr id="3" name="Footer Placeholder 2">
            <a:extLst>
              <a:ext uri="{FF2B5EF4-FFF2-40B4-BE49-F238E27FC236}">
                <a16:creationId xmlns:a16="http://schemas.microsoft.com/office/drawing/2014/main" id="{05E5EEFD-44C3-C16C-7649-8C5FA6D146D6}"/>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B3C52B68-3C70-00E2-3A64-51581F311396}"/>
              </a:ext>
            </a:extLst>
          </p:cNvPr>
          <p:cNvSpPr>
            <a:spLocks noGrp="1"/>
          </p:cNvSpPr>
          <p:nvPr>
            <p:ph type="title"/>
          </p:nvPr>
        </p:nvSpPr>
        <p:spPr/>
        <p:txBody>
          <a:bodyPr/>
          <a:lstStyle/>
          <a:p>
            <a:r>
              <a:rPr lang="en-US" dirty="0"/>
              <a:t>Deploying </a:t>
            </a:r>
            <a:r>
              <a:rPr lang="en-US" dirty="0" err="1"/>
              <a:t>PrivCount</a:t>
            </a:r>
            <a:r>
              <a:rPr lang="en-US" dirty="0"/>
              <a:t> on the Public Tor Network</a:t>
            </a:r>
          </a:p>
        </p:txBody>
      </p:sp>
      <p:pic>
        <p:nvPicPr>
          <p:cNvPr id="7" name="Picture 6">
            <a:extLst>
              <a:ext uri="{FF2B5EF4-FFF2-40B4-BE49-F238E27FC236}">
                <a16:creationId xmlns:a16="http://schemas.microsoft.com/office/drawing/2014/main" id="{5EBE864C-3E5E-8BCE-9566-7B6681DB8F09}"/>
              </a:ext>
            </a:extLst>
          </p:cNvPr>
          <p:cNvPicPr>
            <a:picLocks noChangeAspect="1"/>
          </p:cNvPicPr>
          <p:nvPr/>
        </p:nvPicPr>
        <p:blipFill>
          <a:blip r:embed="rId2"/>
          <a:stretch>
            <a:fillRect/>
          </a:stretch>
        </p:blipFill>
        <p:spPr>
          <a:xfrm>
            <a:off x="238895" y="1483656"/>
            <a:ext cx="6822508" cy="5548303"/>
          </a:xfrm>
          <a:prstGeom prst="rect">
            <a:avLst/>
          </a:prstGeom>
        </p:spPr>
      </p:pic>
    </p:spTree>
    <p:extLst>
      <p:ext uri="{BB962C8B-B14F-4D97-AF65-F5344CB8AC3E}">
        <p14:creationId xmlns:p14="http://schemas.microsoft.com/office/powerpoint/2010/main" val="19519183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4D34E7-7B8B-4AAA-BF96-7B1A63A05D66}"/>
              </a:ext>
            </a:extLst>
          </p:cNvPr>
          <p:cNvSpPr>
            <a:spLocks noGrp="1"/>
          </p:cNvSpPr>
          <p:nvPr>
            <p:ph type="sldNum" sz="quarter" idx="10"/>
          </p:nvPr>
        </p:nvSpPr>
        <p:spPr/>
        <p:txBody>
          <a:bodyPr/>
          <a:lstStyle/>
          <a:p>
            <a:r>
              <a:rPr lang="en-US"/>
              <a:t>Toward Safer Tor Research |  </a:t>
            </a:r>
            <a:fld id="{EC78876D-F60F-416A-9AB8-0484C938732F}" type="slidenum">
              <a:rPr lang="en-US" b="1" smtClean="0">
                <a:solidFill>
                  <a:schemeClr val="tx2"/>
                </a:solidFill>
              </a:rPr>
              <a:pPr/>
              <a:t>44</a:t>
            </a:fld>
            <a:endParaRPr lang="en-US" b="1" dirty="0">
              <a:solidFill>
                <a:schemeClr val="tx2"/>
              </a:solidFill>
            </a:endParaRPr>
          </a:p>
        </p:txBody>
      </p:sp>
      <p:sp>
        <p:nvSpPr>
          <p:cNvPr id="3" name="Footer Placeholder 2">
            <a:extLst>
              <a:ext uri="{FF2B5EF4-FFF2-40B4-BE49-F238E27FC236}">
                <a16:creationId xmlns:a16="http://schemas.microsoft.com/office/drawing/2014/main" id="{05E5EEFD-44C3-C16C-7649-8C5FA6D146D6}"/>
              </a:ext>
            </a:extLst>
          </p:cNvPr>
          <p:cNvSpPr>
            <a:spLocks noGrp="1"/>
          </p:cNvSpPr>
          <p:nvPr>
            <p:ph type="ftr" sz="quarter" idx="11"/>
          </p:nvPr>
        </p:nvSpPr>
        <p:spPr/>
        <p:txBody>
          <a:bodyPr/>
          <a:lstStyle/>
          <a:p>
            <a:r>
              <a:rPr lang="en-US"/>
              <a:t>U.S. Naval Research Laboratory</a:t>
            </a:r>
            <a:endParaRPr lang="en-US" dirty="0"/>
          </a:p>
        </p:txBody>
      </p:sp>
      <p:pic>
        <p:nvPicPr>
          <p:cNvPr id="7" name="Picture 6">
            <a:extLst>
              <a:ext uri="{FF2B5EF4-FFF2-40B4-BE49-F238E27FC236}">
                <a16:creationId xmlns:a16="http://schemas.microsoft.com/office/drawing/2014/main" id="{5EBE864C-3E5E-8BCE-9566-7B6681DB8F09}"/>
              </a:ext>
            </a:extLst>
          </p:cNvPr>
          <p:cNvPicPr>
            <a:picLocks noChangeAspect="1"/>
          </p:cNvPicPr>
          <p:nvPr/>
        </p:nvPicPr>
        <p:blipFill>
          <a:blip r:embed="rId2"/>
          <a:stretch>
            <a:fillRect/>
          </a:stretch>
        </p:blipFill>
        <p:spPr>
          <a:xfrm>
            <a:off x="238895" y="1483656"/>
            <a:ext cx="6822508" cy="5548303"/>
          </a:xfrm>
          <a:prstGeom prst="rect">
            <a:avLst/>
          </a:prstGeom>
        </p:spPr>
      </p:pic>
      <p:grpSp>
        <p:nvGrpSpPr>
          <p:cNvPr id="12" name="Group 11">
            <a:extLst>
              <a:ext uri="{FF2B5EF4-FFF2-40B4-BE49-F238E27FC236}">
                <a16:creationId xmlns:a16="http://schemas.microsoft.com/office/drawing/2014/main" id="{7BA7D623-C8CE-FC98-1527-A4F8D3D37D93}"/>
              </a:ext>
            </a:extLst>
          </p:cNvPr>
          <p:cNvGrpSpPr/>
          <p:nvPr/>
        </p:nvGrpSpPr>
        <p:grpSpPr>
          <a:xfrm>
            <a:off x="7061403" y="1820423"/>
            <a:ext cx="8215767" cy="5211536"/>
            <a:chOff x="4808857" y="1820423"/>
            <a:chExt cx="8215767" cy="5211536"/>
          </a:xfrm>
        </p:grpSpPr>
        <p:pic>
          <p:nvPicPr>
            <p:cNvPr id="10" name="Picture 9">
              <a:extLst>
                <a:ext uri="{FF2B5EF4-FFF2-40B4-BE49-F238E27FC236}">
                  <a16:creationId xmlns:a16="http://schemas.microsoft.com/office/drawing/2014/main" id="{4F97FEED-5675-7E36-80E8-7BC213E12F36}"/>
                </a:ext>
              </a:extLst>
            </p:cNvPr>
            <p:cNvPicPr>
              <a:picLocks noChangeAspect="1"/>
            </p:cNvPicPr>
            <p:nvPr/>
          </p:nvPicPr>
          <p:blipFill>
            <a:blip r:embed="rId3"/>
            <a:stretch>
              <a:fillRect/>
            </a:stretch>
          </p:blipFill>
          <p:spPr>
            <a:xfrm>
              <a:off x="4808857" y="2074590"/>
              <a:ext cx="7847798" cy="4660297"/>
            </a:xfrm>
            <a:prstGeom prst="rect">
              <a:avLst/>
            </a:prstGeom>
          </p:spPr>
        </p:pic>
        <p:sp>
          <p:nvSpPr>
            <p:cNvPr id="11" name="Rectangle 10">
              <a:extLst>
                <a:ext uri="{FF2B5EF4-FFF2-40B4-BE49-F238E27FC236}">
                  <a16:creationId xmlns:a16="http://schemas.microsoft.com/office/drawing/2014/main" id="{3563C35B-D0FC-2D70-9678-9347B996DC9F}"/>
                </a:ext>
              </a:extLst>
            </p:cNvPr>
            <p:cNvSpPr/>
            <p:nvPr/>
          </p:nvSpPr>
          <p:spPr>
            <a:xfrm>
              <a:off x="11418849" y="1820423"/>
              <a:ext cx="1605775" cy="5211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5">
            <a:extLst>
              <a:ext uri="{FF2B5EF4-FFF2-40B4-BE49-F238E27FC236}">
                <a16:creationId xmlns:a16="http://schemas.microsoft.com/office/drawing/2014/main" id="{537026B1-105C-4B1C-9883-9FD221126C21}"/>
              </a:ext>
            </a:extLst>
          </p:cNvPr>
          <p:cNvSpPr>
            <a:spLocks noGrp="1"/>
          </p:cNvSpPr>
          <p:nvPr>
            <p:ph type="title"/>
          </p:nvPr>
        </p:nvSpPr>
        <p:spPr/>
        <p:txBody>
          <a:bodyPr>
            <a:normAutofit/>
          </a:bodyPr>
          <a:lstStyle/>
          <a:p>
            <a:r>
              <a:rPr lang="en-US" dirty="0"/>
              <a:t>Deploying </a:t>
            </a:r>
            <a:r>
              <a:rPr lang="en-US" dirty="0" err="1"/>
              <a:t>PrivCount</a:t>
            </a:r>
            <a:r>
              <a:rPr lang="en-US" dirty="0"/>
              <a:t> on the Public Tor Network</a:t>
            </a:r>
          </a:p>
        </p:txBody>
      </p:sp>
    </p:spTree>
    <p:extLst>
      <p:ext uri="{BB962C8B-B14F-4D97-AF65-F5344CB8AC3E}">
        <p14:creationId xmlns:p14="http://schemas.microsoft.com/office/powerpoint/2010/main" val="41775271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141F2F-9B0A-7E9B-FF41-C22F38D16595}"/>
              </a:ext>
            </a:extLst>
          </p:cNvPr>
          <p:cNvSpPr>
            <a:spLocks noGrp="1"/>
          </p:cNvSpPr>
          <p:nvPr>
            <p:ph type="sldNum" sz="quarter" idx="10"/>
          </p:nvPr>
        </p:nvSpPr>
        <p:spPr/>
        <p:txBody>
          <a:bodyPr/>
          <a:lstStyle/>
          <a:p>
            <a:r>
              <a:rPr lang="en-US"/>
              <a:t>Toward Safer Tor Research |  </a:t>
            </a:r>
            <a:fld id="{EC78876D-F60F-416A-9AB8-0484C938732F}" type="slidenum">
              <a:rPr lang="en-US" b="1" smtClean="0">
                <a:solidFill>
                  <a:schemeClr val="tx2"/>
                </a:solidFill>
              </a:rPr>
              <a:pPr/>
              <a:t>45</a:t>
            </a:fld>
            <a:endParaRPr lang="en-US" b="1" dirty="0">
              <a:solidFill>
                <a:schemeClr val="tx2"/>
              </a:solidFill>
            </a:endParaRPr>
          </a:p>
        </p:txBody>
      </p:sp>
      <p:sp>
        <p:nvSpPr>
          <p:cNvPr id="3" name="Footer Placeholder 2">
            <a:extLst>
              <a:ext uri="{FF2B5EF4-FFF2-40B4-BE49-F238E27FC236}">
                <a16:creationId xmlns:a16="http://schemas.microsoft.com/office/drawing/2014/main" id="{39DCF432-F28B-DB2F-0D66-182630F46953}"/>
              </a:ext>
            </a:extLst>
          </p:cNvPr>
          <p:cNvSpPr>
            <a:spLocks noGrp="1"/>
          </p:cNvSpPr>
          <p:nvPr>
            <p:ph type="ftr" sz="quarter" idx="11"/>
          </p:nvPr>
        </p:nvSpPr>
        <p:spPr/>
        <p:txBody>
          <a:bodyPr/>
          <a:lstStyle/>
          <a:p>
            <a:r>
              <a:rPr lang="en-US" dirty="0"/>
              <a:t>U.S. Naval Research Laboratory</a:t>
            </a:r>
          </a:p>
        </p:txBody>
      </p:sp>
      <p:sp>
        <p:nvSpPr>
          <p:cNvPr id="4" name="Title 3">
            <a:extLst>
              <a:ext uri="{FF2B5EF4-FFF2-40B4-BE49-F238E27FC236}">
                <a16:creationId xmlns:a16="http://schemas.microsoft.com/office/drawing/2014/main" id="{68368534-76A6-31EB-F5FD-9B9E0650363B}"/>
              </a:ext>
            </a:extLst>
          </p:cNvPr>
          <p:cNvSpPr>
            <a:spLocks noGrp="1"/>
          </p:cNvSpPr>
          <p:nvPr>
            <p:ph type="title"/>
          </p:nvPr>
        </p:nvSpPr>
        <p:spPr/>
        <p:txBody>
          <a:bodyPr/>
          <a:lstStyle/>
          <a:p>
            <a:r>
              <a:rPr lang="en-US" dirty="0"/>
              <a:t>Hidden Markov Modeling of Traffic</a:t>
            </a:r>
          </a:p>
        </p:txBody>
      </p:sp>
      <p:sp>
        <p:nvSpPr>
          <p:cNvPr id="6" name="Content Placeholder 4">
            <a:extLst>
              <a:ext uri="{FF2B5EF4-FFF2-40B4-BE49-F238E27FC236}">
                <a16:creationId xmlns:a16="http://schemas.microsoft.com/office/drawing/2014/main" id="{955DF76A-4074-15A1-FB1B-55E8E4943F1E}"/>
              </a:ext>
            </a:extLst>
          </p:cNvPr>
          <p:cNvSpPr>
            <a:spLocks noGrp="1"/>
          </p:cNvSpPr>
          <p:nvPr>
            <p:ph idx="13"/>
          </p:nvPr>
        </p:nvSpPr>
        <p:spPr>
          <a:xfrm>
            <a:off x="457199" y="1584017"/>
            <a:ext cx="12418291" cy="5694891"/>
          </a:xfrm>
        </p:spPr>
        <p:txBody>
          <a:bodyPr>
            <a:normAutofit fontScale="92500" lnSpcReduction="10000"/>
          </a:bodyPr>
          <a:lstStyle/>
          <a:p>
            <a:r>
              <a:rPr lang="en-US" dirty="0"/>
              <a:t>Use exit relay observations and </a:t>
            </a:r>
            <a:r>
              <a:rPr lang="en-US" dirty="0" err="1"/>
              <a:t>PrivCount</a:t>
            </a:r>
            <a:r>
              <a:rPr lang="en-US" dirty="0"/>
              <a:t> to safely learn </a:t>
            </a:r>
            <a:br>
              <a:rPr lang="en-US" dirty="0"/>
            </a:br>
            <a:r>
              <a:rPr lang="en-US" dirty="0"/>
              <a:t>HMM </a:t>
            </a:r>
            <a:r>
              <a:rPr lang="en-US" dirty="0">
                <a:solidFill>
                  <a:schemeClr val="accent5"/>
                </a:solidFill>
              </a:rPr>
              <a:t>stream</a:t>
            </a:r>
            <a:r>
              <a:rPr lang="en-US" dirty="0"/>
              <a:t> and </a:t>
            </a:r>
            <a:r>
              <a:rPr lang="en-US" dirty="0">
                <a:solidFill>
                  <a:schemeClr val="accent5"/>
                </a:solidFill>
              </a:rPr>
              <a:t>packet</a:t>
            </a:r>
            <a:r>
              <a:rPr lang="en-US" dirty="0"/>
              <a:t> models of live Tor traffic</a:t>
            </a:r>
          </a:p>
          <a:p>
            <a:endParaRPr lang="en-US" dirty="0"/>
          </a:p>
          <a:p>
            <a:endParaRPr lang="en-US" dirty="0"/>
          </a:p>
          <a:p>
            <a:endParaRPr lang="en-US" dirty="0"/>
          </a:p>
          <a:p>
            <a:endParaRPr lang="en-US" dirty="0"/>
          </a:p>
          <a:p>
            <a:r>
              <a:rPr lang="en-US" dirty="0"/>
              <a:t>Exits can observe:</a:t>
            </a:r>
          </a:p>
          <a:p>
            <a:pPr marL="919163" lvl="2" indent="-457200"/>
            <a:r>
              <a:rPr lang="en-US" dirty="0"/>
              <a:t>Stream model events</a:t>
            </a:r>
          </a:p>
          <a:p>
            <a:pPr marL="1150938" lvl="3" indent="-457200"/>
            <a:r>
              <a:rPr lang="en-US" dirty="0"/>
              <a:t>Circuit opened, stream created, circuit closed</a:t>
            </a:r>
          </a:p>
          <a:p>
            <a:pPr marL="919163" lvl="2" indent="-457200"/>
            <a:r>
              <a:rPr lang="en-US" dirty="0"/>
              <a:t>Packet model events</a:t>
            </a:r>
          </a:p>
          <a:p>
            <a:pPr marL="1150938" lvl="3" indent="-457200"/>
            <a:r>
              <a:rPr lang="en-US" dirty="0"/>
              <a:t>Stream opened, packet transferred (directional), stream closed</a:t>
            </a:r>
          </a:p>
          <a:p>
            <a:pPr marL="919163" lvl="2" indent="-457200"/>
            <a:r>
              <a:rPr lang="en-US" dirty="0"/>
              <a:t>Both models</a:t>
            </a:r>
          </a:p>
          <a:p>
            <a:pPr marL="1150938" lvl="3" indent="-457200"/>
            <a:r>
              <a:rPr lang="en-US" dirty="0"/>
              <a:t>Inter-event timing (relative time since previous observed event)</a:t>
            </a:r>
          </a:p>
          <a:p>
            <a:pPr marL="1150938" lvl="3" indent="-457200"/>
            <a:endParaRPr lang="en-US" dirty="0"/>
          </a:p>
          <a:p>
            <a:pPr marL="58"/>
            <a:r>
              <a:rPr lang="en-US" dirty="0"/>
              <a:t>Treat Markov model transition probabilities as </a:t>
            </a:r>
            <a:r>
              <a:rPr lang="en-US" dirty="0" err="1"/>
              <a:t>PrivCount</a:t>
            </a:r>
            <a:r>
              <a:rPr lang="en-US" dirty="0"/>
              <a:t> counters</a:t>
            </a:r>
          </a:p>
        </p:txBody>
      </p:sp>
      <p:grpSp>
        <p:nvGrpSpPr>
          <p:cNvPr id="7" name="Group 6">
            <a:extLst>
              <a:ext uri="{FF2B5EF4-FFF2-40B4-BE49-F238E27FC236}">
                <a16:creationId xmlns:a16="http://schemas.microsoft.com/office/drawing/2014/main" id="{5E0B58E0-E2EC-2D84-DA02-FBB9ABB4541D}"/>
              </a:ext>
            </a:extLst>
          </p:cNvPr>
          <p:cNvGrpSpPr/>
          <p:nvPr/>
        </p:nvGrpSpPr>
        <p:grpSpPr>
          <a:xfrm>
            <a:off x="1350093" y="2619304"/>
            <a:ext cx="6867930" cy="1395368"/>
            <a:chOff x="1035764" y="2943223"/>
            <a:chExt cx="6867930" cy="1395368"/>
          </a:xfrm>
        </p:grpSpPr>
        <p:cxnSp>
          <p:nvCxnSpPr>
            <p:cNvPr id="8" name="Straight Connector 7">
              <a:extLst>
                <a:ext uri="{FF2B5EF4-FFF2-40B4-BE49-F238E27FC236}">
                  <a16:creationId xmlns:a16="http://schemas.microsoft.com/office/drawing/2014/main" id="{86FAF9DC-9245-A8F6-A40B-75C4F08BD767}"/>
                </a:ext>
              </a:extLst>
            </p:cNvPr>
            <p:cNvCxnSpPr>
              <a:cxnSpLocks/>
            </p:cNvCxnSpPr>
            <p:nvPr/>
          </p:nvCxnSpPr>
          <p:spPr>
            <a:xfrm>
              <a:off x="1571258" y="3817669"/>
              <a:ext cx="3992110" cy="0"/>
            </a:xfrm>
            <a:prstGeom prst="line">
              <a:avLst/>
            </a:prstGeom>
            <a:ln w="1270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8D5DA0A-9C26-ACC4-0954-F3F0852BD470}"/>
                </a:ext>
              </a:extLst>
            </p:cNvPr>
            <p:cNvCxnSpPr>
              <a:cxnSpLocks/>
            </p:cNvCxnSpPr>
            <p:nvPr/>
          </p:nvCxnSpPr>
          <p:spPr>
            <a:xfrm>
              <a:off x="1585546" y="3807072"/>
              <a:ext cx="628972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6611639-FCE6-5667-E243-5ED104615505}"/>
                </a:ext>
              </a:extLst>
            </p:cNvPr>
            <p:cNvPicPr>
              <a:picLocks noChangeAspect="1"/>
            </p:cNvPicPr>
            <p:nvPr/>
          </p:nvPicPr>
          <p:blipFill>
            <a:blip r:embed="rId2"/>
            <a:stretch>
              <a:fillRect/>
            </a:stretch>
          </p:blipFill>
          <p:spPr>
            <a:xfrm>
              <a:off x="1035764" y="2943223"/>
              <a:ext cx="718632" cy="1113880"/>
            </a:xfrm>
            <a:prstGeom prst="rect">
              <a:avLst/>
            </a:prstGeom>
          </p:spPr>
        </p:pic>
        <p:pic>
          <p:nvPicPr>
            <p:cNvPr id="11" name="Picture 10">
              <a:extLst>
                <a:ext uri="{FF2B5EF4-FFF2-40B4-BE49-F238E27FC236}">
                  <a16:creationId xmlns:a16="http://schemas.microsoft.com/office/drawing/2014/main" id="{35AF71AF-149E-FC63-76FD-D05345FDFE76}"/>
                </a:ext>
              </a:extLst>
            </p:cNvPr>
            <p:cNvPicPr>
              <a:picLocks noChangeAspect="1"/>
            </p:cNvPicPr>
            <p:nvPr/>
          </p:nvPicPr>
          <p:blipFill>
            <a:blip r:embed="rId3"/>
            <a:stretch>
              <a:fillRect/>
            </a:stretch>
          </p:blipFill>
          <p:spPr>
            <a:xfrm>
              <a:off x="2565206" y="3022314"/>
              <a:ext cx="849508" cy="955697"/>
            </a:xfrm>
            <a:prstGeom prst="rect">
              <a:avLst/>
            </a:prstGeom>
          </p:spPr>
        </p:pic>
        <p:pic>
          <p:nvPicPr>
            <p:cNvPr id="12" name="Picture 11">
              <a:extLst>
                <a:ext uri="{FF2B5EF4-FFF2-40B4-BE49-F238E27FC236}">
                  <a16:creationId xmlns:a16="http://schemas.microsoft.com/office/drawing/2014/main" id="{F8C89B49-B45C-B39F-0140-24675BA7447D}"/>
                </a:ext>
              </a:extLst>
            </p:cNvPr>
            <p:cNvPicPr>
              <a:picLocks noChangeAspect="1"/>
            </p:cNvPicPr>
            <p:nvPr/>
          </p:nvPicPr>
          <p:blipFill>
            <a:blip r:embed="rId3"/>
            <a:stretch>
              <a:fillRect/>
            </a:stretch>
          </p:blipFill>
          <p:spPr>
            <a:xfrm>
              <a:off x="3851910" y="3022313"/>
              <a:ext cx="849508" cy="955697"/>
            </a:xfrm>
            <a:prstGeom prst="rect">
              <a:avLst/>
            </a:prstGeom>
          </p:spPr>
        </p:pic>
        <p:pic>
          <p:nvPicPr>
            <p:cNvPr id="13" name="Picture 12">
              <a:extLst>
                <a:ext uri="{FF2B5EF4-FFF2-40B4-BE49-F238E27FC236}">
                  <a16:creationId xmlns:a16="http://schemas.microsoft.com/office/drawing/2014/main" id="{8EF61903-165B-36F2-623D-FDCDDC9AE7E5}"/>
                </a:ext>
              </a:extLst>
            </p:cNvPr>
            <p:cNvPicPr>
              <a:picLocks noChangeAspect="1"/>
            </p:cNvPicPr>
            <p:nvPr/>
          </p:nvPicPr>
          <p:blipFill>
            <a:blip r:embed="rId3"/>
            <a:stretch>
              <a:fillRect/>
            </a:stretch>
          </p:blipFill>
          <p:spPr>
            <a:xfrm>
              <a:off x="5138614" y="3022312"/>
              <a:ext cx="849508" cy="955697"/>
            </a:xfrm>
            <a:prstGeom prst="rect">
              <a:avLst/>
            </a:prstGeom>
          </p:spPr>
        </p:pic>
        <p:pic>
          <p:nvPicPr>
            <p:cNvPr id="14" name="Picture 13">
              <a:extLst>
                <a:ext uri="{FF2B5EF4-FFF2-40B4-BE49-F238E27FC236}">
                  <a16:creationId xmlns:a16="http://schemas.microsoft.com/office/drawing/2014/main" id="{BB3FC11D-5EB3-C9DD-99AF-23C0AA5E77FB}"/>
                </a:ext>
              </a:extLst>
            </p:cNvPr>
            <p:cNvPicPr>
              <a:picLocks noChangeAspect="1"/>
            </p:cNvPicPr>
            <p:nvPr/>
          </p:nvPicPr>
          <p:blipFill>
            <a:blip r:embed="rId4"/>
            <a:stretch>
              <a:fillRect/>
            </a:stretch>
          </p:blipFill>
          <p:spPr>
            <a:xfrm>
              <a:off x="7029940" y="2998835"/>
              <a:ext cx="873754" cy="1339756"/>
            </a:xfrm>
            <a:prstGeom prst="rect">
              <a:avLst/>
            </a:prstGeom>
          </p:spPr>
        </p:pic>
      </p:grpSp>
      <p:sp>
        <p:nvSpPr>
          <p:cNvPr id="15" name="Oval 14">
            <a:extLst>
              <a:ext uri="{FF2B5EF4-FFF2-40B4-BE49-F238E27FC236}">
                <a16:creationId xmlns:a16="http://schemas.microsoft.com/office/drawing/2014/main" id="{971FAAB6-B559-D3BB-D9A8-F8D5AD4F62C1}"/>
              </a:ext>
            </a:extLst>
          </p:cNvPr>
          <p:cNvSpPr/>
          <p:nvPr/>
        </p:nvSpPr>
        <p:spPr>
          <a:xfrm>
            <a:off x="5344124" y="2593879"/>
            <a:ext cx="1524352" cy="1395368"/>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DCBAC76-4854-58F6-BD78-B62C23AB65CD}"/>
              </a:ext>
            </a:extLst>
          </p:cNvPr>
          <p:cNvPicPr>
            <a:picLocks noChangeAspect="1"/>
          </p:cNvPicPr>
          <p:nvPr/>
        </p:nvPicPr>
        <p:blipFill>
          <a:blip r:embed="rId5"/>
          <a:stretch>
            <a:fillRect/>
          </a:stretch>
        </p:blipFill>
        <p:spPr>
          <a:xfrm>
            <a:off x="8838118" y="2413794"/>
            <a:ext cx="4636250" cy="3975855"/>
          </a:xfrm>
          <a:prstGeom prst="rect">
            <a:avLst/>
          </a:prstGeom>
        </p:spPr>
      </p:pic>
    </p:spTree>
    <p:extLst>
      <p:ext uri="{BB962C8B-B14F-4D97-AF65-F5344CB8AC3E}">
        <p14:creationId xmlns:p14="http://schemas.microsoft.com/office/powerpoint/2010/main" val="14242305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C2FE4A-D669-DE84-6FE0-E815CE5408C4}"/>
              </a:ext>
            </a:extLst>
          </p:cNvPr>
          <p:cNvSpPr>
            <a:spLocks noGrp="1"/>
          </p:cNvSpPr>
          <p:nvPr>
            <p:ph type="sldNum" sz="quarter" idx="10"/>
          </p:nvPr>
        </p:nvSpPr>
        <p:spPr/>
        <p:txBody>
          <a:bodyPr/>
          <a:lstStyle/>
          <a:p>
            <a:r>
              <a:rPr lang="en-US" dirty="0"/>
              <a:t>Toward Safer Tor Research |  </a:t>
            </a:r>
            <a:fld id="{EC78876D-F60F-416A-9AB8-0484C938732F}" type="slidenum">
              <a:rPr lang="en-US" b="1" smtClean="0">
                <a:solidFill>
                  <a:schemeClr val="tx2"/>
                </a:solidFill>
              </a:rPr>
              <a:pPr/>
              <a:t>46</a:t>
            </a:fld>
            <a:endParaRPr lang="en-US" b="1" dirty="0">
              <a:solidFill>
                <a:schemeClr val="tx2"/>
              </a:solidFill>
            </a:endParaRPr>
          </a:p>
        </p:txBody>
      </p:sp>
      <p:sp>
        <p:nvSpPr>
          <p:cNvPr id="3" name="Footer Placeholder 2">
            <a:extLst>
              <a:ext uri="{FF2B5EF4-FFF2-40B4-BE49-F238E27FC236}">
                <a16:creationId xmlns:a16="http://schemas.microsoft.com/office/drawing/2014/main" id="{7681BF5B-4C75-9F03-961B-D651FEA29B0B}"/>
              </a:ext>
            </a:extLst>
          </p:cNvPr>
          <p:cNvSpPr>
            <a:spLocks noGrp="1"/>
          </p:cNvSpPr>
          <p:nvPr>
            <p:ph type="ftr" sz="quarter" idx="11"/>
          </p:nvPr>
        </p:nvSpPr>
        <p:spPr/>
        <p:txBody>
          <a:bodyPr/>
          <a:lstStyle/>
          <a:p>
            <a:r>
              <a:rPr lang="en-US"/>
              <a:t>U.S. Naval Research Laboratory</a:t>
            </a:r>
            <a:endParaRPr lang="en-US" dirty="0"/>
          </a:p>
        </p:txBody>
      </p:sp>
      <p:sp>
        <p:nvSpPr>
          <p:cNvPr id="6" name="Title 5">
            <a:extLst>
              <a:ext uri="{FF2B5EF4-FFF2-40B4-BE49-F238E27FC236}">
                <a16:creationId xmlns:a16="http://schemas.microsoft.com/office/drawing/2014/main" id="{47BEF0A8-6786-F488-109B-86C4EB88F2F2}"/>
              </a:ext>
            </a:extLst>
          </p:cNvPr>
          <p:cNvSpPr>
            <a:spLocks noGrp="1"/>
          </p:cNvSpPr>
          <p:nvPr>
            <p:ph type="title"/>
          </p:nvPr>
        </p:nvSpPr>
        <p:spPr/>
        <p:txBody>
          <a:bodyPr/>
          <a:lstStyle/>
          <a:p>
            <a:r>
              <a:rPr lang="en-US" dirty="0"/>
              <a:t>Realistic Private Tor Networks</a:t>
            </a:r>
          </a:p>
        </p:txBody>
      </p:sp>
      <p:sp>
        <p:nvSpPr>
          <p:cNvPr id="7" name="Content Placeholder 6">
            <a:extLst>
              <a:ext uri="{FF2B5EF4-FFF2-40B4-BE49-F238E27FC236}">
                <a16:creationId xmlns:a16="http://schemas.microsoft.com/office/drawing/2014/main" id="{752EDEAD-DA3D-B78C-3967-9EDECDAA2C98}"/>
              </a:ext>
            </a:extLst>
          </p:cNvPr>
          <p:cNvSpPr>
            <a:spLocks noGrp="1"/>
          </p:cNvSpPr>
          <p:nvPr>
            <p:ph idx="13"/>
          </p:nvPr>
        </p:nvSpPr>
        <p:spPr>
          <a:xfrm>
            <a:off x="628074" y="1763184"/>
            <a:ext cx="6100820" cy="5257800"/>
          </a:xfrm>
        </p:spPr>
        <p:txBody>
          <a:bodyPr>
            <a:normAutofit/>
          </a:bodyPr>
          <a:lstStyle/>
          <a:p>
            <a:pPr marL="457200" indent="-457200">
              <a:buFont typeface="Arial" panose="020B0604020202020204" pitchFamily="34" charset="0"/>
              <a:buChar char="•"/>
            </a:pPr>
            <a:r>
              <a:rPr lang="en-US" dirty="0"/>
              <a:t>Shadow:</a:t>
            </a:r>
          </a:p>
          <a:p>
            <a:pPr marL="919125" lvl="2" indent="-457200"/>
            <a:r>
              <a:rPr lang="en-US" dirty="0"/>
              <a:t>Directly executes Tor and other apps</a:t>
            </a:r>
          </a:p>
          <a:p>
            <a:pPr marL="919125" lvl="2" indent="-457200"/>
            <a:r>
              <a:rPr lang="en-US" dirty="0"/>
              <a:t>Use to run private Tor networks that are 100% safe</a:t>
            </a:r>
          </a:p>
          <a:p>
            <a:pPr marL="919125" lvl="2" indent="-457200"/>
            <a:r>
              <a:rPr lang="en-US" dirty="0">
                <a:hlinkClick r:id="rId2"/>
              </a:rPr>
              <a:t>https://shadow.github.io</a:t>
            </a:r>
            <a:endParaRPr lang="en-US" dirty="0"/>
          </a:p>
          <a:p>
            <a:endParaRPr lang="en-US" dirty="0"/>
          </a:p>
          <a:p>
            <a:pPr marL="457200" indent="-457200">
              <a:buFont typeface="Arial" panose="020B0604020202020204" pitchFamily="34" charset="0"/>
              <a:buChar char="•"/>
            </a:pPr>
            <a:r>
              <a:rPr lang="en-US" dirty="0" err="1"/>
              <a:t>PrivCount</a:t>
            </a:r>
            <a:r>
              <a:rPr lang="en-US" dirty="0"/>
              <a:t>:</a:t>
            </a:r>
          </a:p>
          <a:p>
            <a:pPr marL="919125" lvl="2" indent="-457200"/>
            <a:r>
              <a:rPr lang="en-US" dirty="0"/>
              <a:t>Measurement system for safely measuring the public Tor network</a:t>
            </a:r>
          </a:p>
          <a:p>
            <a:pPr marL="919125" lvl="2" indent="-457200"/>
            <a:r>
              <a:rPr lang="en-US" dirty="0"/>
              <a:t>Use to measure Tor and train hidden Markov traffic models</a:t>
            </a:r>
          </a:p>
          <a:p>
            <a:pPr marL="919125" lvl="2" indent="-457200"/>
            <a:r>
              <a:rPr lang="en-US" dirty="0">
                <a:hlinkClick r:id="rId3"/>
              </a:rPr>
              <a:t>https://github.com/privcount/privcount</a:t>
            </a:r>
            <a:r>
              <a:rPr lang="en-US" dirty="0"/>
              <a:t> </a:t>
            </a:r>
          </a:p>
        </p:txBody>
      </p:sp>
      <p:sp>
        <p:nvSpPr>
          <p:cNvPr id="8" name="Content Placeholder 7">
            <a:extLst>
              <a:ext uri="{FF2B5EF4-FFF2-40B4-BE49-F238E27FC236}">
                <a16:creationId xmlns:a16="http://schemas.microsoft.com/office/drawing/2014/main" id="{D9110353-9D74-9DE9-82FE-6C1398811E9D}"/>
              </a:ext>
            </a:extLst>
          </p:cNvPr>
          <p:cNvSpPr>
            <a:spLocks noGrp="1"/>
          </p:cNvSpPr>
          <p:nvPr>
            <p:ph idx="14"/>
          </p:nvPr>
        </p:nvSpPr>
        <p:spPr>
          <a:xfrm>
            <a:off x="7191434" y="1763184"/>
            <a:ext cx="6100820" cy="5257800"/>
          </a:xfrm>
        </p:spPr>
        <p:txBody>
          <a:bodyPr/>
          <a:lstStyle/>
          <a:p>
            <a:pPr marL="457200" indent="-457200">
              <a:buFont typeface="Arial" panose="020B0604020202020204" pitchFamily="34" charset="0"/>
              <a:buChar char="•"/>
            </a:pPr>
            <a:r>
              <a:rPr lang="en-US" dirty="0" err="1"/>
              <a:t>Tgen</a:t>
            </a:r>
            <a:r>
              <a:rPr lang="en-US" dirty="0"/>
              <a:t>:</a:t>
            </a:r>
          </a:p>
          <a:p>
            <a:pPr marL="919125" lvl="2" indent="-457200"/>
            <a:r>
              <a:rPr lang="en-US" dirty="0"/>
              <a:t>Produces network traffic flows from the Markov models</a:t>
            </a:r>
          </a:p>
          <a:p>
            <a:pPr marL="919125" lvl="2" indent="-457200"/>
            <a:r>
              <a:rPr lang="en-US" dirty="0">
                <a:hlinkClick r:id="rId4"/>
              </a:rPr>
              <a:t>https://github.com/shadow/tgen</a:t>
            </a:r>
            <a:r>
              <a:rPr lang="en-US" dirty="0"/>
              <a:t> </a:t>
            </a:r>
          </a:p>
          <a:p>
            <a:endParaRPr lang="en-US" dirty="0"/>
          </a:p>
          <a:p>
            <a:pPr marL="457200" indent="-457200">
              <a:buFont typeface="Arial" panose="020B0604020202020204" pitchFamily="34" charset="0"/>
              <a:buChar char="•"/>
            </a:pPr>
            <a:r>
              <a:rPr lang="en-US" dirty="0" err="1"/>
              <a:t>TorNetTools</a:t>
            </a:r>
            <a:r>
              <a:rPr lang="en-US" dirty="0"/>
              <a:t>:</a:t>
            </a:r>
          </a:p>
          <a:p>
            <a:pPr marL="919125" lvl="2" indent="-457200"/>
            <a:r>
              <a:rPr lang="en-US" dirty="0"/>
              <a:t>Construct private Tor networks using </a:t>
            </a:r>
            <a:r>
              <a:rPr lang="en-US" dirty="0" err="1"/>
              <a:t>PrivCount</a:t>
            </a:r>
            <a:r>
              <a:rPr lang="en-US" dirty="0"/>
              <a:t> measurements and HMMs </a:t>
            </a:r>
          </a:p>
          <a:p>
            <a:pPr marL="919125" lvl="2" indent="-457200"/>
            <a:r>
              <a:rPr lang="en-US" dirty="0"/>
              <a:t>Run sims using Shadow, </a:t>
            </a:r>
            <a:r>
              <a:rPr lang="en-US" dirty="0" err="1"/>
              <a:t>Tgen</a:t>
            </a:r>
            <a:r>
              <a:rPr lang="en-US" dirty="0"/>
              <a:t>, Tor</a:t>
            </a:r>
          </a:p>
          <a:p>
            <a:pPr marL="919125" lvl="2" indent="-457200"/>
            <a:r>
              <a:rPr lang="en-US" dirty="0"/>
              <a:t>Process and plot sim results</a:t>
            </a:r>
          </a:p>
          <a:p>
            <a:pPr marL="919125" lvl="2" indent="-457200"/>
            <a:r>
              <a:rPr lang="en-US" dirty="0">
                <a:hlinkClick r:id="rId5"/>
              </a:rPr>
              <a:t>https://github.com/shadow/tornettools</a:t>
            </a:r>
            <a:r>
              <a:rPr lang="en-US" dirty="0"/>
              <a:t> </a:t>
            </a:r>
          </a:p>
          <a:p>
            <a:endParaRPr lang="en-US" dirty="0"/>
          </a:p>
        </p:txBody>
      </p:sp>
    </p:spTree>
    <p:extLst>
      <p:ext uri="{BB962C8B-B14F-4D97-AF65-F5344CB8AC3E}">
        <p14:creationId xmlns:p14="http://schemas.microsoft.com/office/powerpoint/2010/main" val="17026048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F40EFA-3019-8DD4-DB71-F0B4D4B9DB0D}"/>
              </a:ext>
            </a:extLst>
          </p:cNvPr>
          <p:cNvSpPr>
            <a:spLocks noGrp="1"/>
          </p:cNvSpPr>
          <p:nvPr>
            <p:ph type="title"/>
          </p:nvPr>
        </p:nvSpPr>
        <p:spPr/>
        <p:txBody>
          <a:bodyPr/>
          <a:lstStyle/>
          <a:p>
            <a:r>
              <a:rPr lang="en-US" dirty="0">
                <a:solidFill>
                  <a:schemeClr val="bg2"/>
                </a:solidFill>
              </a:rPr>
              <a:t>Outline</a:t>
            </a:r>
          </a:p>
        </p:txBody>
      </p:sp>
      <p:sp>
        <p:nvSpPr>
          <p:cNvPr id="7" name="Content Placeholder 6">
            <a:extLst>
              <a:ext uri="{FF2B5EF4-FFF2-40B4-BE49-F238E27FC236}">
                <a16:creationId xmlns:a16="http://schemas.microsoft.com/office/drawing/2014/main" id="{09D1D1F2-3435-7AF7-7565-F7751B2CB182}"/>
              </a:ext>
            </a:extLst>
          </p:cNvPr>
          <p:cNvSpPr>
            <a:spLocks noGrp="1"/>
          </p:cNvSpPr>
          <p:nvPr>
            <p:ph idx="13"/>
          </p:nvPr>
        </p:nvSpPr>
        <p:spPr>
          <a:xfrm>
            <a:off x="628074" y="4104109"/>
            <a:ext cx="12530051" cy="2920324"/>
          </a:xfrm>
        </p:spPr>
        <p:txBody>
          <a:bodyPr/>
          <a:lstStyle/>
          <a:p>
            <a:pPr marL="285750" indent="-285750">
              <a:buFont typeface="Arial" panose="020B0604020202020204" pitchFamily="34" charset="0"/>
              <a:buChar char="•"/>
            </a:pPr>
            <a:r>
              <a:rPr lang="en-US" sz="2400" dirty="0"/>
              <a:t>Tor Safety Board overview</a:t>
            </a:r>
          </a:p>
          <a:p>
            <a:endParaRPr lang="en-US" sz="2400" dirty="0"/>
          </a:p>
          <a:p>
            <a:pPr marL="285750" indent="-285750">
              <a:buFont typeface="Arial" panose="020B0604020202020204" pitchFamily="34" charset="0"/>
              <a:buChar char="•"/>
            </a:pPr>
            <a:r>
              <a:rPr lang="en-US" sz="2400" dirty="0">
                <a:solidFill>
                  <a:schemeClr val="bg2"/>
                </a:solidFill>
              </a:rPr>
              <a:t>Research areas relevant to safety</a:t>
            </a:r>
          </a:p>
          <a:p>
            <a:pPr marL="747675" lvl="2" indent="-285750"/>
            <a:r>
              <a:rPr lang="en-US" sz="2000" dirty="0"/>
              <a:t>Simulating Tor with Shadow</a:t>
            </a:r>
          </a:p>
          <a:p>
            <a:pPr marL="747675" lvl="2" indent="-285750"/>
            <a:r>
              <a:rPr lang="en-US" sz="2000" dirty="0"/>
              <a:t>Measuring Tor with </a:t>
            </a:r>
            <a:r>
              <a:rPr lang="en-US" sz="2000" dirty="0" err="1"/>
              <a:t>PrivCount</a:t>
            </a:r>
            <a:endParaRPr lang="en-US" sz="2000" dirty="0"/>
          </a:p>
          <a:p>
            <a:pPr marL="747675" lvl="2" indent="-285750"/>
            <a:r>
              <a:rPr lang="en-US" sz="2000" dirty="0">
                <a:solidFill>
                  <a:schemeClr val="bg2"/>
                </a:solidFill>
              </a:rPr>
              <a:t>Safe research applications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dirty="0"/>
              <a:t>Ongoing struggles</a:t>
            </a:r>
          </a:p>
        </p:txBody>
      </p:sp>
      <p:sp>
        <p:nvSpPr>
          <p:cNvPr id="2" name="Slide Number Placeholder 1">
            <a:extLst>
              <a:ext uri="{FF2B5EF4-FFF2-40B4-BE49-F238E27FC236}">
                <a16:creationId xmlns:a16="http://schemas.microsoft.com/office/drawing/2014/main" id="{AF4DC712-643E-C2D5-BF31-29B8D34E1310}"/>
              </a:ext>
            </a:extLst>
          </p:cNvPr>
          <p:cNvSpPr>
            <a:spLocks noGrp="1"/>
          </p:cNvSpPr>
          <p:nvPr>
            <p:ph type="sldNum" sz="quarter" idx="4294967295"/>
          </p:nvPr>
        </p:nvSpPr>
        <p:spPr>
          <a:xfrm>
            <a:off x="8312150" y="7204075"/>
            <a:ext cx="5505450" cy="414338"/>
          </a:xfrm>
        </p:spPr>
        <p:txBody>
          <a:bodyPr/>
          <a:lstStyle/>
          <a:p>
            <a:r>
              <a:rPr lang="en-US" dirty="0"/>
              <a:t>Toward Safer Tor Research |  </a:t>
            </a:r>
            <a:fld id="{EC78876D-F60F-416A-9AB8-0484C938732F}" type="slidenum">
              <a:rPr lang="en-US" b="1" smtClean="0">
                <a:solidFill>
                  <a:schemeClr val="bg1"/>
                </a:solidFill>
              </a:rPr>
              <a:pPr/>
              <a:t>47</a:t>
            </a:fld>
            <a:endParaRPr lang="en-US" b="1" dirty="0">
              <a:solidFill>
                <a:schemeClr val="bg1"/>
              </a:solidFill>
            </a:endParaRPr>
          </a:p>
        </p:txBody>
      </p:sp>
      <p:sp>
        <p:nvSpPr>
          <p:cNvPr id="3" name="Footer Placeholder 2">
            <a:extLst>
              <a:ext uri="{FF2B5EF4-FFF2-40B4-BE49-F238E27FC236}">
                <a16:creationId xmlns:a16="http://schemas.microsoft.com/office/drawing/2014/main" id="{D472F287-8E6E-5866-5200-C3777EA877FF}"/>
              </a:ext>
            </a:extLst>
          </p:cNvPr>
          <p:cNvSpPr>
            <a:spLocks noGrp="1"/>
          </p:cNvSpPr>
          <p:nvPr>
            <p:ph type="ftr" sz="quarter" idx="4294967295"/>
          </p:nvPr>
        </p:nvSpPr>
        <p:spPr>
          <a:xfrm>
            <a:off x="0" y="7204075"/>
            <a:ext cx="4662488" cy="414338"/>
          </a:xfrm>
        </p:spPr>
        <p:txBody>
          <a:bodyPr/>
          <a:lstStyle/>
          <a:p>
            <a:r>
              <a:rPr lang="en-US"/>
              <a:t>U.S. Naval Research Laboratory</a:t>
            </a:r>
            <a:endParaRPr lang="en-US" dirty="0"/>
          </a:p>
        </p:txBody>
      </p:sp>
    </p:spTree>
    <p:extLst>
      <p:ext uri="{BB962C8B-B14F-4D97-AF65-F5344CB8AC3E}">
        <p14:creationId xmlns:p14="http://schemas.microsoft.com/office/powerpoint/2010/main" val="9006635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wn Arrow 8">
            <a:extLst>
              <a:ext uri="{FF2B5EF4-FFF2-40B4-BE49-F238E27FC236}">
                <a16:creationId xmlns:a16="http://schemas.microsoft.com/office/drawing/2014/main" id="{5FB1A1A8-69B4-DF4D-B4C0-8CB36CFD2594}"/>
              </a:ext>
            </a:extLst>
          </p:cNvPr>
          <p:cNvSpPr/>
          <p:nvPr/>
        </p:nvSpPr>
        <p:spPr>
          <a:xfrm>
            <a:off x="8779842" y="2434495"/>
            <a:ext cx="3962459" cy="5183177"/>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B782A96E-1220-384B-8B83-59694BF79516}"/>
              </a:ext>
            </a:extLst>
          </p:cNvPr>
          <p:cNvSpPr>
            <a:spLocks noGrp="1"/>
          </p:cNvSpPr>
          <p:nvPr>
            <p:ph type="sldNum" sz="quarter" idx="10"/>
          </p:nvPr>
        </p:nvSpPr>
        <p:spPr/>
        <p:txBody>
          <a:bodyPr/>
          <a:lstStyle/>
          <a:p>
            <a:r>
              <a:rPr lang="en-US" dirty="0"/>
              <a:t>Toward Safer Tor Research |  </a:t>
            </a:r>
            <a:fld id="{EC78876D-F60F-416A-9AB8-0484C938732F}" type="slidenum">
              <a:rPr lang="en-US" b="1" smtClean="0">
                <a:solidFill>
                  <a:schemeClr val="tx2"/>
                </a:solidFill>
              </a:rPr>
              <a:pPr/>
              <a:t>48</a:t>
            </a:fld>
            <a:endParaRPr lang="en-US" b="1" dirty="0">
              <a:solidFill>
                <a:schemeClr val="tx2"/>
              </a:solidFill>
            </a:endParaRPr>
          </a:p>
        </p:txBody>
      </p:sp>
      <p:sp>
        <p:nvSpPr>
          <p:cNvPr id="3" name="Footer Placeholder 2">
            <a:extLst>
              <a:ext uri="{FF2B5EF4-FFF2-40B4-BE49-F238E27FC236}">
                <a16:creationId xmlns:a16="http://schemas.microsoft.com/office/drawing/2014/main" id="{E5778CC1-9D0D-9541-944D-09FE887389AF}"/>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27DE42AF-C995-7942-9FB5-C78EAA8C056C}"/>
              </a:ext>
            </a:extLst>
          </p:cNvPr>
          <p:cNvSpPr>
            <a:spLocks noGrp="1"/>
          </p:cNvSpPr>
          <p:nvPr>
            <p:ph type="title"/>
          </p:nvPr>
        </p:nvSpPr>
        <p:spPr/>
        <p:txBody>
          <a:bodyPr/>
          <a:lstStyle/>
          <a:p>
            <a:r>
              <a:rPr lang="en-US" dirty="0"/>
              <a:t>Exploring Tor Performance Attacks</a:t>
            </a:r>
          </a:p>
        </p:txBody>
      </p:sp>
      <p:sp>
        <p:nvSpPr>
          <p:cNvPr id="5" name="Content Placeholder 4">
            <a:extLst>
              <a:ext uri="{FF2B5EF4-FFF2-40B4-BE49-F238E27FC236}">
                <a16:creationId xmlns:a16="http://schemas.microsoft.com/office/drawing/2014/main" id="{A2DFD892-E6D1-FB44-92A9-764B93051F90}"/>
              </a:ext>
            </a:extLst>
          </p:cNvPr>
          <p:cNvSpPr>
            <a:spLocks noGrp="1"/>
          </p:cNvSpPr>
          <p:nvPr>
            <p:ph idx="13"/>
          </p:nvPr>
        </p:nvSpPr>
        <p:spPr>
          <a:xfrm>
            <a:off x="458738" y="1763184"/>
            <a:ext cx="12699385" cy="5257800"/>
          </a:xfrm>
        </p:spPr>
        <p:txBody>
          <a:bodyPr/>
          <a:lstStyle/>
          <a:p>
            <a:r>
              <a:rPr lang="en-US" dirty="0"/>
              <a:t>Explore the </a:t>
            </a:r>
            <a:r>
              <a:rPr lang="en-US" dirty="0">
                <a:solidFill>
                  <a:schemeClr val="tx2">
                    <a:lumMod val="60000"/>
                    <a:lumOff val="40000"/>
                  </a:schemeClr>
                </a:solidFill>
              </a:rPr>
              <a:t>costs</a:t>
            </a:r>
            <a:r>
              <a:rPr lang="en-US" dirty="0"/>
              <a:t> and </a:t>
            </a:r>
            <a:r>
              <a:rPr lang="en-US" dirty="0">
                <a:solidFill>
                  <a:schemeClr val="tx2">
                    <a:lumMod val="60000"/>
                    <a:lumOff val="40000"/>
                  </a:schemeClr>
                </a:solidFill>
              </a:rPr>
              <a:t>effects</a:t>
            </a:r>
            <a:r>
              <a:rPr lang="en-US" dirty="0"/>
              <a:t> of bandwidth denial-of-service attacks on Tor</a:t>
            </a:r>
          </a:p>
          <a:p>
            <a:endParaRPr lang="en-US" dirty="0"/>
          </a:p>
        </p:txBody>
      </p:sp>
      <p:sp>
        <p:nvSpPr>
          <p:cNvPr id="19" name="TextBox 18">
            <a:extLst>
              <a:ext uri="{FF2B5EF4-FFF2-40B4-BE49-F238E27FC236}">
                <a16:creationId xmlns:a16="http://schemas.microsoft.com/office/drawing/2014/main" id="{DDADAA3E-D881-2442-9B9C-E7FC49D9607D}"/>
              </a:ext>
            </a:extLst>
          </p:cNvPr>
          <p:cNvSpPr txBox="1"/>
          <p:nvPr/>
        </p:nvSpPr>
        <p:spPr>
          <a:xfrm>
            <a:off x="8851723" y="4829371"/>
            <a:ext cx="3818694" cy="1754326"/>
          </a:xfrm>
          <a:prstGeom prst="rect">
            <a:avLst/>
          </a:prstGeom>
          <a:noFill/>
        </p:spPr>
        <p:txBody>
          <a:bodyPr wrap="square" rtlCol="0">
            <a:spAutoFit/>
          </a:bodyPr>
          <a:lstStyle/>
          <a:p>
            <a:pPr algn="ctr"/>
            <a:r>
              <a:rPr lang="en-US" sz="5400" dirty="0">
                <a:solidFill>
                  <a:schemeClr val="tx2"/>
                </a:solidFill>
              </a:rPr>
              <a:t>47%</a:t>
            </a:r>
            <a:br>
              <a:rPr lang="en-US" sz="5400" dirty="0">
                <a:solidFill>
                  <a:schemeClr val="tx2"/>
                </a:solidFill>
              </a:rPr>
            </a:br>
            <a:r>
              <a:rPr lang="en-US" sz="5400" dirty="0">
                <a:solidFill>
                  <a:schemeClr val="tx2"/>
                </a:solidFill>
              </a:rPr>
              <a:t>Slower</a:t>
            </a:r>
          </a:p>
        </p:txBody>
      </p:sp>
      <p:pic>
        <p:nvPicPr>
          <p:cNvPr id="11" name="Picture 10">
            <a:extLst>
              <a:ext uri="{FF2B5EF4-FFF2-40B4-BE49-F238E27FC236}">
                <a16:creationId xmlns:a16="http://schemas.microsoft.com/office/drawing/2014/main" id="{B46E3F18-F6DD-9644-B3A8-377DB17166B3}"/>
              </a:ext>
            </a:extLst>
          </p:cNvPr>
          <p:cNvPicPr>
            <a:picLocks noChangeAspect="1"/>
          </p:cNvPicPr>
          <p:nvPr/>
        </p:nvPicPr>
        <p:blipFill>
          <a:blip r:embed="rId2"/>
          <a:stretch>
            <a:fillRect/>
          </a:stretch>
        </p:blipFill>
        <p:spPr>
          <a:xfrm>
            <a:off x="9931337" y="2732617"/>
            <a:ext cx="1659467" cy="1659467"/>
          </a:xfrm>
          <a:prstGeom prst="rect">
            <a:avLst/>
          </a:prstGeom>
        </p:spPr>
      </p:pic>
      <p:sp>
        <p:nvSpPr>
          <p:cNvPr id="12" name="Up Ribbon 11">
            <a:extLst>
              <a:ext uri="{FF2B5EF4-FFF2-40B4-BE49-F238E27FC236}">
                <a16:creationId xmlns:a16="http://schemas.microsoft.com/office/drawing/2014/main" id="{EAAFF942-0462-FF4D-8352-92C897AC6A3E}"/>
              </a:ext>
            </a:extLst>
          </p:cNvPr>
          <p:cNvSpPr/>
          <p:nvPr/>
        </p:nvSpPr>
        <p:spPr>
          <a:xfrm>
            <a:off x="970316" y="4923228"/>
            <a:ext cx="6987309" cy="1135852"/>
          </a:xfrm>
          <a:prstGeom prst="ribbon2">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3 Gbit/s</a:t>
            </a:r>
          </a:p>
        </p:txBody>
      </p:sp>
      <p:sp>
        <p:nvSpPr>
          <p:cNvPr id="15" name="TextBox 14">
            <a:extLst>
              <a:ext uri="{FF2B5EF4-FFF2-40B4-BE49-F238E27FC236}">
                <a16:creationId xmlns:a16="http://schemas.microsoft.com/office/drawing/2014/main" id="{0353FC49-0E8D-1C42-B8BA-998D1B8B10FE}"/>
              </a:ext>
            </a:extLst>
          </p:cNvPr>
          <p:cNvSpPr txBox="1"/>
          <p:nvPr/>
        </p:nvSpPr>
        <p:spPr>
          <a:xfrm>
            <a:off x="1233160" y="6280534"/>
            <a:ext cx="6961933" cy="923330"/>
          </a:xfrm>
          <a:prstGeom prst="rect">
            <a:avLst/>
          </a:prstGeom>
          <a:noFill/>
        </p:spPr>
        <p:txBody>
          <a:bodyPr wrap="square" rtlCol="0">
            <a:spAutoFit/>
          </a:bodyPr>
          <a:lstStyle/>
          <a:p>
            <a:pPr algn="ctr"/>
            <a:r>
              <a:rPr lang="en-US" sz="5400" dirty="0">
                <a:solidFill>
                  <a:schemeClr val="tx2"/>
                </a:solidFill>
              </a:rPr>
              <a:t>$140 - $1.6K / mo.</a:t>
            </a:r>
          </a:p>
        </p:txBody>
      </p:sp>
      <p:grpSp>
        <p:nvGrpSpPr>
          <p:cNvPr id="23" name="Group 22">
            <a:extLst>
              <a:ext uri="{FF2B5EF4-FFF2-40B4-BE49-F238E27FC236}">
                <a16:creationId xmlns:a16="http://schemas.microsoft.com/office/drawing/2014/main" id="{B2FEF325-6B73-0043-96D9-318AF9809F87}"/>
              </a:ext>
            </a:extLst>
          </p:cNvPr>
          <p:cNvGrpSpPr/>
          <p:nvPr/>
        </p:nvGrpSpPr>
        <p:grpSpPr>
          <a:xfrm>
            <a:off x="5953449" y="2835465"/>
            <a:ext cx="1637158" cy="2023492"/>
            <a:chOff x="5648649" y="2397365"/>
            <a:chExt cx="1637158" cy="2023492"/>
          </a:xfrm>
        </p:grpSpPr>
        <p:pic>
          <p:nvPicPr>
            <p:cNvPr id="21" name="Content Placeholder 3" descr="evil.png">
              <a:extLst>
                <a:ext uri="{FF2B5EF4-FFF2-40B4-BE49-F238E27FC236}">
                  <a16:creationId xmlns:a16="http://schemas.microsoft.com/office/drawing/2014/main" id="{DBA21A64-8469-9A45-8757-B4B7D1E2D203}"/>
                </a:ext>
              </a:extLst>
            </p:cNvPr>
            <p:cNvPicPr>
              <a:picLocks noChangeAspect="1"/>
            </p:cNvPicPr>
            <p:nvPr/>
          </p:nvPicPr>
          <p:blipFill rotWithShape="1">
            <a:blip r:embed="rId3">
              <a:extLst>
                <a:ext uri="{28A0092B-C50C-407E-A947-70E740481C1C}">
                  <a14:useLocalDpi xmlns:a14="http://schemas.microsoft.com/office/drawing/2010/main" val="0"/>
                </a:ext>
              </a:extLst>
            </a:blip>
            <a:srcRect l="-1997" t="-1339" r="-15414" b="18866"/>
            <a:stretch/>
          </p:blipFill>
          <p:spPr>
            <a:xfrm>
              <a:off x="5648649" y="2397365"/>
              <a:ext cx="1637158" cy="2023492"/>
            </a:xfrm>
            <a:prstGeom prst="rect">
              <a:avLst/>
            </a:prstGeom>
          </p:spPr>
        </p:pic>
        <p:pic>
          <p:nvPicPr>
            <p:cNvPr id="14" name="Picture 13">
              <a:extLst>
                <a:ext uri="{FF2B5EF4-FFF2-40B4-BE49-F238E27FC236}">
                  <a16:creationId xmlns:a16="http://schemas.microsoft.com/office/drawing/2014/main" id="{C27C24B9-FEE3-7349-99DF-2367E309E606}"/>
                </a:ext>
              </a:extLst>
            </p:cNvPr>
            <p:cNvPicPr>
              <a:picLocks noChangeAspect="1"/>
            </p:cNvPicPr>
            <p:nvPr/>
          </p:nvPicPr>
          <p:blipFill>
            <a:blip r:embed="rId4"/>
            <a:stretch>
              <a:fillRect/>
            </a:stretch>
          </p:blipFill>
          <p:spPr>
            <a:xfrm>
              <a:off x="6045956" y="3377318"/>
              <a:ext cx="672943" cy="1032460"/>
            </a:xfrm>
            <a:prstGeom prst="rect">
              <a:avLst/>
            </a:prstGeom>
          </p:spPr>
        </p:pic>
      </p:grpSp>
      <p:grpSp>
        <p:nvGrpSpPr>
          <p:cNvPr id="24" name="Group 23">
            <a:extLst>
              <a:ext uri="{FF2B5EF4-FFF2-40B4-BE49-F238E27FC236}">
                <a16:creationId xmlns:a16="http://schemas.microsoft.com/office/drawing/2014/main" id="{FEB9DF1F-F456-2F4C-B8C5-881B19F1F667}"/>
              </a:ext>
            </a:extLst>
          </p:cNvPr>
          <p:cNvGrpSpPr/>
          <p:nvPr/>
        </p:nvGrpSpPr>
        <p:grpSpPr>
          <a:xfrm>
            <a:off x="3749383" y="2591961"/>
            <a:ext cx="1637158" cy="2023492"/>
            <a:chOff x="5648649" y="2397365"/>
            <a:chExt cx="1637158" cy="2023492"/>
          </a:xfrm>
        </p:grpSpPr>
        <p:pic>
          <p:nvPicPr>
            <p:cNvPr id="25" name="Content Placeholder 3" descr="evil.png">
              <a:extLst>
                <a:ext uri="{FF2B5EF4-FFF2-40B4-BE49-F238E27FC236}">
                  <a16:creationId xmlns:a16="http://schemas.microsoft.com/office/drawing/2014/main" id="{2260D694-751F-5446-8E6A-37C930A4655D}"/>
                </a:ext>
              </a:extLst>
            </p:cNvPr>
            <p:cNvPicPr>
              <a:picLocks noChangeAspect="1"/>
            </p:cNvPicPr>
            <p:nvPr/>
          </p:nvPicPr>
          <p:blipFill rotWithShape="1">
            <a:blip r:embed="rId3">
              <a:extLst>
                <a:ext uri="{28A0092B-C50C-407E-A947-70E740481C1C}">
                  <a14:useLocalDpi xmlns:a14="http://schemas.microsoft.com/office/drawing/2010/main" val="0"/>
                </a:ext>
              </a:extLst>
            </a:blip>
            <a:srcRect l="-1997" t="-1339" r="-15414" b="18866"/>
            <a:stretch/>
          </p:blipFill>
          <p:spPr>
            <a:xfrm>
              <a:off x="5648649" y="2397365"/>
              <a:ext cx="1637158" cy="2023492"/>
            </a:xfrm>
            <a:prstGeom prst="rect">
              <a:avLst/>
            </a:prstGeom>
          </p:spPr>
        </p:pic>
        <p:pic>
          <p:nvPicPr>
            <p:cNvPr id="26" name="Picture 25">
              <a:extLst>
                <a:ext uri="{FF2B5EF4-FFF2-40B4-BE49-F238E27FC236}">
                  <a16:creationId xmlns:a16="http://schemas.microsoft.com/office/drawing/2014/main" id="{6D577506-FA0E-F84C-A649-3B8C7587200A}"/>
                </a:ext>
              </a:extLst>
            </p:cNvPr>
            <p:cNvPicPr>
              <a:picLocks noChangeAspect="1"/>
            </p:cNvPicPr>
            <p:nvPr/>
          </p:nvPicPr>
          <p:blipFill>
            <a:blip r:embed="rId4"/>
            <a:stretch>
              <a:fillRect/>
            </a:stretch>
          </p:blipFill>
          <p:spPr>
            <a:xfrm>
              <a:off x="6045956" y="3377318"/>
              <a:ext cx="672943" cy="1032460"/>
            </a:xfrm>
            <a:prstGeom prst="rect">
              <a:avLst/>
            </a:prstGeom>
          </p:spPr>
        </p:pic>
      </p:grpSp>
      <p:grpSp>
        <p:nvGrpSpPr>
          <p:cNvPr id="27" name="Group 26">
            <a:extLst>
              <a:ext uri="{FF2B5EF4-FFF2-40B4-BE49-F238E27FC236}">
                <a16:creationId xmlns:a16="http://schemas.microsoft.com/office/drawing/2014/main" id="{C4BAC9FC-D831-7F49-8D9C-72C83DC4402E}"/>
              </a:ext>
            </a:extLst>
          </p:cNvPr>
          <p:cNvGrpSpPr/>
          <p:nvPr/>
        </p:nvGrpSpPr>
        <p:grpSpPr>
          <a:xfrm>
            <a:off x="1545317" y="2824386"/>
            <a:ext cx="1637158" cy="2023492"/>
            <a:chOff x="5648649" y="2397365"/>
            <a:chExt cx="1637158" cy="2023492"/>
          </a:xfrm>
        </p:grpSpPr>
        <p:pic>
          <p:nvPicPr>
            <p:cNvPr id="28" name="Content Placeholder 3" descr="evil.png">
              <a:extLst>
                <a:ext uri="{FF2B5EF4-FFF2-40B4-BE49-F238E27FC236}">
                  <a16:creationId xmlns:a16="http://schemas.microsoft.com/office/drawing/2014/main" id="{A25C4AF0-BBCF-F34B-AEB0-C354C86F3516}"/>
                </a:ext>
              </a:extLst>
            </p:cNvPr>
            <p:cNvPicPr>
              <a:picLocks noChangeAspect="1"/>
            </p:cNvPicPr>
            <p:nvPr/>
          </p:nvPicPr>
          <p:blipFill rotWithShape="1">
            <a:blip r:embed="rId3">
              <a:extLst>
                <a:ext uri="{28A0092B-C50C-407E-A947-70E740481C1C}">
                  <a14:useLocalDpi xmlns:a14="http://schemas.microsoft.com/office/drawing/2010/main" val="0"/>
                </a:ext>
              </a:extLst>
            </a:blip>
            <a:srcRect l="-1997" t="-1339" r="-15414" b="18866"/>
            <a:stretch/>
          </p:blipFill>
          <p:spPr>
            <a:xfrm>
              <a:off x="5648649" y="2397365"/>
              <a:ext cx="1637158" cy="2023492"/>
            </a:xfrm>
            <a:prstGeom prst="rect">
              <a:avLst/>
            </a:prstGeom>
          </p:spPr>
        </p:pic>
        <p:pic>
          <p:nvPicPr>
            <p:cNvPr id="29" name="Picture 28">
              <a:extLst>
                <a:ext uri="{FF2B5EF4-FFF2-40B4-BE49-F238E27FC236}">
                  <a16:creationId xmlns:a16="http://schemas.microsoft.com/office/drawing/2014/main" id="{EE6A0228-1A73-F14E-A109-EEC5F7043702}"/>
                </a:ext>
              </a:extLst>
            </p:cNvPr>
            <p:cNvPicPr>
              <a:picLocks noChangeAspect="1"/>
            </p:cNvPicPr>
            <p:nvPr/>
          </p:nvPicPr>
          <p:blipFill>
            <a:blip r:embed="rId4"/>
            <a:stretch>
              <a:fillRect/>
            </a:stretch>
          </p:blipFill>
          <p:spPr>
            <a:xfrm>
              <a:off x="6045956" y="3377318"/>
              <a:ext cx="672943" cy="1032460"/>
            </a:xfrm>
            <a:prstGeom prst="rect">
              <a:avLst/>
            </a:prstGeom>
          </p:spPr>
        </p:pic>
      </p:grpSp>
    </p:spTree>
    <p:extLst>
      <p:ext uri="{BB962C8B-B14F-4D97-AF65-F5344CB8AC3E}">
        <p14:creationId xmlns:p14="http://schemas.microsoft.com/office/powerpoint/2010/main" val="1613752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6A3DED-31EB-09AE-6634-0F7CFEDFF021}"/>
              </a:ext>
            </a:extLst>
          </p:cNvPr>
          <p:cNvSpPr>
            <a:spLocks noGrp="1"/>
          </p:cNvSpPr>
          <p:nvPr>
            <p:ph type="sldNum" sz="quarter" idx="10"/>
          </p:nvPr>
        </p:nvSpPr>
        <p:spPr/>
        <p:txBody>
          <a:bodyPr/>
          <a:lstStyle/>
          <a:p>
            <a:r>
              <a:rPr lang="en-US" dirty="0"/>
              <a:t>Toward Safer Tor Research |  </a:t>
            </a:r>
            <a:fld id="{EC78876D-F60F-416A-9AB8-0484C938732F}" type="slidenum">
              <a:rPr lang="en-US" b="1" smtClean="0">
                <a:solidFill>
                  <a:schemeClr val="tx2"/>
                </a:solidFill>
              </a:rPr>
              <a:pPr/>
              <a:t>49</a:t>
            </a:fld>
            <a:endParaRPr lang="en-US" b="1" dirty="0">
              <a:solidFill>
                <a:schemeClr val="tx2"/>
              </a:solidFill>
            </a:endParaRPr>
          </a:p>
        </p:txBody>
      </p:sp>
      <p:sp>
        <p:nvSpPr>
          <p:cNvPr id="3" name="Footer Placeholder 2">
            <a:extLst>
              <a:ext uri="{FF2B5EF4-FFF2-40B4-BE49-F238E27FC236}">
                <a16:creationId xmlns:a16="http://schemas.microsoft.com/office/drawing/2014/main" id="{A5EFFA8C-0011-6F4A-D3D2-AF757A6796DE}"/>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2F9EB368-D753-B553-C7A3-26AB822FE27C}"/>
              </a:ext>
            </a:extLst>
          </p:cNvPr>
          <p:cNvSpPr>
            <a:spLocks noGrp="1"/>
          </p:cNvSpPr>
          <p:nvPr>
            <p:ph type="title"/>
          </p:nvPr>
        </p:nvSpPr>
        <p:spPr/>
        <p:txBody>
          <a:bodyPr/>
          <a:lstStyle/>
          <a:p>
            <a:r>
              <a:rPr lang="en-US" dirty="0"/>
              <a:t>Contributing Research</a:t>
            </a:r>
          </a:p>
        </p:txBody>
      </p:sp>
      <p:sp>
        <p:nvSpPr>
          <p:cNvPr id="11" name="Content Placeholder 10">
            <a:extLst>
              <a:ext uri="{FF2B5EF4-FFF2-40B4-BE49-F238E27FC236}">
                <a16:creationId xmlns:a16="http://schemas.microsoft.com/office/drawing/2014/main" id="{1D236217-A5B2-DC43-6667-FE07EE2B6A55}"/>
              </a:ext>
            </a:extLst>
          </p:cNvPr>
          <p:cNvSpPr>
            <a:spLocks noGrp="1"/>
          </p:cNvSpPr>
          <p:nvPr>
            <p:ph idx="13"/>
          </p:nvPr>
        </p:nvSpPr>
        <p:spPr/>
        <p:txBody>
          <a:bodyPr/>
          <a:lstStyle/>
          <a:p>
            <a:pPr marL="457200" indent="-457200">
              <a:buFont typeface="Arial" panose="020B0604020202020204" pitchFamily="34" charset="0"/>
              <a:buChar char="•"/>
            </a:pPr>
            <a:r>
              <a:rPr lang="en-US" b="1" dirty="0"/>
              <a:t>Point Break: A Study of Bandwidth Denial-of-Service Attacks against Tor</a:t>
            </a:r>
            <a:r>
              <a:rPr lang="en-US" dirty="0"/>
              <a:t>. Rob Jansen, </a:t>
            </a:r>
            <a:r>
              <a:rPr lang="en-US" dirty="0" err="1"/>
              <a:t>Tavish</a:t>
            </a:r>
            <a:r>
              <a:rPr lang="en-US" dirty="0"/>
              <a:t> Vaidya, and Micah </a:t>
            </a:r>
            <a:r>
              <a:rPr lang="en-US" dirty="0" err="1"/>
              <a:t>Sherr</a:t>
            </a:r>
            <a:r>
              <a:rPr lang="en-US" dirty="0"/>
              <a:t>. USENIX Security, 2019.</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b="1" dirty="0"/>
              <a:t>The Sniper Attack: Anonymously Deanonymizing and Disabling the Tor Network</a:t>
            </a:r>
            <a:r>
              <a:rPr lang="en-US" dirty="0"/>
              <a:t>. Rob Jansen, Florian </a:t>
            </a:r>
            <a:r>
              <a:rPr lang="en-US" dirty="0" err="1"/>
              <a:t>Tschorsch</a:t>
            </a:r>
            <a:r>
              <a:rPr lang="en-US" dirty="0"/>
              <a:t>, Aaron Johnson, and Björn Scheuermann. NDSS, 2014.</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1425019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CD3EA3-7EEE-2A88-5A2C-B355E6D4F16D}"/>
              </a:ext>
            </a:extLst>
          </p:cNvPr>
          <p:cNvSpPr>
            <a:spLocks noGrp="1"/>
          </p:cNvSpPr>
          <p:nvPr>
            <p:ph type="sldNum" sz="quarter" idx="10"/>
          </p:nvPr>
        </p:nvSpPr>
        <p:spPr/>
        <p:txBody>
          <a:bodyPr/>
          <a:lstStyle/>
          <a:p>
            <a:r>
              <a:rPr lang="en-US" dirty="0"/>
              <a:t>Toward Safer Tor Research |  </a:t>
            </a:r>
            <a:fld id="{EC78876D-F60F-416A-9AB8-0484C938732F}" type="slidenum">
              <a:rPr lang="en-US" b="1" smtClean="0">
                <a:solidFill>
                  <a:schemeClr val="tx2"/>
                </a:solidFill>
              </a:rPr>
              <a:pPr/>
              <a:t>5</a:t>
            </a:fld>
            <a:endParaRPr lang="en-US" b="1" dirty="0">
              <a:solidFill>
                <a:schemeClr val="tx2"/>
              </a:solidFill>
            </a:endParaRPr>
          </a:p>
        </p:txBody>
      </p:sp>
      <p:sp>
        <p:nvSpPr>
          <p:cNvPr id="3" name="Footer Placeholder 2">
            <a:extLst>
              <a:ext uri="{FF2B5EF4-FFF2-40B4-BE49-F238E27FC236}">
                <a16:creationId xmlns:a16="http://schemas.microsoft.com/office/drawing/2014/main" id="{A0991722-CC0F-47FB-9CEE-2E11821E1443}"/>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ED1ED6D3-40C9-5A0C-1C4B-A5EC4F4428E1}"/>
              </a:ext>
            </a:extLst>
          </p:cNvPr>
          <p:cNvSpPr>
            <a:spLocks noGrp="1"/>
          </p:cNvSpPr>
          <p:nvPr>
            <p:ph type="title"/>
          </p:nvPr>
        </p:nvSpPr>
        <p:spPr/>
        <p:txBody>
          <a:bodyPr/>
          <a:lstStyle/>
          <a:p>
            <a:r>
              <a:rPr lang="en-US" dirty="0"/>
              <a:t>Who Uses Tor?</a:t>
            </a:r>
          </a:p>
        </p:txBody>
      </p:sp>
      <p:graphicFrame>
        <p:nvGraphicFramePr>
          <p:cNvPr id="6" name="Table 6">
            <a:extLst>
              <a:ext uri="{FF2B5EF4-FFF2-40B4-BE49-F238E27FC236}">
                <a16:creationId xmlns:a16="http://schemas.microsoft.com/office/drawing/2014/main" id="{62AA4BB8-0714-5F63-2DD5-A6CCBCC21389}"/>
              </a:ext>
            </a:extLst>
          </p:cNvPr>
          <p:cNvGraphicFramePr>
            <a:graphicFrameLocks noGrp="1"/>
          </p:cNvGraphicFramePr>
          <p:nvPr>
            <p:ph idx="13"/>
            <p:extLst>
              <p:ext uri="{D42A27DB-BD31-4B8C-83A1-F6EECF244321}">
                <p14:modId xmlns:p14="http://schemas.microsoft.com/office/powerpoint/2010/main" val="2595404139"/>
              </p:ext>
            </p:extLst>
          </p:nvPr>
        </p:nvGraphicFramePr>
        <p:xfrm>
          <a:off x="628650" y="1763712"/>
          <a:ext cx="12530136" cy="5368608"/>
        </p:xfrm>
        <a:graphic>
          <a:graphicData uri="http://schemas.openxmlformats.org/drawingml/2006/table">
            <a:tbl>
              <a:tblPr bandRow="1">
                <a:tableStyleId>{5C22544A-7EE6-4342-B048-85BDC9FD1C3A}</a:tableStyleId>
              </a:tblPr>
              <a:tblGrid>
                <a:gridCol w="4176712">
                  <a:extLst>
                    <a:ext uri="{9D8B030D-6E8A-4147-A177-3AD203B41FA5}">
                      <a16:colId xmlns:a16="http://schemas.microsoft.com/office/drawing/2014/main" val="1243636670"/>
                    </a:ext>
                  </a:extLst>
                </a:gridCol>
                <a:gridCol w="4176712">
                  <a:extLst>
                    <a:ext uri="{9D8B030D-6E8A-4147-A177-3AD203B41FA5}">
                      <a16:colId xmlns:a16="http://schemas.microsoft.com/office/drawing/2014/main" val="3205873342"/>
                    </a:ext>
                  </a:extLst>
                </a:gridCol>
                <a:gridCol w="4176712">
                  <a:extLst>
                    <a:ext uri="{9D8B030D-6E8A-4147-A177-3AD203B41FA5}">
                      <a16:colId xmlns:a16="http://schemas.microsoft.com/office/drawing/2014/main" val="2725936111"/>
                    </a:ext>
                  </a:extLst>
                </a:gridCol>
              </a:tblGrid>
              <a:tr h="1789536">
                <a:tc>
                  <a:txBody>
                    <a:bodyPr/>
                    <a:lstStyle/>
                    <a:p>
                      <a:pPr algn="ctr"/>
                      <a:r>
                        <a:rPr lang="en-US" sz="3200" u="none" dirty="0">
                          <a:solidFill>
                            <a:schemeClr val="accent5"/>
                          </a:solidFill>
                        </a:rPr>
                        <a:t>Normal People</a:t>
                      </a:r>
                    </a:p>
                  </a:txBody>
                  <a:tcPr anchor="ctr"/>
                </a:tc>
                <a:tc>
                  <a:txBody>
                    <a:bodyPr/>
                    <a:lstStyle/>
                    <a:p>
                      <a:pPr algn="ctr"/>
                      <a:r>
                        <a:rPr lang="en-US" sz="3200" dirty="0"/>
                        <a:t>Journalists</a:t>
                      </a:r>
                    </a:p>
                  </a:txBody>
                  <a:tcPr anchor="ctr"/>
                </a:tc>
                <a:tc>
                  <a:txBody>
                    <a:bodyPr/>
                    <a:lstStyle/>
                    <a:p>
                      <a:pPr algn="ctr"/>
                      <a:r>
                        <a:rPr lang="en-US" sz="3200" dirty="0"/>
                        <a:t>Law Enforcement</a:t>
                      </a:r>
                    </a:p>
                  </a:txBody>
                  <a:tcPr anchor="ctr"/>
                </a:tc>
                <a:extLst>
                  <a:ext uri="{0D108BD9-81ED-4DB2-BD59-A6C34878D82A}">
                    <a16:rowId xmlns:a16="http://schemas.microsoft.com/office/drawing/2014/main" val="2403104709"/>
                  </a:ext>
                </a:extLst>
              </a:tr>
              <a:tr h="1789536">
                <a:tc>
                  <a:txBody>
                    <a:bodyPr/>
                    <a:lstStyle/>
                    <a:p>
                      <a:pPr algn="ctr"/>
                      <a:r>
                        <a:rPr lang="en-US" sz="3200" dirty="0"/>
                        <a:t>Activists</a:t>
                      </a:r>
                    </a:p>
                  </a:txBody>
                  <a:tcPr anchor="ctr"/>
                </a:tc>
                <a:tc>
                  <a:txBody>
                    <a:bodyPr/>
                    <a:lstStyle/>
                    <a:p>
                      <a:pPr algn="ctr"/>
                      <a:r>
                        <a:rPr lang="en-US" sz="3200" dirty="0"/>
                        <a:t>Business Executives</a:t>
                      </a:r>
                    </a:p>
                  </a:txBody>
                  <a:tcPr anchor="ctr"/>
                </a:tc>
                <a:tc>
                  <a:txBody>
                    <a:bodyPr/>
                    <a:lstStyle/>
                    <a:p>
                      <a:pPr algn="ctr"/>
                      <a:r>
                        <a:rPr lang="en-US" sz="3200" dirty="0"/>
                        <a:t>Bloggers</a:t>
                      </a:r>
                    </a:p>
                  </a:txBody>
                  <a:tcPr anchor="ctr"/>
                </a:tc>
                <a:extLst>
                  <a:ext uri="{0D108BD9-81ED-4DB2-BD59-A6C34878D82A}">
                    <a16:rowId xmlns:a16="http://schemas.microsoft.com/office/drawing/2014/main" val="170254343"/>
                  </a:ext>
                </a:extLst>
              </a:tr>
              <a:tr h="1789536">
                <a:tc>
                  <a:txBody>
                    <a:bodyPr/>
                    <a:lstStyle/>
                    <a:p>
                      <a:pPr algn="ctr"/>
                      <a:r>
                        <a:rPr lang="en-US" sz="3200" dirty="0"/>
                        <a:t>Militaries</a:t>
                      </a:r>
                    </a:p>
                  </a:txBody>
                  <a:tcPr anchor="ctr"/>
                </a:tc>
                <a:tc>
                  <a:txBody>
                    <a:bodyPr/>
                    <a:lstStyle/>
                    <a:p>
                      <a:pPr algn="ctr"/>
                      <a:r>
                        <a:rPr lang="en-US" sz="3200" dirty="0"/>
                        <a:t>IT Professionals</a:t>
                      </a:r>
                    </a:p>
                  </a:txBody>
                  <a:tcPr anchor="ctr"/>
                </a:tc>
                <a:tc>
                  <a:txBody>
                    <a:bodyPr/>
                    <a:lstStyle/>
                    <a:p>
                      <a:pPr algn="ctr"/>
                      <a:r>
                        <a:rPr lang="en-US" sz="3200" dirty="0"/>
                        <a:t>Whistleblowers</a:t>
                      </a:r>
                    </a:p>
                  </a:txBody>
                  <a:tcPr anchor="ctr"/>
                </a:tc>
                <a:extLst>
                  <a:ext uri="{0D108BD9-81ED-4DB2-BD59-A6C34878D82A}">
                    <a16:rowId xmlns:a16="http://schemas.microsoft.com/office/drawing/2014/main" val="2408402317"/>
                  </a:ext>
                </a:extLst>
              </a:tr>
            </a:tbl>
          </a:graphicData>
        </a:graphic>
      </p:graphicFrame>
      <p:sp>
        <p:nvSpPr>
          <p:cNvPr id="8" name="TextBox 7">
            <a:extLst>
              <a:ext uri="{FF2B5EF4-FFF2-40B4-BE49-F238E27FC236}">
                <a16:creationId xmlns:a16="http://schemas.microsoft.com/office/drawing/2014/main" id="{FBC34D45-A186-6A79-51E3-FC5F0B554A78}"/>
              </a:ext>
            </a:extLst>
          </p:cNvPr>
          <p:cNvSpPr txBox="1"/>
          <p:nvPr/>
        </p:nvSpPr>
        <p:spPr>
          <a:xfrm>
            <a:off x="3937000" y="7248340"/>
            <a:ext cx="6913418" cy="369332"/>
          </a:xfrm>
          <a:prstGeom prst="rect">
            <a:avLst/>
          </a:prstGeom>
          <a:noFill/>
        </p:spPr>
        <p:txBody>
          <a:bodyPr wrap="square">
            <a:spAutoFit/>
          </a:bodyPr>
          <a:lstStyle/>
          <a:p>
            <a:r>
              <a:rPr lang="en-US" dirty="0">
                <a:solidFill>
                  <a:schemeClr val="accent3"/>
                </a:solidFill>
              </a:rPr>
              <a:t>https://2019.www.torproject.org/about/</a:t>
            </a:r>
            <a:r>
              <a:rPr lang="en-US" dirty="0" err="1">
                <a:solidFill>
                  <a:schemeClr val="accent3"/>
                </a:solidFill>
              </a:rPr>
              <a:t>torusers.html.en</a:t>
            </a:r>
            <a:endParaRPr lang="en-US" dirty="0">
              <a:solidFill>
                <a:schemeClr val="accent3"/>
              </a:solidFill>
            </a:endParaRPr>
          </a:p>
        </p:txBody>
      </p:sp>
      <p:sp>
        <p:nvSpPr>
          <p:cNvPr id="7" name="Rounded Rectangular Callout 6">
            <a:extLst>
              <a:ext uri="{FF2B5EF4-FFF2-40B4-BE49-F238E27FC236}">
                <a16:creationId xmlns:a16="http://schemas.microsoft.com/office/drawing/2014/main" id="{3950DF37-0624-B233-D014-4967F3B3D337}"/>
              </a:ext>
            </a:extLst>
          </p:cNvPr>
          <p:cNvSpPr/>
          <p:nvPr/>
        </p:nvSpPr>
        <p:spPr>
          <a:xfrm>
            <a:off x="5291513" y="1763712"/>
            <a:ext cx="6232235" cy="3865417"/>
          </a:xfrm>
          <a:prstGeom prst="wedgeRoundRectCallout">
            <a:avLst>
              <a:gd name="adj1" fmla="val -68849"/>
              <a:gd name="adj2" fmla="val -242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800" dirty="0"/>
              <a:t>Protect privacy from marketers and identity thieves</a:t>
            </a:r>
          </a:p>
          <a:p>
            <a:pPr marL="285750" indent="-285750">
              <a:buFont typeface="Arial" panose="020B0604020202020204" pitchFamily="34" charset="0"/>
              <a:buChar char="•"/>
            </a:pPr>
            <a:r>
              <a:rPr lang="en-US" sz="2800" dirty="0"/>
              <a:t>Protect comms from irresponsible corporations</a:t>
            </a:r>
          </a:p>
          <a:p>
            <a:pPr marL="285750" indent="-285750">
              <a:buFont typeface="Arial" panose="020B0604020202020204" pitchFamily="34" charset="0"/>
              <a:buChar char="•"/>
            </a:pPr>
            <a:r>
              <a:rPr lang="en-US" sz="2800" dirty="0"/>
              <a:t>Protect their children online</a:t>
            </a:r>
          </a:p>
          <a:p>
            <a:pPr marL="285750" indent="-285750">
              <a:buFont typeface="Arial" panose="020B0604020202020204" pitchFamily="34" charset="0"/>
              <a:buChar char="•"/>
            </a:pPr>
            <a:r>
              <a:rPr lang="en-US" sz="2800" dirty="0"/>
              <a:t>Research sensitive topics</a:t>
            </a:r>
          </a:p>
          <a:p>
            <a:pPr marL="285750" indent="-285750">
              <a:buFont typeface="Arial" panose="020B0604020202020204" pitchFamily="34" charset="0"/>
              <a:buChar char="•"/>
            </a:pPr>
            <a:r>
              <a:rPr lang="en-US" sz="2800" dirty="0"/>
              <a:t>Skirt surveillance</a:t>
            </a:r>
          </a:p>
          <a:p>
            <a:pPr marL="285750" indent="-285750">
              <a:buFont typeface="Arial" panose="020B0604020202020204" pitchFamily="34" charset="0"/>
              <a:buChar char="•"/>
            </a:pPr>
            <a:r>
              <a:rPr lang="en-US" sz="2800" dirty="0"/>
              <a:t>Circumvent censorship</a:t>
            </a:r>
          </a:p>
        </p:txBody>
      </p:sp>
    </p:spTree>
    <p:extLst>
      <p:ext uri="{BB962C8B-B14F-4D97-AF65-F5344CB8AC3E}">
        <p14:creationId xmlns:p14="http://schemas.microsoft.com/office/powerpoint/2010/main" val="37328469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D400CC-6AEA-E34D-93EB-271FF224068E}"/>
              </a:ext>
            </a:extLst>
          </p:cNvPr>
          <p:cNvSpPr>
            <a:spLocks noGrp="1"/>
          </p:cNvSpPr>
          <p:nvPr>
            <p:ph type="sldNum" sz="quarter" idx="10"/>
          </p:nvPr>
        </p:nvSpPr>
        <p:spPr/>
        <p:txBody>
          <a:bodyPr/>
          <a:lstStyle/>
          <a:p>
            <a:r>
              <a:rPr lang="en-US" dirty="0"/>
              <a:t>Toward Safer Tor Research |  </a:t>
            </a:r>
            <a:fld id="{EC78876D-F60F-416A-9AB8-0484C938732F}" type="slidenum">
              <a:rPr lang="en-US" b="1" smtClean="0">
                <a:solidFill>
                  <a:schemeClr val="tx2"/>
                </a:solidFill>
              </a:rPr>
              <a:pPr/>
              <a:t>50</a:t>
            </a:fld>
            <a:endParaRPr lang="en-US" b="1" dirty="0">
              <a:solidFill>
                <a:schemeClr val="tx2"/>
              </a:solidFill>
            </a:endParaRPr>
          </a:p>
        </p:txBody>
      </p:sp>
      <p:sp>
        <p:nvSpPr>
          <p:cNvPr id="3" name="Footer Placeholder 2">
            <a:extLst>
              <a:ext uri="{FF2B5EF4-FFF2-40B4-BE49-F238E27FC236}">
                <a16:creationId xmlns:a16="http://schemas.microsoft.com/office/drawing/2014/main" id="{2F3ABE9F-51EE-F54C-A67F-9A65DEDE0F24}"/>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91AF46A2-BA19-CC48-8750-ECAD194799E8}"/>
              </a:ext>
            </a:extLst>
          </p:cNvPr>
          <p:cNvSpPr>
            <a:spLocks noGrp="1"/>
          </p:cNvSpPr>
          <p:nvPr>
            <p:ph type="title"/>
          </p:nvPr>
        </p:nvSpPr>
        <p:spPr/>
        <p:txBody>
          <a:bodyPr/>
          <a:lstStyle/>
          <a:p>
            <a:r>
              <a:rPr lang="en-US" dirty="0"/>
              <a:t>How Tor Works</a:t>
            </a:r>
          </a:p>
        </p:txBody>
      </p:sp>
      <p:grpSp>
        <p:nvGrpSpPr>
          <p:cNvPr id="73" name="Group 72">
            <a:extLst>
              <a:ext uri="{FF2B5EF4-FFF2-40B4-BE49-F238E27FC236}">
                <a16:creationId xmlns:a16="http://schemas.microsoft.com/office/drawing/2014/main" id="{623CAF80-5075-074F-89DD-C9831F54EDAE}"/>
              </a:ext>
            </a:extLst>
          </p:cNvPr>
          <p:cNvGrpSpPr/>
          <p:nvPr/>
        </p:nvGrpSpPr>
        <p:grpSpPr>
          <a:xfrm>
            <a:off x="2936207" y="1758995"/>
            <a:ext cx="7319386" cy="475010"/>
            <a:chOff x="3180392" y="5436668"/>
            <a:chExt cx="7319386" cy="475010"/>
          </a:xfrm>
        </p:grpSpPr>
        <p:sp>
          <p:nvSpPr>
            <p:cNvPr id="58" name="TextBox 57">
              <a:extLst>
                <a:ext uri="{FF2B5EF4-FFF2-40B4-BE49-F238E27FC236}">
                  <a16:creationId xmlns:a16="http://schemas.microsoft.com/office/drawing/2014/main" id="{7DE4FD9E-F0A0-1340-A79B-377F2DE41FE7}"/>
                </a:ext>
              </a:extLst>
            </p:cNvPr>
            <p:cNvSpPr txBox="1"/>
            <p:nvPr/>
          </p:nvSpPr>
          <p:spPr>
            <a:xfrm>
              <a:off x="5592399" y="5450013"/>
              <a:ext cx="1257075" cy="461665"/>
            </a:xfrm>
            <a:prstGeom prst="rect">
              <a:avLst/>
            </a:prstGeom>
            <a:noFill/>
          </p:spPr>
          <p:txBody>
            <a:bodyPr wrap="none" rtlCol="0">
              <a:spAutoFit/>
            </a:bodyPr>
            <a:lstStyle/>
            <a:p>
              <a:r>
                <a:rPr lang="en-US" dirty="0"/>
                <a:t>= </a:t>
              </a:r>
              <a:r>
                <a:rPr lang="en-US" sz="2400" dirty="0"/>
                <a:t>Circuit</a:t>
              </a:r>
            </a:p>
          </p:txBody>
        </p:sp>
        <p:grpSp>
          <p:nvGrpSpPr>
            <p:cNvPr id="62" name="Group 61">
              <a:extLst>
                <a:ext uri="{FF2B5EF4-FFF2-40B4-BE49-F238E27FC236}">
                  <a16:creationId xmlns:a16="http://schemas.microsoft.com/office/drawing/2014/main" id="{4E476DF3-296C-4144-92AE-2840487B8A47}"/>
                </a:ext>
              </a:extLst>
            </p:cNvPr>
            <p:cNvGrpSpPr/>
            <p:nvPr/>
          </p:nvGrpSpPr>
          <p:grpSpPr>
            <a:xfrm>
              <a:off x="3180392" y="5621334"/>
              <a:ext cx="2406564" cy="3675"/>
              <a:chOff x="1725656" y="2891374"/>
              <a:chExt cx="2406564" cy="3675"/>
            </a:xfrm>
          </p:grpSpPr>
          <p:cxnSp>
            <p:nvCxnSpPr>
              <p:cNvPr id="65" name="Straight Connector 64">
                <a:extLst>
                  <a:ext uri="{FF2B5EF4-FFF2-40B4-BE49-F238E27FC236}">
                    <a16:creationId xmlns:a16="http://schemas.microsoft.com/office/drawing/2014/main" id="{4D6267E0-E98B-7647-962D-3BBE71035982}"/>
                  </a:ext>
                </a:extLst>
              </p:cNvPr>
              <p:cNvCxnSpPr>
                <a:cxnSpLocks/>
              </p:cNvCxnSpPr>
              <p:nvPr/>
            </p:nvCxnSpPr>
            <p:spPr>
              <a:xfrm flipV="1">
                <a:off x="1725656" y="2895048"/>
                <a:ext cx="2406562" cy="1"/>
              </a:xfrm>
              <a:prstGeom prst="line">
                <a:avLst/>
              </a:prstGeom>
              <a:ln w="317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67B27CF-E2DA-8346-9236-64E0C0EB047B}"/>
                  </a:ext>
                </a:extLst>
              </p:cNvPr>
              <p:cNvCxnSpPr>
                <a:cxnSpLocks/>
              </p:cNvCxnSpPr>
              <p:nvPr/>
            </p:nvCxnSpPr>
            <p:spPr>
              <a:xfrm flipV="1">
                <a:off x="1725656" y="2893211"/>
                <a:ext cx="2406564" cy="1"/>
              </a:xfrm>
              <a:prstGeom prst="line">
                <a:avLst/>
              </a:prstGeom>
              <a:ln w="190500">
                <a:solidFill>
                  <a:schemeClr val="accent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4F768D4-E107-CA4C-82F5-BD709DB8BF70}"/>
                  </a:ext>
                </a:extLst>
              </p:cNvPr>
              <p:cNvCxnSpPr>
                <a:cxnSpLocks/>
              </p:cNvCxnSpPr>
              <p:nvPr/>
            </p:nvCxnSpPr>
            <p:spPr>
              <a:xfrm flipV="1">
                <a:off x="1725656" y="2891374"/>
                <a:ext cx="2406564" cy="1"/>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63" name="Straight Connector 62">
              <a:extLst>
                <a:ext uri="{FF2B5EF4-FFF2-40B4-BE49-F238E27FC236}">
                  <a16:creationId xmlns:a16="http://schemas.microsoft.com/office/drawing/2014/main" id="{E761C783-DEB7-C648-BCDD-5440D91B9A37}"/>
                </a:ext>
              </a:extLst>
            </p:cNvPr>
            <p:cNvCxnSpPr>
              <a:cxnSpLocks/>
            </p:cNvCxnSpPr>
            <p:nvPr/>
          </p:nvCxnSpPr>
          <p:spPr>
            <a:xfrm flipV="1">
              <a:off x="7030262" y="5621334"/>
              <a:ext cx="2076780" cy="1245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9BF095B7-9660-0E4A-B25C-D88F62E9F6D5}"/>
                </a:ext>
              </a:extLst>
            </p:cNvPr>
            <p:cNvSpPr txBox="1"/>
            <p:nvPr/>
          </p:nvSpPr>
          <p:spPr>
            <a:xfrm>
              <a:off x="9124080" y="5436668"/>
              <a:ext cx="1375698" cy="461665"/>
            </a:xfrm>
            <a:prstGeom prst="rect">
              <a:avLst/>
            </a:prstGeom>
            <a:noFill/>
          </p:spPr>
          <p:txBody>
            <a:bodyPr wrap="none" rtlCol="0">
              <a:spAutoFit/>
            </a:bodyPr>
            <a:lstStyle/>
            <a:p>
              <a:r>
                <a:rPr lang="en-US" dirty="0"/>
                <a:t>= </a:t>
              </a:r>
              <a:r>
                <a:rPr lang="en-US" sz="2400" dirty="0"/>
                <a:t>Stream</a:t>
              </a:r>
            </a:p>
          </p:txBody>
        </p:sp>
      </p:grpSp>
      <p:grpSp>
        <p:nvGrpSpPr>
          <p:cNvPr id="94" name="Group 93">
            <a:extLst>
              <a:ext uri="{FF2B5EF4-FFF2-40B4-BE49-F238E27FC236}">
                <a16:creationId xmlns:a16="http://schemas.microsoft.com/office/drawing/2014/main" id="{3AFC51B9-21F7-3A46-87F5-C1E5A8A41770}"/>
              </a:ext>
            </a:extLst>
          </p:cNvPr>
          <p:cNvGrpSpPr/>
          <p:nvPr/>
        </p:nvGrpSpPr>
        <p:grpSpPr>
          <a:xfrm>
            <a:off x="488339" y="2669197"/>
            <a:ext cx="12789699" cy="4522218"/>
            <a:chOff x="496291" y="1979732"/>
            <a:chExt cx="12789699" cy="4522218"/>
          </a:xfrm>
        </p:grpSpPr>
        <p:pic>
          <p:nvPicPr>
            <p:cNvPr id="7" name="Picture 6">
              <a:extLst>
                <a:ext uri="{FF2B5EF4-FFF2-40B4-BE49-F238E27FC236}">
                  <a16:creationId xmlns:a16="http://schemas.microsoft.com/office/drawing/2014/main" id="{CE3F7AEE-2FD2-9B49-B8D0-5B9CD047CE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347" y="1979732"/>
              <a:ext cx="8079011" cy="4522218"/>
            </a:xfrm>
            <a:prstGeom prst="rect">
              <a:avLst/>
            </a:prstGeom>
          </p:spPr>
        </p:pic>
        <p:grpSp>
          <p:nvGrpSpPr>
            <p:cNvPr id="78" name="Group 77">
              <a:extLst>
                <a:ext uri="{FF2B5EF4-FFF2-40B4-BE49-F238E27FC236}">
                  <a16:creationId xmlns:a16="http://schemas.microsoft.com/office/drawing/2014/main" id="{39E2FF64-D115-9049-8798-9FD2136C100D}"/>
                </a:ext>
              </a:extLst>
            </p:cNvPr>
            <p:cNvGrpSpPr/>
            <p:nvPr/>
          </p:nvGrpSpPr>
          <p:grpSpPr>
            <a:xfrm>
              <a:off x="1518248" y="4741590"/>
              <a:ext cx="3778892" cy="45720"/>
              <a:chOff x="1518248" y="4741590"/>
              <a:chExt cx="3778892" cy="45720"/>
            </a:xfrm>
          </p:grpSpPr>
          <p:grpSp>
            <p:nvGrpSpPr>
              <p:cNvPr id="46" name="Group 45">
                <a:extLst>
                  <a:ext uri="{FF2B5EF4-FFF2-40B4-BE49-F238E27FC236}">
                    <a16:creationId xmlns:a16="http://schemas.microsoft.com/office/drawing/2014/main" id="{8160A51F-8344-454D-B8F9-D45BAC920224}"/>
                  </a:ext>
                </a:extLst>
              </p:cNvPr>
              <p:cNvGrpSpPr/>
              <p:nvPr/>
            </p:nvGrpSpPr>
            <p:grpSpPr>
              <a:xfrm>
                <a:off x="1518248" y="4741590"/>
                <a:ext cx="3778892" cy="45719"/>
                <a:chOff x="966866" y="5967384"/>
                <a:chExt cx="2415210" cy="338632"/>
              </a:xfrm>
            </p:grpSpPr>
            <p:cxnSp>
              <p:nvCxnSpPr>
                <p:cNvPr id="68" name="Straight Connector 67">
                  <a:extLst>
                    <a:ext uri="{FF2B5EF4-FFF2-40B4-BE49-F238E27FC236}">
                      <a16:creationId xmlns:a16="http://schemas.microsoft.com/office/drawing/2014/main" id="{7589BD2F-7B3D-374D-B791-93093929E412}"/>
                    </a:ext>
                  </a:extLst>
                </p:cNvPr>
                <p:cNvCxnSpPr>
                  <a:cxnSpLocks/>
                </p:cNvCxnSpPr>
                <p:nvPr/>
              </p:nvCxnSpPr>
              <p:spPr>
                <a:xfrm>
                  <a:off x="966866" y="5971058"/>
                  <a:ext cx="2415209" cy="334958"/>
                </a:xfrm>
                <a:prstGeom prst="line">
                  <a:avLst/>
                </a:prstGeom>
                <a:ln w="317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3306F38-BF96-8543-AD6B-A504A86ABA56}"/>
                    </a:ext>
                  </a:extLst>
                </p:cNvPr>
                <p:cNvCxnSpPr>
                  <a:cxnSpLocks/>
                </p:cNvCxnSpPr>
                <p:nvPr/>
              </p:nvCxnSpPr>
              <p:spPr>
                <a:xfrm>
                  <a:off x="966867" y="5969221"/>
                  <a:ext cx="2415209" cy="336795"/>
                </a:xfrm>
                <a:prstGeom prst="line">
                  <a:avLst/>
                </a:prstGeom>
                <a:ln w="190500">
                  <a:solidFill>
                    <a:schemeClr val="accent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E90BF12-4214-8D47-AF7B-E7BEDF2C6B91}"/>
                    </a:ext>
                  </a:extLst>
                </p:cNvPr>
                <p:cNvCxnSpPr>
                  <a:cxnSpLocks/>
                </p:cNvCxnSpPr>
                <p:nvPr/>
              </p:nvCxnSpPr>
              <p:spPr>
                <a:xfrm>
                  <a:off x="966867" y="5967384"/>
                  <a:ext cx="2415209" cy="338632"/>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a:extLst>
                  <a:ext uri="{FF2B5EF4-FFF2-40B4-BE49-F238E27FC236}">
                    <a16:creationId xmlns:a16="http://schemas.microsoft.com/office/drawing/2014/main" id="{EA91AC4A-BB7F-034F-83A1-BFC952F28793}"/>
                  </a:ext>
                </a:extLst>
              </p:cNvPr>
              <p:cNvCxnSpPr>
                <a:cxnSpLocks/>
              </p:cNvCxnSpPr>
              <p:nvPr/>
            </p:nvCxnSpPr>
            <p:spPr>
              <a:xfrm>
                <a:off x="1639019" y="4741590"/>
                <a:ext cx="3589217" cy="4572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41" name="Straight Connector 40">
              <a:extLst>
                <a:ext uri="{FF2B5EF4-FFF2-40B4-BE49-F238E27FC236}">
                  <a16:creationId xmlns:a16="http://schemas.microsoft.com/office/drawing/2014/main" id="{C5CC3A63-BFB2-6C4F-8010-3487F11AF9C4}"/>
                </a:ext>
              </a:extLst>
            </p:cNvPr>
            <p:cNvCxnSpPr>
              <a:cxnSpLocks/>
              <a:stCxn id="60" idx="0"/>
            </p:cNvCxnSpPr>
            <p:nvPr/>
          </p:nvCxnSpPr>
          <p:spPr>
            <a:xfrm flipV="1">
              <a:off x="8286773" y="4617995"/>
              <a:ext cx="3634933" cy="36343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CBAF1C9-CF27-C843-ADBE-FF868AB748D4}"/>
                </a:ext>
              </a:extLst>
            </p:cNvPr>
            <p:cNvCxnSpPr>
              <a:cxnSpLocks/>
            </p:cNvCxnSpPr>
            <p:nvPr/>
          </p:nvCxnSpPr>
          <p:spPr>
            <a:xfrm>
              <a:off x="7432389" y="3424890"/>
              <a:ext cx="854384" cy="1537814"/>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C589591-270A-3445-BA4E-170CC18392A4}"/>
                </a:ext>
              </a:extLst>
            </p:cNvPr>
            <p:cNvCxnSpPr>
              <a:cxnSpLocks/>
            </p:cNvCxnSpPr>
            <p:nvPr/>
          </p:nvCxnSpPr>
          <p:spPr>
            <a:xfrm>
              <a:off x="7432389" y="3464125"/>
              <a:ext cx="854384" cy="1474756"/>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22DE8840-A62A-8140-88C6-DDC8EF681BEA}"/>
                </a:ext>
              </a:extLst>
            </p:cNvPr>
            <p:cNvGrpSpPr/>
            <p:nvPr/>
          </p:nvGrpSpPr>
          <p:grpSpPr>
            <a:xfrm>
              <a:off x="5291513" y="3226666"/>
              <a:ext cx="2077599" cy="1594363"/>
              <a:chOff x="3382076" y="5303236"/>
              <a:chExt cx="1306713" cy="1002780"/>
            </a:xfrm>
          </p:grpSpPr>
          <p:cxnSp>
            <p:nvCxnSpPr>
              <p:cNvPr id="71" name="Straight Connector 70">
                <a:extLst>
                  <a:ext uri="{FF2B5EF4-FFF2-40B4-BE49-F238E27FC236}">
                    <a16:creationId xmlns:a16="http://schemas.microsoft.com/office/drawing/2014/main" id="{C0965A6B-0154-204B-BF31-6C8C9C8F61EB}"/>
                  </a:ext>
                </a:extLst>
              </p:cNvPr>
              <p:cNvCxnSpPr>
                <a:cxnSpLocks/>
              </p:cNvCxnSpPr>
              <p:nvPr/>
            </p:nvCxnSpPr>
            <p:spPr>
              <a:xfrm flipV="1">
                <a:off x="3382076" y="5303236"/>
                <a:ext cx="1306713" cy="1002780"/>
              </a:xfrm>
              <a:prstGeom prst="line">
                <a:avLst/>
              </a:prstGeom>
              <a:ln w="190500">
                <a:solidFill>
                  <a:schemeClr val="accent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668AC08-D5F3-1448-9AE7-6F50B1B2AFC7}"/>
                  </a:ext>
                </a:extLst>
              </p:cNvPr>
              <p:cNvCxnSpPr>
                <a:cxnSpLocks/>
              </p:cNvCxnSpPr>
              <p:nvPr/>
            </p:nvCxnSpPr>
            <p:spPr>
              <a:xfrm flipV="1">
                <a:off x="3382076" y="5303236"/>
                <a:ext cx="1306713" cy="100278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FC4381B4-F8D2-3446-B94E-0D7178170907}"/>
                </a:ext>
              </a:extLst>
            </p:cNvPr>
            <p:cNvCxnSpPr>
              <a:cxnSpLocks/>
            </p:cNvCxnSpPr>
            <p:nvPr/>
          </p:nvCxnSpPr>
          <p:spPr>
            <a:xfrm flipV="1">
              <a:off x="5348446" y="3043915"/>
              <a:ext cx="2216439" cy="1764565"/>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66F6F977-7643-6C41-B2EE-5DAB2F4798A0}"/>
                </a:ext>
              </a:extLst>
            </p:cNvPr>
            <p:cNvPicPr>
              <a:picLocks noChangeAspect="1"/>
            </p:cNvPicPr>
            <p:nvPr/>
          </p:nvPicPr>
          <p:blipFill>
            <a:blip r:embed="rId3"/>
            <a:stretch>
              <a:fillRect/>
            </a:stretch>
          </p:blipFill>
          <p:spPr>
            <a:xfrm>
              <a:off x="4536659" y="3659564"/>
              <a:ext cx="1326312" cy="1492102"/>
            </a:xfrm>
            <a:prstGeom prst="rect">
              <a:avLst/>
            </a:prstGeom>
          </p:spPr>
        </p:pic>
        <p:pic>
          <p:nvPicPr>
            <p:cNvPr id="49" name="Picture 48">
              <a:extLst>
                <a:ext uri="{FF2B5EF4-FFF2-40B4-BE49-F238E27FC236}">
                  <a16:creationId xmlns:a16="http://schemas.microsoft.com/office/drawing/2014/main" id="{DF295B95-FE62-3042-8257-3039C0EEF56B}"/>
                </a:ext>
              </a:extLst>
            </p:cNvPr>
            <p:cNvPicPr>
              <a:picLocks noChangeAspect="1"/>
            </p:cNvPicPr>
            <p:nvPr/>
          </p:nvPicPr>
          <p:blipFill>
            <a:blip r:embed="rId4"/>
            <a:stretch>
              <a:fillRect/>
            </a:stretch>
          </p:blipFill>
          <p:spPr>
            <a:xfrm>
              <a:off x="496291" y="3362352"/>
              <a:ext cx="1620185" cy="2511286"/>
            </a:xfrm>
            <a:prstGeom prst="rect">
              <a:avLst/>
            </a:prstGeom>
          </p:spPr>
        </p:pic>
        <p:pic>
          <p:nvPicPr>
            <p:cNvPr id="50" name="Picture 49">
              <a:extLst>
                <a:ext uri="{FF2B5EF4-FFF2-40B4-BE49-F238E27FC236}">
                  <a16:creationId xmlns:a16="http://schemas.microsoft.com/office/drawing/2014/main" id="{0276CFC4-EABB-3C4E-BEA6-29AC3268C676}"/>
                </a:ext>
              </a:extLst>
            </p:cNvPr>
            <p:cNvPicPr>
              <a:picLocks noChangeAspect="1"/>
            </p:cNvPicPr>
            <p:nvPr/>
          </p:nvPicPr>
          <p:blipFill>
            <a:blip r:embed="rId5"/>
            <a:stretch>
              <a:fillRect/>
            </a:stretch>
          </p:blipFill>
          <p:spPr>
            <a:xfrm>
              <a:off x="11516533" y="3464125"/>
              <a:ext cx="1769457" cy="2141975"/>
            </a:xfrm>
            <a:prstGeom prst="rect">
              <a:avLst/>
            </a:prstGeom>
          </p:spPr>
        </p:pic>
        <p:pic>
          <p:nvPicPr>
            <p:cNvPr id="55" name="Picture 54">
              <a:extLst>
                <a:ext uri="{FF2B5EF4-FFF2-40B4-BE49-F238E27FC236}">
                  <a16:creationId xmlns:a16="http://schemas.microsoft.com/office/drawing/2014/main" id="{F88C0F28-9DE0-224D-AAA6-AE0C1375E39A}"/>
                </a:ext>
              </a:extLst>
            </p:cNvPr>
            <p:cNvPicPr>
              <a:picLocks noChangeAspect="1"/>
            </p:cNvPicPr>
            <p:nvPr/>
          </p:nvPicPr>
          <p:blipFill>
            <a:blip r:embed="rId6"/>
            <a:stretch>
              <a:fillRect/>
            </a:stretch>
          </p:blipFill>
          <p:spPr>
            <a:xfrm>
              <a:off x="739512" y="4060622"/>
              <a:ext cx="1069200" cy="334125"/>
            </a:xfrm>
            <a:prstGeom prst="rect">
              <a:avLst/>
            </a:prstGeom>
          </p:spPr>
        </p:pic>
        <p:pic>
          <p:nvPicPr>
            <p:cNvPr id="56" name="Picture 55">
              <a:extLst>
                <a:ext uri="{FF2B5EF4-FFF2-40B4-BE49-F238E27FC236}">
                  <a16:creationId xmlns:a16="http://schemas.microsoft.com/office/drawing/2014/main" id="{5D57237C-8D8D-C346-BCE5-14B4FF6E6A1E}"/>
                </a:ext>
              </a:extLst>
            </p:cNvPr>
            <p:cNvPicPr>
              <a:picLocks noChangeAspect="1"/>
            </p:cNvPicPr>
            <p:nvPr/>
          </p:nvPicPr>
          <p:blipFill>
            <a:blip r:embed="rId7"/>
            <a:stretch>
              <a:fillRect/>
            </a:stretch>
          </p:blipFill>
          <p:spPr>
            <a:xfrm>
              <a:off x="726408" y="3689723"/>
              <a:ext cx="1069200" cy="334125"/>
            </a:xfrm>
            <a:prstGeom prst="rect">
              <a:avLst/>
            </a:prstGeom>
          </p:spPr>
        </p:pic>
        <p:pic>
          <p:nvPicPr>
            <p:cNvPr id="57" name="Picture 56">
              <a:extLst>
                <a:ext uri="{FF2B5EF4-FFF2-40B4-BE49-F238E27FC236}">
                  <a16:creationId xmlns:a16="http://schemas.microsoft.com/office/drawing/2014/main" id="{570F6DEB-FC32-BD4B-BC47-B813AB35FE6D}"/>
                </a:ext>
              </a:extLst>
            </p:cNvPr>
            <p:cNvPicPr>
              <a:picLocks noChangeAspect="1"/>
            </p:cNvPicPr>
            <p:nvPr/>
          </p:nvPicPr>
          <p:blipFill>
            <a:blip r:embed="rId8"/>
            <a:stretch>
              <a:fillRect/>
            </a:stretch>
          </p:blipFill>
          <p:spPr>
            <a:xfrm>
              <a:off x="726408" y="3332177"/>
              <a:ext cx="1069200" cy="334125"/>
            </a:xfrm>
            <a:prstGeom prst="rect">
              <a:avLst/>
            </a:prstGeom>
          </p:spPr>
        </p:pic>
        <p:pic>
          <p:nvPicPr>
            <p:cNvPr id="82" name="Picture 81">
              <a:extLst>
                <a:ext uri="{FF2B5EF4-FFF2-40B4-BE49-F238E27FC236}">
                  <a16:creationId xmlns:a16="http://schemas.microsoft.com/office/drawing/2014/main" id="{F2D777A0-CE46-7A4A-A9AD-477FA0DF6F3A}"/>
                </a:ext>
              </a:extLst>
            </p:cNvPr>
            <p:cNvPicPr>
              <a:picLocks noChangeAspect="1"/>
            </p:cNvPicPr>
            <p:nvPr/>
          </p:nvPicPr>
          <p:blipFill>
            <a:blip r:embed="rId3"/>
            <a:stretch>
              <a:fillRect/>
            </a:stretch>
          </p:blipFill>
          <p:spPr>
            <a:xfrm>
              <a:off x="6769233" y="2155571"/>
              <a:ext cx="1326312" cy="1492102"/>
            </a:xfrm>
            <a:prstGeom prst="rect">
              <a:avLst/>
            </a:prstGeom>
          </p:spPr>
        </p:pic>
        <p:pic>
          <p:nvPicPr>
            <p:cNvPr id="61" name="Picture 60">
              <a:extLst>
                <a:ext uri="{FF2B5EF4-FFF2-40B4-BE49-F238E27FC236}">
                  <a16:creationId xmlns:a16="http://schemas.microsoft.com/office/drawing/2014/main" id="{CECE1B13-004E-4746-B136-FEECD81D98A1}"/>
                </a:ext>
              </a:extLst>
            </p:cNvPr>
            <p:cNvPicPr>
              <a:picLocks noChangeAspect="1"/>
            </p:cNvPicPr>
            <p:nvPr/>
          </p:nvPicPr>
          <p:blipFill>
            <a:blip r:embed="rId6"/>
            <a:stretch>
              <a:fillRect/>
            </a:stretch>
          </p:blipFill>
          <p:spPr>
            <a:xfrm>
              <a:off x="6781709" y="3257828"/>
              <a:ext cx="1069200" cy="334125"/>
            </a:xfrm>
            <a:prstGeom prst="rect">
              <a:avLst/>
            </a:prstGeom>
          </p:spPr>
        </p:pic>
        <p:pic>
          <p:nvPicPr>
            <p:cNvPr id="83" name="Picture 82">
              <a:extLst>
                <a:ext uri="{FF2B5EF4-FFF2-40B4-BE49-F238E27FC236}">
                  <a16:creationId xmlns:a16="http://schemas.microsoft.com/office/drawing/2014/main" id="{73E0E0CF-D77A-4241-949F-92E994EA3EB9}"/>
                </a:ext>
              </a:extLst>
            </p:cNvPr>
            <p:cNvPicPr>
              <a:picLocks noChangeAspect="1"/>
            </p:cNvPicPr>
            <p:nvPr/>
          </p:nvPicPr>
          <p:blipFill>
            <a:blip r:embed="rId8"/>
            <a:stretch>
              <a:fillRect/>
            </a:stretch>
          </p:blipFill>
          <p:spPr>
            <a:xfrm>
              <a:off x="4532978" y="4796289"/>
              <a:ext cx="1069200" cy="334125"/>
            </a:xfrm>
            <a:prstGeom prst="rect">
              <a:avLst/>
            </a:prstGeom>
          </p:spPr>
        </p:pic>
        <p:pic>
          <p:nvPicPr>
            <p:cNvPr id="87" name="Picture 86">
              <a:extLst>
                <a:ext uri="{FF2B5EF4-FFF2-40B4-BE49-F238E27FC236}">
                  <a16:creationId xmlns:a16="http://schemas.microsoft.com/office/drawing/2014/main" id="{80D085AD-05BA-6E46-B054-5DA1A3D3493B}"/>
                </a:ext>
              </a:extLst>
            </p:cNvPr>
            <p:cNvPicPr>
              <a:picLocks noChangeAspect="1"/>
            </p:cNvPicPr>
            <p:nvPr/>
          </p:nvPicPr>
          <p:blipFill>
            <a:blip r:embed="rId3"/>
            <a:stretch>
              <a:fillRect/>
            </a:stretch>
          </p:blipFill>
          <p:spPr>
            <a:xfrm>
              <a:off x="7721123" y="3874360"/>
              <a:ext cx="1326312" cy="1492102"/>
            </a:xfrm>
            <a:prstGeom prst="rect">
              <a:avLst/>
            </a:prstGeom>
          </p:spPr>
        </p:pic>
        <p:pic>
          <p:nvPicPr>
            <p:cNvPr id="60" name="Picture 59">
              <a:extLst>
                <a:ext uri="{FF2B5EF4-FFF2-40B4-BE49-F238E27FC236}">
                  <a16:creationId xmlns:a16="http://schemas.microsoft.com/office/drawing/2014/main" id="{037B5602-E428-3946-80A5-5C76DC412421}"/>
                </a:ext>
              </a:extLst>
            </p:cNvPr>
            <p:cNvPicPr>
              <a:picLocks noChangeAspect="1"/>
            </p:cNvPicPr>
            <p:nvPr/>
          </p:nvPicPr>
          <p:blipFill>
            <a:blip r:embed="rId7"/>
            <a:stretch>
              <a:fillRect/>
            </a:stretch>
          </p:blipFill>
          <p:spPr>
            <a:xfrm>
              <a:off x="7752173" y="4981433"/>
              <a:ext cx="1069200" cy="334125"/>
            </a:xfrm>
            <a:prstGeom prst="rect">
              <a:avLst/>
            </a:prstGeom>
          </p:spPr>
        </p:pic>
      </p:grpSp>
    </p:spTree>
    <p:extLst>
      <p:ext uri="{BB962C8B-B14F-4D97-AF65-F5344CB8AC3E}">
        <p14:creationId xmlns:p14="http://schemas.microsoft.com/office/powerpoint/2010/main" val="23615584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4340B16-A06E-F74C-8D0E-F4E1195CF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347" y="2600833"/>
            <a:ext cx="8079011" cy="4522218"/>
          </a:xfrm>
          <a:prstGeom prst="rect">
            <a:avLst/>
          </a:prstGeom>
        </p:spPr>
      </p:pic>
      <p:cxnSp>
        <p:nvCxnSpPr>
          <p:cNvPr id="22" name="Straight Connector 21">
            <a:extLst>
              <a:ext uri="{FF2B5EF4-FFF2-40B4-BE49-F238E27FC236}">
                <a16:creationId xmlns:a16="http://schemas.microsoft.com/office/drawing/2014/main" id="{3CF9AF7A-9A99-364D-ACE0-A4065225773F}"/>
              </a:ext>
            </a:extLst>
          </p:cNvPr>
          <p:cNvCxnSpPr>
            <a:cxnSpLocks/>
            <a:endCxn id="11" idx="3"/>
          </p:cNvCxnSpPr>
          <p:nvPr/>
        </p:nvCxnSpPr>
        <p:spPr>
          <a:xfrm flipH="1">
            <a:off x="1522064" y="4681387"/>
            <a:ext cx="1705439" cy="637107"/>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771E40FB-B61D-9944-AE5E-F4A436D4681B}"/>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10E341BD-73E6-2142-977E-6716BA66503D}"/>
              </a:ext>
            </a:extLst>
          </p:cNvPr>
          <p:cNvSpPr>
            <a:spLocks noGrp="1"/>
          </p:cNvSpPr>
          <p:nvPr>
            <p:ph type="title"/>
          </p:nvPr>
        </p:nvSpPr>
        <p:spPr/>
        <p:txBody>
          <a:bodyPr/>
          <a:lstStyle/>
          <a:p>
            <a:r>
              <a:rPr lang="en-US" dirty="0"/>
              <a:t>The Relay Congestion Attack</a:t>
            </a:r>
          </a:p>
        </p:txBody>
      </p:sp>
      <p:grpSp>
        <p:nvGrpSpPr>
          <p:cNvPr id="9" name="Group 8">
            <a:extLst>
              <a:ext uri="{FF2B5EF4-FFF2-40B4-BE49-F238E27FC236}">
                <a16:creationId xmlns:a16="http://schemas.microsoft.com/office/drawing/2014/main" id="{3ECBB83F-1F7F-994B-AC6D-AC2F62BB8EBA}"/>
              </a:ext>
            </a:extLst>
          </p:cNvPr>
          <p:cNvGrpSpPr/>
          <p:nvPr/>
        </p:nvGrpSpPr>
        <p:grpSpPr>
          <a:xfrm>
            <a:off x="201212" y="3471975"/>
            <a:ext cx="2020503" cy="2497298"/>
            <a:chOff x="5648649" y="2397365"/>
            <a:chExt cx="1637158" cy="2023492"/>
          </a:xfrm>
        </p:grpSpPr>
        <p:pic>
          <p:nvPicPr>
            <p:cNvPr id="10" name="Content Placeholder 3" descr="evil.png">
              <a:extLst>
                <a:ext uri="{FF2B5EF4-FFF2-40B4-BE49-F238E27FC236}">
                  <a16:creationId xmlns:a16="http://schemas.microsoft.com/office/drawing/2014/main" id="{EECF7E01-7A3C-014D-BA26-4A2193EE9259}"/>
                </a:ext>
              </a:extLst>
            </p:cNvPr>
            <p:cNvPicPr>
              <a:picLocks noChangeAspect="1"/>
            </p:cNvPicPr>
            <p:nvPr/>
          </p:nvPicPr>
          <p:blipFill rotWithShape="1">
            <a:blip r:embed="rId3">
              <a:extLst>
                <a:ext uri="{28A0092B-C50C-407E-A947-70E740481C1C}">
                  <a14:useLocalDpi xmlns:a14="http://schemas.microsoft.com/office/drawing/2010/main" val="0"/>
                </a:ext>
              </a:extLst>
            </a:blip>
            <a:srcRect l="-1997" t="-1339" r="-15414" b="18866"/>
            <a:stretch/>
          </p:blipFill>
          <p:spPr>
            <a:xfrm>
              <a:off x="5648649" y="2397365"/>
              <a:ext cx="1637158" cy="2023492"/>
            </a:xfrm>
            <a:prstGeom prst="rect">
              <a:avLst/>
            </a:prstGeom>
          </p:spPr>
        </p:pic>
        <p:pic>
          <p:nvPicPr>
            <p:cNvPr id="11" name="Picture 10">
              <a:extLst>
                <a:ext uri="{FF2B5EF4-FFF2-40B4-BE49-F238E27FC236}">
                  <a16:creationId xmlns:a16="http://schemas.microsoft.com/office/drawing/2014/main" id="{020206F4-CD11-F946-8E98-84E303819D53}"/>
                </a:ext>
              </a:extLst>
            </p:cNvPr>
            <p:cNvPicPr>
              <a:picLocks noChangeAspect="1"/>
            </p:cNvPicPr>
            <p:nvPr/>
          </p:nvPicPr>
          <p:blipFill>
            <a:blip r:embed="rId4"/>
            <a:stretch>
              <a:fillRect/>
            </a:stretch>
          </p:blipFill>
          <p:spPr>
            <a:xfrm>
              <a:off x="6045956" y="3377318"/>
              <a:ext cx="672943" cy="1032460"/>
            </a:xfrm>
            <a:prstGeom prst="rect">
              <a:avLst/>
            </a:prstGeom>
          </p:spPr>
        </p:pic>
      </p:grpSp>
      <p:cxnSp>
        <p:nvCxnSpPr>
          <p:cNvPr id="25" name="Straight Connector 24">
            <a:extLst>
              <a:ext uri="{FF2B5EF4-FFF2-40B4-BE49-F238E27FC236}">
                <a16:creationId xmlns:a16="http://schemas.microsoft.com/office/drawing/2014/main" id="{54E623D9-3EC0-E84F-8212-385AD79CBB57}"/>
              </a:ext>
            </a:extLst>
          </p:cNvPr>
          <p:cNvCxnSpPr>
            <a:cxnSpLocks/>
          </p:cNvCxnSpPr>
          <p:nvPr/>
        </p:nvCxnSpPr>
        <p:spPr>
          <a:xfrm>
            <a:off x="3379904" y="4833787"/>
            <a:ext cx="587880" cy="1068432"/>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3CD26BC-24C6-6144-B532-34813651F153}"/>
              </a:ext>
            </a:extLst>
          </p:cNvPr>
          <p:cNvCxnSpPr>
            <a:cxnSpLocks/>
          </p:cNvCxnSpPr>
          <p:nvPr/>
        </p:nvCxnSpPr>
        <p:spPr>
          <a:xfrm flipH="1">
            <a:off x="4043060" y="4364711"/>
            <a:ext cx="1053778" cy="1326415"/>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7FC58C7-86E6-8E4C-8B21-B1E2A95C1EED}"/>
              </a:ext>
            </a:extLst>
          </p:cNvPr>
          <p:cNvCxnSpPr>
            <a:cxnSpLocks/>
          </p:cNvCxnSpPr>
          <p:nvPr/>
        </p:nvCxnSpPr>
        <p:spPr>
          <a:xfrm>
            <a:off x="5207975" y="4368997"/>
            <a:ext cx="462622" cy="1599172"/>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CFE049D-3F7F-EC49-B56B-442D77B8AAFB}"/>
              </a:ext>
            </a:extLst>
          </p:cNvPr>
          <p:cNvCxnSpPr>
            <a:cxnSpLocks/>
          </p:cNvCxnSpPr>
          <p:nvPr/>
        </p:nvCxnSpPr>
        <p:spPr>
          <a:xfrm flipH="1">
            <a:off x="5554271" y="4218026"/>
            <a:ext cx="1436402" cy="1616908"/>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1F3ED83-694F-F34D-A8BF-06AA1AED64BF}"/>
              </a:ext>
            </a:extLst>
          </p:cNvPr>
          <p:cNvCxnSpPr>
            <a:cxnSpLocks/>
          </p:cNvCxnSpPr>
          <p:nvPr/>
        </p:nvCxnSpPr>
        <p:spPr>
          <a:xfrm>
            <a:off x="7023752" y="4227269"/>
            <a:ext cx="440829" cy="174090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1D268E7-4C21-E344-978F-690F26BA9951}"/>
              </a:ext>
            </a:extLst>
          </p:cNvPr>
          <p:cNvCxnSpPr>
            <a:cxnSpLocks/>
          </p:cNvCxnSpPr>
          <p:nvPr/>
        </p:nvCxnSpPr>
        <p:spPr>
          <a:xfrm flipH="1">
            <a:off x="7406801" y="4227269"/>
            <a:ext cx="1184171" cy="172833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38E8CA9-82DB-5E40-A58F-23264B0206B4}"/>
              </a:ext>
            </a:extLst>
          </p:cNvPr>
          <p:cNvCxnSpPr>
            <a:cxnSpLocks/>
          </p:cNvCxnSpPr>
          <p:nvPr/>
        </p:nvCxnSpPr>
        <p:spPr>
          <a:xfrm>
            <a:off x="8660127" y="4246157"/>
            <a:ext cx="640667" cy="1463971"/>
          </a:xfrm>
          <a:prstGeom prst="line">
            <a:avLst/>
          </a:prstGeom>
          <a:ln w="127000"/>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BA3E8B8-84CF-3942-BF34-4035D7D561A2}"/>
              </a:ext>
            </a:extLst>
          </p:cNvPr>
          <p:cNvPicPr>
            <a:picLocks noChangeAspect="1"/>
          </p:cNvPicPr>
          <p:nvPr/>
        </p:nvPicPr>
        <p:blipFill>
          <a:blip r:embed="rId5"/>
          <a:stretch>
            <a:fillRect/>
          </a:stretch>
        </p:blipFill>
        <p:spPr>
          <a:xfrm>
            <a:off x="3501490" y="4861942"/>
            <a:ext cx="1326312" cy="1492102"/>
          </a:xfrm>
          <a:prstGeom prst="rect">
            <a:avLst/>
          </a:prstGeom>
        </p:spPr>
      </p:pic>
      <p:pic>
        <p:nvPicPr>
          <p:cNvPr id="13" name="Picture 12">
            <a:extLst>
              <a:ext uri="{FF2B5EF4-FFF2-40B4-BE49-F238E27FC236}">
                <a16:creationId xmlns:a16="http://schemas.microsoft.com/office/drawing/2014/main" id="{F2E811FB-0E1D-C049-B7DC-072E121B9C9B}"/>
              </a:ext>
            </a:extLst>
          </p:cNvPr>
          <p:cNvPicPr>
            <a:picLocks noChangeAspect="1"/>
          </p:cNvPicPr>
          <p:nvPr/>
        </p:nvPicPr>
        <p:blipFill>
          <a:blip r:embed="rId5"/>
          <a:stretch>
            <a:fillRect/>
          </a:stretch>
        </p:blipFill>
        <p:spPr>
          <a:xfrm>
            <a:off x="4649627" y="3038839"/>
            <a:ext cx="1326312" cy="1492102"/>
          </a:xfrm>
          <a:prstGeom prst="rect">
            <a:avLst/>
          </a:prstGeom>
        </p:spPr>
      </p:pic>
      <p:pic>
        <p:nvPicPr>
          <p:cNvPr id="14" name="Picture 13">
            <a:extLst>
              <a:ext uri="{FF2B5EF4-FFF2-40B4-BE49-F238E27FC236}">
                <a16:creationId xmlns:a16="http://schemas.microsoft.com/office/drawing/2014/main" id="{4D4CAA8B-3B68-844F-8C5A-9AAFD767DD58}"/>
              </a:ext>
            </a:extLst>
          </p:cNvPr>
          <p:cNvPicPr>
            <a:picLocks noChangeAspect="1"/>
          </p:cNvPicPr>
          <p:nvPr/>
        </p:nvPicPr>
        <p:blipFill>
          <a:blip r:embed="rId5"/>
          <a:stretch>
            <a:fillRect/>
          </a:stretch>
        </p:blipFill>
        <p:spPr>
          <a:xfrm>
            <a:off x="5101789" y="4831192"/>
            <a:ext cx="1326312" cy="1492102"/>
          </a:xfrm>
          <a:prstGeom prst="rect">
            <a:avLst/>
          </a:prstGeom>
        </p:spPr>
      </p:pic>
      <p:pic>
        <p:nvPicPr>
          <p:cNvPr id="15" name="Picture 14">
            <a:extLst>
              <a:ext uri="{FF2B5EF4-FFF2-40B4-BE49-F238E27FC236}">
                <a16:creationId xmlns:a16="http://schemas.microsoft.com/office/drawing/2014/main" id="{77614010-2AD7-AE4D-84BA-F4EEC9B89734}"/>
              </a:ext>
            </a:extLst>
          </p:cNvPr>
          <p:cNvPicPr>
            <a:picLocks noChangeAspect="1"/>
          </p:cNvPicPr>
          <p:nvPr/>
        </p:nvPicPr>
        <p:blipFill>
          <a:blip r:embed="rId5"/>
          <a:stretch>
            <a:fillRect/>
          </a:stretch>
        </p:blipFill>
        <p:spPr>
          <a:xfrm>
            <a:off x="6330950" y="3097728"/>
            <a:ext cx="1326312" cy="1492102"/>
          </a:xfrm>
          <a:prstGeom prst="rect">
            <a:avLst/>
          </a:prstGeom>
        </p:spPr>
      </p:pic>
      <p:pic>
        <p:nvPicPr>
          <p:cNvPr id="16" name="Picture 15">
            <a:extLst>
              <a:ext uri="{FF2B5EF4-FFF2-40B4-BE49-F238E27FC236}">
                <a16:creationId xmlns:a16="http://schemas.microsoft.com/office/drawing/2014/main" id="{0BF6C641-BF36-1949-BD61-82117C7A8EF9}"/>
              </a:ext>
            </a:extLst>
          </p:cNvPr>
          <p:cNvPicPr>
            <a:picLocks noChangeAspect="1"/>
          </p:cNvPicPr>
          <p:nvPr/>
        </p:nvPicPr>
        <p:blipFill>
          <a:blip r:embed="rId5"/>
          <a:stretch>
            <a:fillRect/>
          </a:stretch>
        </p:blipFill>
        <p:spPr>
          <a:xfrm>
            <a:off x="2938918" y="3471975"/>
            <a:ext cx="1326312" cy="1492102"/>
          </a:xfrm>
          <a:prstGeom prst="rect">
            <a:avLst/>
          </a:prstGeom>
        </p:spPr>
      </p:pic>
      <p:pic>
        <p:nvPicPr>
          <p:cNvPr id="17" name="Picture 16">
            <a:extLst>
              <a:ext uri="{FF2B5EF4-FFF2-40B4-BE49-F238E27FC236}">
                <a16:creationId xmlns:a16="http://schemas.microsoft.com/office/drawing/2014/main" id="{E680D556-C48B-F044-BC18-4E441BFADA39}"/>
              </a:ext>
            </a:extLst>
          </p:cNvPr>
          <p:cNvPicPr>
            <a:picLocks noChangeAspect="1"/>
          </p:cNvPicPr>
          <p:nvPr/>
        </p:nvPicPr>
        <p:blipFill>
          <a:blip r:embed="rId5"/>
          <a:stretch>
            <a:fillRect/>
          </a:stretch>
        </p:blipFill>
        <p:spPr>
          <a:xfrm>
            <a:off x="6990673" y="4964077"/>
            <a:ext cx="1326312" cy="1492102"/>
          </a:xfrm>
          <a:prstGeom prst="rect">
            <a:avLst/>
          </a:prstGeom>
        </p:spPr>
      </p:pic>
      <p:pic>
        <p:nvPicPr>
          <p:cNvPr id="18" name="Picture 17">
            <a:extLst>
              <a:ext uri="{FF2B5EF4-FFF2-40B4-BE49-F238E27FC236}">
                <a16:creationId xmlns:a16="http://schemas.microsoft.com/office/drawing/2014/main" id="{8A42885A-2CBB-3F40-A301-E164EA8764C6}"/>
              </a:ext>
            </a:extLst>
          </p:cNvPr>
          <p:cNvPicPr>
            <a:picLocks noChangeAspect="1"/>
          </p:cNvPicPr>
          <p:nvPr/>
        </p:nvPicPr>
        <p:blipFill>
          <a:blip r:embed="rId5"/>
          <a:stretch>
            <a:fillRect/>
          </a:stretch>
        </p:blipFill>
        <p:spPr>
          <a:xfrm>
            <a:off x="7996970" y="3036404"/>
            <a:ext cx="1326312" cy="1492102"/>
          </a:xfrm>
          <a:prstGeom prst="rect">
            <a:avLst/>
          </a:prstGeom>
        </p:spPr>
      </p:pic>
      <p:pic>
        <p:nvPicPr>
          <p:cNvPr id="19" name="Picture 18">
            <a:extLst>
              <a:ext uri="{FF2B5EF4-FFF2-40B4-BE49-F238E27FC236}">
                <a16:creationId xmlns:a16="http://schemas.microsoft.com/office/drawing/2014/main" id="{6F8DD8B8-9344-064C-BA4B-7BCC602B5974}"/>
              </a:ext>
            </a:extLst>
          </p:cNvPr>
          <p:cNvPicPr>
            <a:picLocks noChangeAspect="1"/>
          </p:cNvPicPr>
          <p:nvPr/>
        </p:nvPicPr>
        <p:blipFill>
          <a:blip r:embed="rId5"/>
          <a:stretch>
            <a:fillRect/>
          </a:stretch>
        </p:blipFill>
        <p:spPr>
          <a:xfrm>
            <a:off x="8637638" y="4582379"/>
            <a:ext cx="1326312" cy="1492102"/>
          </a:xfrm>
          <a:prstGeom prst="rect">
            <a:avLst/>
          </a:prstGeom>
        </p:spPr>
      </p:pic>
      <p:pic>
        <p:nvPicPr>
          <p:cNvPr id="20" name="Picture 19">
            <a:extLst>
              <a:ext uri="{FF2B5EF4-FFF2-40B4-BE49-F238E27FC236}">
                <a16:creationId xmlns:a16="http://schemas.microsoft.com/office/drawing/2014/main" id="{F59407C9-F344-2843-9F8C-1194BC1F55E1}"/>
              </a:ext>
            </a:extLst>
          </p:cNvPr>
          <p:cNvPicPr>
            <a:picLocks noChangeAspect="1"/>
          </p:cNvPicPr>
          <p:nvPr/>
        </p:nvPicPr>
        <p:blipFill>
          <a:blip r:embed="rId6"/>
          <a:stretch>
            <a:fillRect/>
          </a:stretch>
        </p:blipFill>
        <p:spPr>
          <a:xfrm>
            <a:off x="11516533" y="4085226"/>
            <a:ext cx="1769457" cy="2141975"/>
          </a:xfrm>
          <a:prstGeom prst="rect">
            <a:avLst/>
          </a:prstGeom>
        </p:spPr>
      </p:pic>
      <p:sp>
        <p:nvSpPr>
          <p:cNvPr id="42" name="TextBox 41">
            <a:extLst>
              <a:ext uri="{FF2B5EF4-FFF2-40B4-BE49-F238E27FC236}">
                <a16:creationId xmlns:a16="http://schemas.microsoft.com/office/drawing/2014/main" id="{6FCF2ABD-EFC0-B842-BD56-4A81156F0477}"/>
              </a:ext>
            </a:extLst>
          </p:cNvPr>
          <p:cNvSpPr txBox="1"/>
          <p:nvPr/>
        </p:nvSpPr>
        <p:spPr>
          <a:xfrm>
            <a:off x="876526" y="1443429"/>
            <a:ext cx="3203112" cy="1015663"/>
          </a:xfrm>
          <a:prstGeom prst="rect">
            <a:avLst/>
          </a:prstGeom>
          <a:noFill/>
        </p:spPr>
        <p:txBody>
          <a:bodyPr wrap="square" rtlCol="0">
            <a:spAutoFit/>
          </a:bodyPr>
          <a:lstStyle/>
          <a:p>
            <a:r>
              <a:rPr lang="en-US" sz="3200" dirty="0"/>
              <a:t>Step 1:</a:t>
            </a:r>
            <a:br>
              <a:rPr lang="en-US" sz="2800" dirty="0"/>
            </a:br>
            <a:r>
              <a:rPr lang="en-US" sz="2800" dirty="0"/>
              <a:t>Build 8-hop circuit</a:t>
            </a:r>
          </a:p>
        </p:txBody>
      </p:sp>
      <p:sp>
        <p:nvSpPr>
          <p:cNvPr id="28" name="Slide Number Placeholder 1">
            <a:extLst>
              <a:ext uri="{FF2B5EF4-FFF2-40B4-BE49-F238E27FC236}">
                <a16:creationId xmlns:a16="http://schemas.microsoft.com/office/drawing/2014/main" id="{D444A907-923F-7599-572A-3854B5D75F7B}"/>
              </a:ext>
            </a:extLst>
          </p:cNvPr>
          <p:cNvSpPr>
            <a:spLocks noGrp="1"/>
          </p:cNvSpPr>
          <p:nvPr>
            <p:ph type="sldNum" sz="quarter" idx="10"/>
          </p:nvPr>
        </p:nvSpPr>
        <p:spPr>
          <a:xfrm>
            <a:off x="7652825" y="7203864"/>
            <a:ext cx="5505299" cy="413808"/>
          </a:xfrm>
        </p:spPr>
        <p:txBody>
          <a:bodyPr/>
          <a:lstStyle/>
          <a:p>
            <a:r>
              <a:rPr lang="en-US" dirty="0"/>
              <a:t>Toward Safer Tor Research |  </a:t>
            </a:r>
            <a:fld id="{EC78876D-F60F-416A-9AB8-0484C938732F}" type="slidenum">
              <a:rPr lang="en-US" b="1" smtClean="0">
                <a:solidFill>
                  <a:schemeClr val="tx2"/>
                </a:solidFill>
              </a:rPr>
              <a:pPr/>
              <a:t>51</a:t>
            </a:fld>
            <a:endParaRPr lang="en-US" b="1" dirty="0">
              <a:solidFill>
                <a:schemeClr val="tx2"/>
              </a:solidFill>
            </a:endParaRPr>
          </a:p>
        </p:txBody>
      </p:sp>
    </p:spTree>
    <p:extLst>
      <p:ext uri="{BB962C8B-B14F-4D97-AF65-F5344CB8AC3E}">
        <p14:creationId xmlns:p14="http://schemas.microsoft.com/office/powerpoint/2010/main" val="12672369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4340B16-A06E-F74C-8D0E-F4E1195CF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347" y="2600833"/>
            <a:ext cx="8079011" cy="4522218"/>
          </a:xfrm>
          <a:prstGeom prst="rect">
            <a:avLst/>
          </a:prstGeom>
        </p:spPr>
      </p:pic>
      <p:cxnSp>
        <p:nvCxnSpPr>
          <p:cNvPr id="22" name="Straight Connector 21">
            <a:extLst>
              <a:ext uri="{FF2B5EF4-FFF2-40B4-BE49-F238E27FC236}">
                <a16:creationId xmlns:a16="http://schemas.microsoft.com/office/drawing/2014/main" id="{3CF9AF7A-9A99-364D-ACE0-A4065225773F}"/>
              </a:ext>
            </a:extLst>
          </p:cNvPr>
          <p:cNvCxnSpPr>
            <a:cxnSpLocks/>
            <a:endCxn id="11" idx="3"/>
          </p:cNvCxnSpPr>
          <p:nvPr/>
        </p:nvCxnSpPr>
        <p:spPr>
          <a:xfrm flipH="1">
            <a:off x="1522064" y="4681387"/>
            <a:ext cx="1705439" cy="637107"/>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771E40FB-B61D-9944-AE5E-F4A436D4681B}"/>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10E341BD-73E6-2142-977E-6716BA66503D}"/>
              </a:ext>
            </a:extLst>
          </p:cNvPr>
          <p:cNvSpPr>
            <a:spLocks noGrp="1"/>
          </p:cNvSpPr>
          <p:nvPr>
            <p:ph type="title"/>
          </p:nvPr>
        </p:nvSpPr>
        <p:spPr/>
        <p:txBody>
          <a:bodyPr/>
          <a:lstStyle/>
          <a:p>
            <a:r>
              <a:rPr lang="en-US" dirty="0"/>
              <a:t>The Relay Congestion Attack</a:t>
            </a:r>
          </a:p>
        </p:txBody>
      </p:sp>
      <p:grpSp>
        <p:nvGrpSpPr>
          <p:cNvPr id="9" name="Group 8">
            <a:extLst>
              <a:ext uri="{FF2B5EF4-FFF2-40B4-BE49-F238E27FC236}">
                <a16:creationId xmlns:a16="http://schemas.microsoft.com/office/drawing/2014/main" id="{3ECBB83F-1F7F-994B-AC6D-AC2F62BB8EBA}"/>
              </a:ext>
            </a:extLst>
          </p:cNvPr>
          <p:cNvGrpSpPr/>
          <p:nvPr/>
        </p:nvGrpSpPr>
        <p:grpSpPr>
          <a:xfrm>
            <a:off x="201212" y="3471975"/>
            <a:ext cx="2020503" cy="2497298"/>
            <a:chOff x="5648649" y="2397365"/>
            <a:chExt cx="1637158" cy="2023492"/>
          </a:xfrm>
        </p:grpSpPr>
        <p:pic>
          <p:nvPicPr>
            <p:cNvPr id="10" name="Content Placeholder 3" descr="evil.png">
              <a:extLst>
                <a:ext uri="{FF2B5EF4-FFF2-40B4-BE49-F238E27FC236}">
                  <a16:creationId xmlns:a16="http://schemas.microsoft.com/office/drawing/2014/main" id="{EECF7E01-7A3C-014D-BA26-4A2193EE9259}"/>
                </a:ext>
              </a:extLst>
            </p:cNvPr>
            <p:cNvPicPr>
              <a:picLocks noChangeAspect="1"/>
            </p:cNvPicPr>
            <p:nvPr/>
          </p:nvPicPr>
          <p:blipFill rotWithShape="1">
            <a:blip r:embed="rId3">
              <a:extLst>
                <a:ext uri="{28A0092B-C50C-407E-A947-70E740481C1C}">
                  <a14:useLocalDpi xmlns:a14="http://schemas.microsoft.com/office/drawing/2010/main" val="0"/>
                </a:ext>
              </a:extLst>
            </a:blip>
            <a:srcRect l="-1997" t="-1339" r="-15414" b="18866"/>
            <a:stretch/>
          </p:blipFill>
          <p:spPr>
            <a:xfrm>
              <a:off x="5648649" y="2397365"/>
              <a:ext cx="1637158" cy="2023492"/>
            </a:xfrm>
            <a:prstGeom prst="rect">
              <a:avLst/>
            </a:prstGeom>
          </p:spPr>
        </p:pic>
        <p:pic>
          <p:nvPicPr>
            <p:cNvPr id="11" name="Picture 10">
              <a:extLst>
                <a:ext uri="{FF2B5EF4-FFF2-40B4-BE49-F238E27FC236}">
                  <a16:creationId xmlns:a16="http://schemas.microsoft.com/office/drawing/2014/main" id="{020206F4-CD11-F946-8E98-84E303819D53}"/>
                </a:ext>
              </a:extLst>
            </p:cNvPr>
            <p:cNvPicPr>
              <a:picLocks noChangeAspect="1"/>
            </p:cNvPicPr>
            <p:nvPr/>
          </p:nvPicPr>
          <p:blipFill>
            <a:blip r:embed="rId4"/>
            <a:stretch>
              <a:fillRect/>
            </a:stretch>
          </p:blipFill>
          <p:spPr>
            <a:xfrm>
              <a:off x="6045956" y="3377318"/>
              <a:ext cx="672943" cy="1032460"/>
            </a:xfrm>
            <a:prstGeom prst="rect">
              <a:avLst/>
            </a:prstGeom>
          </p:spPr>
        </p:pic>
      </p:grpSp>
      <p:cxnSp>
        <p:nvCxnSpPr>
          <p:cNvPr id="25" name="Straight Connector 24">
            <a:extLst>
              <a:ext uri="{FF2B5EF4-FFF2-40B4-BE49-F238E27FC236}">
                <a16:creationId xmlns:a16="http://schemas.microsoft.com/office/drawing/2014/main" id="{54E623D9-3EC0-E84F-8212-385AD79CBB57}"/>
              </a:ext>
            </a:extLst>
          </p:cNvPr>
          <p:cNvCxnSpPr>
            <a:cxnSpLocks/>
          </p:cNvCxnSpPr>
          <p:nvPr/>
        </p:nvCxnSpPr>
        <p:spPr>
          <a:xfrm>
            <a:off x="3379904" y="4833787"/>
            <a:ext cx="587880" cy="1068432"/>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3CD26BC-24C6-6144-B532-34813651F153}"/>
              </a:ext>
            </a:extLst>
          </p:cNvPr>
          <p:cNvCxnSpPr>
            <a:cxnSpLocks/>
          </p:cNvCxnSpPr>
          <p:nvPr/>
        </p:nvCxnSpPr>
        <p:spPr>
          <a:xfrm flipH="1">
            <a:off x="4043060" y="4364711"/>
            <a:ext cx="1053778" cy="1326415"/>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7FC58C7-86E6-8E4C-8B21-B1E2A95C1EED}"/>
              </a:ext>
            </a:extLst>
          </p:cNvPr>
          <p:cNvCxnSpPr>
            <a:cxnSpLocks/>
          </p:cNvCxnSpPr>
          <p:nvPr/>
        </p:nvCxnSpPr>
        <p:spPr>
          <a:xfrm>
            <a:off x="5207975" y="4368997"/>
            <a:ext cx="462622" cy="1599172"/>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CFE049D-3F7F-EC49-B56B-442D77B8AAFB}"/>
              </a:ext>
            </a:extLst>
          </p:cNvPr>
          <p:cNvCxnSpPr>
            <a:cxnSpLocks/>
          </p:cNvCxnSpPr>
          <p:nvPr/>
        </p:nvCxnSpPr>
        <p:spPr>
          <a:xfrm flipH="1">
            <a:off x="5554271" y="4218026"/>
            <a:ext cx="1436402" cy="1616908"/>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1F3ED83-694F-F34D-A8BF-06AA1AED64BF}"/>
              </a:ext>
            </a:extLst>
          </p:cNvPr>
          <p:cNvCxnSpPr>
            <a:cxnSpLocks/>
          </p:cNvCxnSpPr>
          <p:nvPr/>
        </p:nvCxnSpPr>
        <p:spPr>
          <a:xfrm>
            <a:off x="7023752" y="4227269"/>
            <a:ext cx="440829" cy="174090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1D268E7-4C21-E344-978F-690F26BA9951}"/>
              </a:ext>
            </a:extLst>
          </p:cNvPr>
          <p:cNvCxnSpPr>
            <a:cxnSpLocks/>
          </p:cNvCxnSpPr>
          <p:nvPr/>
        </p:nvCxnSpPr>
        <p:spPr>
          <a:xfrm flipH="1">
            <a:off x="7406801" y="4227269"/>
            <a:ext cx="1184171" cy="172833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38E8CA9-82DB-5E40-A58F-23264B0206B4}"/>
              </a:ext>
            </a:extLst>
          </p:cNvPr>
          <p:cNvCxnSpPr>
            <a:cxnSpLocks/>
          </p:cNvCxnSpPr>
          <p:nvPr/>
        </p:nvCxnSpPr>
        <p:spPr>
          <a:xfrm>
            <a:off x="8660127" y="4246157"/>
            <a:ext cx="640667" cy="1463971"/>
          </a:xfrm>
          <a:prstGeom prst="line">
            <a:avLst/>
          </a:prstGeom>
          <a:ln w="127000"/>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BA3E8B8-84CF-3942-BF34-4035D7D561A2}"/>
              </a:ext>
            </a:extLst>
          </p:cNvPr>
          <p:cNvPicPr>
            <a:picLocks noChangeAspect="1"/>
          </p:cNvPicPr>
          <p:nvPr/>
        </p:nvPicPr>
        <p:blipFill>
          <a:blip r:embed="rId5"/>
          <a:stretch>
            <a:fillRect/>
          </a:stretch>
        </p:blipFill>
        <p:spPr>
          <a:xfrm>
            <a:off x="3501490" y="4861942"/>
            <a:ext cx="1326312" cy="1492102"/>
          </a:xfrm>
          <a:prstGeom prst="rect">
            <a:avLst/>
          </a:prstGeom>
        </p:spPr>
      </p:pic>
      <p:pic>
        <p:nvPicPr>
          <p:cNvPr id="13" name="Picture 12">
            <a:extLst>
              <a:ext uri="{FF2B5EF4-FFF2-40B4-BE49-F238E27FC236}">
                <a16:creationId xmlns:a16="http://schemas.microsoft.com/office/drawing/2014/main" id="{F2E811FB-0E1D-C049-B7DC-072E121B9C9B}"/>
              </a:ext>
            </a:extLst>
          </p:cNvPr>
          <p:cNvPicPr>
            <a:picLocks noChangeAspect="1"/>
          </p:cNvPicPr>
          <p:nvPr/>
        </p:nvPicPr>
        <p:blipFill>
          <a:blip r:embed="rId5"/>
          <a:stretch>
            <a:fillRect/>
          </a:stretch>
        </p:blipFill>
        <p:spPr>
          <a:xfrm>
            <a:off x="4649627" y="3038839"/>
            <a:ext cx="1326312" cy="1492102"/>
          </a:xfrm>
          <a:prstGeom prst="rect">
            <a:avLst/>
          </a:prstGeom>
        </p:spPr>
      </p:pic>
      <p:pic>
        <p:nvPicPr>
          <p:cNvPr id="14" name="Picture 13">
            <a:extLst>
              <a:ext uri="{FF2B5EF4-FFF2-40B4-BE49-F238E27FC236}">
                <a16:creationId xmlns:a16="http://schemas.microsoft.com/office/drawing/2014/main" id="{4D4CAA8B-3B68-844F-8C5A-9AAFD767DD58}"/>
              </a:ext>
            </a:extLst>
          </p:cNvPr>
          <p:cNvPicPr>
            <a:picLocks noChangeAspect="1"/>
          </p:cNvPicPr>
          <p:nvPr/>
        </p:nvPicPr>
        <p:blipFill>
          <a:blip r:embed="rId5"/>
          <a:stretch>
            <a:fillRect/>
          </a:stretch>
        </p:blipFill>
        <p:spPr>
          <a:xfrm>
            <a:off x="5101789" y="4831192"/>
            <a:ext cx="1326312" cy="1492102"/>
          </a:xfrm>
          <a:prstGeom prst="rect">
            <a:avLst/>
          </a:prstGeom>
        </p:spPr>
      </p:pic>
      <p:pic>
        <p:nvPicPr>
          <p:cNvPr id="15" name="Picture 14">
            <a:extLst>
              <a:ext uri="{FF2B5EF4-FFF2-40B4-BE49-F238E27FC236}">
                <a16:creationId xmlns:a16="http://schemas.microsoft.com/office/drawing/2014/main" id="{77614010-2AD7-AE4D-84BA-F4EEC9B89734}"/>
              </a:ext>
            </a:extLst>
          </p:cNvPr>
          <p:cNvPicPr>
            <a:picLocks noChangeAspect="1"/>
          </p:cNvPicPr>
          <p:nvPr/>
        </p:nvPicPr>
        <p:blipFill>
          <a:blip r:embed="rId5"/>
          <a:stretch>
            <a:fillRect/>
          </a:stretch>
        </p:blipFill>
        <p:spPr>
          <a:xfrm>
            <a:off x="6330950" y="3097728"/>
            <a:ext cx="1326312" cy="1492102"/>
          </a:xfrm>
          <a:prstGeom prst="rect">
            <a:avLst/>
          </a:prstGeom>
        </p:spPr>
      </p:pic>
      <p:pic>
        <p:nvPicPr>
          <p:cNvPr id="16" name="Picture 15">
            <a:extLst>
              <a:ext uri="{FF2B5EF4-FFF2-40B4-BE49-F238E27FC236}">
                <a16:creationId xmlns:a16="http://schemas.microsoft.com/office/drawing/2014/main" id="{0BF6C641-BF36-1949-BD61-82117C7A8EF9}"/>
              </a:ext>
            </a:extLst>
          </p:cNvPr>
          <p:cNvPicPr>
            <a:picLocks noChangeAspect="1"/>
          </p:cNvPicPr>
          <p:nvPr/>
        </p:nvPicPr>
        <p:blipFill>
          <a:blip r:embed="rId5"/>
          <a:stretch>
            <a:fillRect/>
          </a:stretch>
        </p:blipFill>
        <p:spPr>
          <a:xfrm>
            <a:off x="2938918" y="3471975"/>
            <a:ext cx="1326312" cy="1492102"/>
          </a:xfrm>
          <a:prstGeom prst="rect">
            <a:avLst/>
          </a:prstGeom>
        </p:spPr>
      </p:pic>
      <p:pic>
        <p:nvPicPr>
          <p:cNvPr id="17" name="Picture 16">
            <a:extLst>
              <a:ext uri="{FF2B5EF4-FFF2-40B4-BE49-F238E27FC236}">
                <a16:creationId xmlns:a16="http://schemas.microsoft.com/office/drawing/2014/main" id="{E680D556-C48B-F044-BC18-4E441BFADA39}"/>
              </a:ext>
            </a:extLst>
          </p:cNvPr>
          <p:cNvPicPr>
            <a:picLocks noChangeAspect="1"/>
          </p:cNvPicPr>
          <p:nvPr/>
        </p:nvPicPr>
        <p:blipFill>
          <a:blip r:embed="rId5"/>
          <a:stretch>
            <a:fillRect/>
          </a:stretch>
        </p:blipFill>
        <p:spPr>
          <a:xfrm>
            <a:off x="6990673" y="4964077"/>
            <a:ext cx="1326312" cy="1492102"/>
          </a:xfrm>
          <a:prstGeom prst="rect">
            <a:avLst/>
          </a:prstGeom>
        </p:spPr>
      </p:pic>
      <p:pic>
        <p:nvPicPr>
          <p:cNvPr id="18" name="Picture 17">
            <a:extLst>
              <a:ext uri="{FF2B5EF4-FFF2-40B4-BE49-F238E27FC236}">
                <a16:creationId xmlns:a16="http://schemas.microsoft.com/office/drawing/2014/main" id="{8A42885A-2CBB-3F40-A301-E164EA8764C6}"/>
              </a:ext>
            </a:extLst>
          </p:cNvPr>
          <p:cNvPicPr>
            <a:picLocks noChangeAspect="1"/>
          </p:cNvPicPr>
          <p:nvPr/>
        </p:nvPicPr>
        <p:blipFill>
          <a:blip r:embed="rId5"/>
          <a:stretch>
            <a:fillRect/>
          </a:stretch>
        </p:blipFill>
        <p:spPr>
          <a:xfrm>
            <a:off x="7996970" y="3036404"/>
            <a:ext cx="1326312" cy="1492102"/>
          </a:xfrm>
          <a:prstGeom prst="rect">
            <a:avLst/>
          </a:prstGeom>
        </p:spPr>
      </p:pic>
      <p:pic>
        <p:nvPicPr>
          <p:cNvPr id="19" name="Picture 18">
            <a:extLst>
              <a:ext uri="{FF2B5EF4-FFF2-40B4-BE49-F238E27FC236}">
                <a16:creationId xmlns:a16="http://schemas.microsoft.com/office/drawing/2014/main" id="{6F8DD8B8-9344-064C-BA4B-7BCC602B5974}"/>
              </a:ext>
            </a:extLst>
          </p:cNvPr>
          <p:cNvPicPr>
            <a:picLocks noChangeAspect="1"/>
          </p:cNvPicPr>
          <p:nvPr/>
        </p:nvPicPr>
        <p:blipFill>
          <a:blip r:embed="rId5"/>
          <a:stretch>
            <a:fillRect/>
          </a:stretch>
        </p:blipFill>
        <p:spPr>
          <a:xfrm>
            <a:off x="8637638" y="4582379"/>
            <a:ext cx="1326312" cy="1492102"/>
          </a:xfrm>
          <a:prstGeom prst="rect">
            <a:avLst/>
          </a:prstGeom>
        </p:spPr>
      </p:pic>
      <p:pic>
        <p:nvPicPr>
          <p:cNvPr id="20" name="Picture 19">
            <a:extLst>
              <a:ext uri="{FF2B5EF4-FFF2-40B4-BE49-F238E27FC236}">
                <a16:creationId xmlns:a16="http://schemas.microsoft.com/office/drawing/2014/main" id="{F59407C9-F344-2843-9F8C-1194BC1F55E1}"/>
              </a:ext>
            </a:extLst>
          </p:cNvPr>
          <p:cNvPicPr>
            <a:picLocks noChangeAspect="1"/>
          </p:cNvPicPr>
          <p:nvPr/>
        </p:nvPicPr>
        <p:blipFill>
          <a:blip r:embed="rId6"/>
          <a:stretch>
            <a:fillRect/>
          </a:stretch>
        </p:blipFill>
        <p:spPr>
          <a:xfrm>
            <a:off x="11516533" y="4085226"/>
            <a:ext cx="1769457" cy="2141975"/>
          </a:xfrm>
          <a:prstGeom prst="rect">
            <a:avLst/>
          </a:prstGeom>
        </p:spPr>
      </p:pic>
      <p:sp>
        <p:nvSpPr>
          <p:cNvPr id="42" name="TextBox 41">
            <a:extLst>
              <a:ext uri="{FF2B5EF4-FFF2-40B4-BE49-F238E27FC236}">
                <a16:creationId xmlns:a16="http://schemas.microsoft.com/office/drawing/2014/main" id="{6FCF2ABD-EFC0-B842-BD56-4A81156F0477}"/>
              </a:ext>
            </a:extLst>
          </p:cNvPr>
          <p:cNvSpPr txBox="1"/>
          <p:nvPr/>
        </p:nvSpPr>
        <p:spPr>
          <a:xfrm>
            <a:off x="876526" y="1443429"/>
            <a:ext cx="3203112" cy="1015663"/>
          </a:xfrm>
          <a:prstGeom prst="rect">
            <a:avLst/>
          </a:prstGeom>
          <a:noFill/>
        </p:spPr>
        <p:txBody>
          <a:bodyPr wrap="square" rtlCol="0">
            <a:spAutoFit/>
          </a:bodyPr>
          <a:lstStyle/>
          <a:p>
            <a:r>
              <a:rPr lang="en-US" sz="3200" dirty="0"/>
              <a:t>Step 1:</a:t>
            </a:r>
            <a:br>
              <a:rPr lang="en-US" sz="2800" dirty="0"/>
            </a:br>
            <a:r>
              <a:rPr lang="en-US" sz="2800" dirty="0"/>
              <a:t>Build 8-hop circuit</a:t>
            </a:r>
          </a:p>
        </p:txBody>
      </p:sp>
      <p:sp>
        <p:nvSpPr>
          <p:cNvPr id="50" name="TextBox 49">
            <a:extLst>
              <a:ext uri="{FF2B5EF4-FFF2-40B4-BE49-F238E27FC236}">
                <a16:creationId xmlns:a16="http://schemas.microsoft.com/office/drawing/2014/main" id="{01EA6A58-8AD2-E54D-8A63-0665E464A42A}"/>
              </a:ext>
            </a:extLst>
          </p:cNvPr>
          <p:cNvSpPr txBox="1"/>
          <p:nvPr/>
        </p:nvSpPr>
        <p:spPr>
          <a:xfrm>
            <a:off x="4288654" y="1376248"/>
            <a:ext cx="4691806" cy="1754326"/>
          </a:xfrm>
          <a:prstGeom prst="rect">
            <a:avLst/>
          </a:prstGeom>
          <a:solidFill>
            <a:schemeClr val="bg1"/>
          </a:solidFill>
          <a:ln w="101600">
            <a:solidFill>
              <a:srgbClr val="C00000"/>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sz="4000" dirty="0">
                <a:solidFill>
                  <a:schemeClr val="accent1"/>
                </a:solidFill>
              </a:rPr>
              <a:t>Can be targeted or indiscriminate</a:t>
            </a:r>
            <a:br>
              <a:rPr lang="en-US" sz="2800" dirty="0">
                <a:solidFill>
                  <a:schemeClr val="accent1"/>
                </a:solidFill>
              </a:rPr>
            </a:br>
            <a:endParaRPr lang="en-US" sz="2800" dirty="0">
              <a:solidFill>
                <a:schemeClr val="accent1"/>
              </a:solidFill>
            </a:endParaRPr>
          </a:p>
        </p:txBody>
      </p:sp>
      <p:sp>
        <p:nvSpPr>
          <p:cNvPr id="28" name="Slide Number Placeholder 1">
            <a:extLst>
              <a:ext uri="{FF2B5EF4-FFF2-40B4-BE49-F238E27FC236}">
                <a16:creationId xmlns:a16="http://schemas.microsoft.com/office/drawing/2014/main" id="{279F4D89-2F96-DBF1-69A3-E104469C8042}"/>
              </a:ext>
            </a:extLst>
          </p:cNvPr>
          <p:cNvSpPr>
            <a:spLocks noGrp="1"/>
          </p:cNvSpPr>
          <p:nvPr>
            <p:ph type="sldNum" sz="quarter" idx="10"/>
          </p:nvPr>
        </p:nvSpPr>
        <p:spPr>
          <a:xfrm>
            <a:off x="7652825" y="7203864"/>
            <a:ext cx="5505299" cy="413808"/>
          </a:xfrm>
        </p:spPr>
        <p:txBody>
          <a:bodyPr/>
          <a:lstStyle/>
          <a:p>
            <a:r>
              <a:rPr lang="en-US" dirty="0"/>
              <a:t>Toward Safer Tor Research |  </a:t>
            </a:r>
            <a:fld id="{EC78876D-F60F-416A-9AB8-0484C938732F}" type="slidenum">
              <a:rPr lang="en-US" b="1" smtClean="0">
                <a:solidFill>
                  <a:schemeClr val="tx2"/>
                </a:solidFill>
              </a:rPr>
              <a:pPr/>
              <a:t>52</a:t>
            </a:fld>
            <a:endParaRPr lang="en-US" b="1" dirty="0">
              <a:solidFill>
                <a:schemeClr val="tx2"/>
              </a:solidFill>
            </a:endParaRPr>
          </a:p>
        </p:txBody>
      </p:sp>
    </p:spTree>
    <p:extLst>
      <p:ext uri="{BB962C8B-B14F-4D97-AF65-F5344CB8AC3E}">
        <p14:creationId xmlns:p14="http://schemas.microsoft.com/office/powerpoint/2010/main" val="19946903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4340B16-A06E-F74C-8D0E-F4E1195CF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347" y="2600833"/>
            <a:ext cx="8079011" cy="4522218"/>
          </a:xfrm>
          <a:prstGeom prst="rect">
            <a:avLst/>
          </a:prstGeom>
        </p:spPr>
      </p:pic>
      <p:cxnSp>
        <p:nvCxnSpPr>
          <p:cNvPr id="22" name="Straight Connector 21">
            <a:extLst>
              <a:ext uri="{FF2B5EF4-FFF2-40B4-BE49-F238E27FC236}">
                <a16:creationId xmlns:a16="http://schemas.microsoft.com/office/drawing/2014/main" id="{3CF9AF7A-9A99-364D-ACE0-A4065225773F}"/>
              </a:ext>
            </a:extLst>
          </p:cNvPr>
          <p:cNvCxnSpPr>
            <a:cxnSpLocks/>
            <a:endCxn id="11" idx="3"/>
          </p:cNvCxnSpPr>
          <p:nvPr/>
        </p:nvCxnSpPr>
        <p:spPr>
          <a:xfrm flipH="1">
            <a:off x="1522064" y="4681387"/>
            <a:ext cx="1705439" cy="637107"/>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771E40FB-B61D-9944-AE5E-F4A436D4681B}"/>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10E341BD-73E6-2142-977E-6716BA66503D}"/>
              </a:ext>
            </a:extLst>
          </p:cNvPr>
          <p:cNvSpPr>
            <a:spLocks noGrp="1"/>
          </p:cNvSpPr>
          <p:nvPr>
            <p:ph type="title"/>
          </p:nvPr>
        </p:nvSpPr>
        <p:spPr/>
        <p:txBody>
          <a:bodyPr/>
          <a:lstStyle/>
          <a:p>
            <a:r>
              <a:rPr lang="en-US" dirty="0"/>
              <a:t>The Relay Congestion Attack</a:t>
            </a:r>
          </a:p>
        </p:txBody>
      </p:sp>
      <p:grpSp>
        <p:nvGrpSpPr>
          <p:cNvPr id="9" name="Group 8">
            <a:extLst>
              <a:ext uri="{FF2B5EF4-FFF2-40B4-BE49-F238E27FC236}">
                <a16:creationId xmlns:a16="http://schemas.microsoft.com/office/drawing/2014/main" id="{3ECBB83F-1F7F-994B-AC6D-AC2F62BB8EBA}"/>
              </a:ext>
            </a:extLst>
          </p:cNvPr>
          <p:cNvGrpSpPr/>
          <p:nvPr/>
        </p:nvGrpSpPr>
        <p:grpSpPr>
          <a:xfrm>
            <a:off x="201212" y="3471975"/>
            <a:ext cx="2020503" cy="2497298"/>
            <a:chOff x="5648649" y="2397365"/>
            <a:chExt cx="1637158" cy="2023492"/>
          </a:xfrm>
        </p:grpSpPr>
        <p:pic>
          <p:nvPicPr>
            <p:cNvPr id="10" name="Content Placeholder 3" descr="evil.png">
              <a:extLst>
                <a:ext uri="{FF2B5EF4-FFF2-40B4-BE49-F238E27FC236}">
                  <a16:creationId xmlns:a16="http://schemas.microsoft.com/office/drawing/2014/main" id="{EECF7E01-7A3C-014D-BA26-4A2193EE9259}"/>
                </a:ext>
              </a:extLst>
            </p:cNvPr>
            <p:cNvPicPr>
              <a:picLocks noChangeAspect="1"/>
            </p:cNvPicPr>
            <p:nvPr/>
          </p:nvPicPr>
          <p:blipFill rotWithShape="1">
            <a:blip r:embed="rId3">
              <a:extLst>
                <a:ext uri="{28A0092B-C50C-407E-A947-70E740481C1C}">
                  <a14:useLocalDpi xmlns:a14="http://schemas.microsoft.com/office/drawing/2010/main" val="0"/>
                </a:ext>
              </a:extLst>
            </a:blip>
            <a:srcRect l="-1997" t="-1339" r="-15414" b="18866"/>
            <a:stretch/>
          </p:blipFill>
          <p:spPr>
            <a:xfrm>
              <a:off x="5648649" y="2397365"/>
              <a:ext cx="1637158" cy="2023492"/>
            </a:xfrm>
            <a:prstGeom prst="rect">
              <a:avLst/>
            </a:prstGeom>
          </p:spPr>
        </p:pic>
        <p:pic>
          <p:nvPicPr>
            <p:cNvPr id="11" name="Picture 10">
              <a:extLst>
                <a:ext uri="{FF2B5EF4-FFF2-40B4-BE49-F238E27FC236}">
                  <a16:creationId xmlns:a16="http://schemas.microsoft.com/office/drawing/2014/main" id="{020206F4-CD11-F946-8E98-84E303819D53}"/>
                </a:ext>
              </a:extLst>
            </p:cNvPr>
            <p:cNvPicPr>
              <a:picLocks noChangeAspect="1"/>
            </p:cNvPicPr>
            <p:nvPr/>
          </p:nvPicPr>
          <p:blipFill>
            <a:blip r:embed="rId4"/>
            <a:stretch>
              <a:fillRect/>
            </a:stretch>
          </p:blipFill>
          <p:spPr>
            <a:xfrm>
              <a:off x="6045956" y="3377318"/>
              <a:ext cx="672943" cy="1032460"/>
            </a:xfrm>
            <a:prstGeom prst="rect">
              <a:avLst/>
            </a:prstGeom>
          </p:spPr>
        </p:pic>
      </p:grpSp>
      <p:cxnSp>
        <p:nvCxnSpPr>
          <p:cNvPr id="25" name="Straight Connector 24">
            <a:extLst>
              <a:ext uri="{FF2B5EF4-FFF2-40B4-BE49-F238E27FC236}">
                <a16:creationId xmlns:a16="http://schemas.microsoft.com/office/drawing/2014/main" id="{54E623D9-3EC0-E84F-8212-385AD79CBB57}"/>
              </a:ext>
            </a:extLst>
          </p:cNvPr>
          <p:cNvCxnSpPr>
            <a:cxnSpLocks/>
          </p:cNvCxnSpPr>
          <p:nvPr/>
        </p:nvCxnSpPr>
        <p:spPr>
          <a:xfrm>
            <a:off x="3379904" y="4833787"/>
            <a:ext cx="587880" cy="1068432"/>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3CD26BC-24C6-6144-B532-34813651F153}"/>
              </a:ext>
            </a:extLst>
          </p:cNvPr>
          <p:cNvCxnSpPr>
            <a:cxnSpLocks/>
          </p:cNvCxnSpPr>
          <p:nvPr/>
        </p:nvCxnSpPr>
        <p:spPr>
          <a:xfrm flipH="1">
            <a:off x="4043060" y="4364711"/>
            <a:ext cx="1053778" cy="1326415"/>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7FC58C7-86E6-8E4C-8B21-B1E2A95C1EED}"/>
              </a:ext>
            </a:extLst>
          </p:cNvPr>
          <p:cNvCxnSpPr>
            <a:cxnSpLocks/>
          </p:cNvCxnSpPr>
          <p:nvPr/>
        </p:nvCxnSpPr>
        <p:spPr>
          <a:xfrm>
            <a:off x="5207975" y="4368997"/>
            <a:ext cx="462622" cy="1599172"/>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CFE049D-3F7F-EC49-B56B-442D77B8AAFB}"/>
              </a:ext>
            </a:extLst>
          </p:cNvPr>
          <p:cNvCxnSpPr>
            <a:cxnSpLocks/>
          </p:cNvCxnSpPr>
          <p:nvPr/>
        </p:nvCxnSpPr>
        <p:spPr>
          <a:xfrm flipH="1">
            <a:off x="5554271" y="4218026"/>
            <a:ext cx="1436402" cy="1616908"/>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1F3ED83-694F-F34D-A8BF-06AA1AED64BF}"/>
              </a:ext>
            </a:extLst>
          </p:cNvPr>
          <p:cNvCxnSpPr>
            <a:cxnSpLocks/>
          </p:cNvCxnSpPr>
          <p:nvPr/>
        </p:nvCxnSpPr>
        <p:spPr>
          <a:xfrm>
            <a:off x="7023752" y="4227269"/>
            <a:ext cx="440829" cy="174090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1D268E7-4C21-E344-978F-690F26BA9951}"/>
              </a:ext>
            </a:extLst>
          </p:cNvPr>
          <p:cNvCxnSpPr>
            <a:cxnSpLocks/>
          </p:cNvCxnSpPr>
          <p:nvPr/>
        </p:nvCxnSpPr>
        <p:spPr>
          <a:xfrm flipH="1">
            <a:off x="7406801" y="4227269"/>
            <a:ext cx="1184171" cy="172833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38E8CA9-82DB-5E40-A58F-23264B0206B4}"/>
              </a:ext>
            </a:extLst>
          </p:cNvPr>
          <p:cNvCxnSpPr>
            <a:cxnSpLocks/>
          </p:cNvCxnSpPr>
          <p:nvPr/>
        </p:nvCxnSpPr>
        <p:spPr>
          <a:xfrm>
            <a:off x="8660127" y="4246157"/>
            <a:ext cx="640667" cy="146397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496AA0B-6205-5048-A2D6-59FA82E35A32}"/>
              </a:ext>
            </a:extLst>
          </p:cNvPr>
          <p:cNvCxnSpPr>
            <a:cxnSpLocks/>
          </p:cNvCxnSpPr>
          <p:nvPr/>
        </p:nvCxnSpPr>
        <p:spPr>
          <a:xfrm flipH="1">
            <a:off x="9442810" y="5156213"/>
            <a:ext cx="2304690" cy="507374"/>
          </a:xfrm>
          <a:prstGeom prst="line">
            <a:avLst/>
          </a:prstGeom>
          <a:ln w="127000"/>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BA3E8B8-84CF-3942-BF34-4035D7D561A2}"/>
              </a:ext>
            </a:extLst>
          </p:cNvPr>
          <p:cNvPicPr>
            <a:picLocks noChangeAspect="1"/>
          </p:cNvPicPr>
          <p:nvPr/>
        </p:nvPicPr>
        <p:blipFill>
          <a:blip r:embed="rId5"/>
          <a:stretch>
            <a:fillRect/>
          </a:stretch>
        </p:blipFill>
        <p:spPr>
          <a:xfrm>
            <a:off x="3501490" y="4861942"/>
            <a:ext cx="1326312" cy="1492102"/>
          </a:xfrm>
          <a:prstGeom prst="rect">
            <a:avLst/>
          </a:prstGeom>
        </p:spPr>
      </p:pic>
      <p:pic>
        <p:nvPicPr>
          <p:cNvPr id="13" name="Picture 12">
            <a:extLst>
              <a:ext uri="{FF2B5EF4-FFF2-40B4-BE49-F238E27FC236}">
                <a16:creationId xmlns:a16="http://schemas.microsoft.com/office/drawing/2014/main" id="{F2E811FB-0E1D-C049-B7DC-072E121B9C9B}"/>
              </a:ext>
            </a:extLst>
          </p:cNvPr>
          <p:cNvPicPr>
            <a:picLocks noChangeAspect="1"/>
          </p:cNvPicPr>
          <p:nvPr/>
        </p:nvPicPr>
        <p:blipFill>
          <a:blip r:embed="rId5"/>
          <a:stretch>
            <a:fillRect/>
          </a:stretch>
        </p:blipFill>
        <p:spPr>
          <a:xfrm>
            <a:off x="4649627" y="3038839"/>
            <a:ext cx="1326312" cy="1492102"/>
          </a:xfrm>
          <a:prstGeom prst="rect">
            <a:avLst/>
          </a:prstGeom>
        </p:spPr>
      </p:pic>
      <p:pic>
        <p:nvPicPr>
          <p:cNvPr id="14" name="Picture 13">
            <a:extLst>
              <a:ext uri="{FF2B5EF4-FFF2-40B4-BE49-F238E27FC236}">
                <a16:creationId xmlns:a16="http://schemas.microsoft.com/office/drawing/2014/main" id="{4D4CAA8B-3B68-844F-8C5A-9AAFD767DD58}"/>
              </a:ext>
            </a:extLst>
          </p:cNvPr>
          <p:cNvPicPr>
            <a:picLocks noChangeAspect="1"/>
          </p:cNvPicPr>
          <p:nvPr/>
        </p:nvPicPr>
        <p:blipFill>
          <a:blip r:embed="rId5"/>
          <a:stretch>
            <a:fillRect/>
          </a:stretch>
        </p:blipFill>
        <p:spPr>
          <a:xfrm>
            <a:off x="5101789" y="4831192"/>
            <a:ext cx="1326312" cy="1492102"/>
          </a:xfrm>
          <a:prstGeom prst="rect">
            <a:avLst/>
          </a:prstGeom>
        </p:spPr>
      </p:pic>
      <p:pic>
        <p:nvPicPr>
          <p:cNvPr id="15" name="Picture 14">
            <a:extLst>
              <a:ext uri="{FF2B5EF4-FFF2-40B4-BE49-F238E27FC236}">
                <a16:creationId xmlns:a16="http://schemas.microsoft.com/office/drawing/2014/main" id="{77614010-2AD7-AE4D-84BA-F4EEC9B89734}"/>
              </a:ext>
            </a:extLst>
          </p:cNvPr>
          <p:cNvPicPr>
            <a:picLocks noChangeAspect="1"/>
          </p:cNvPicPr>
          <p:nvPr/>
        </p:nvPicPr>
        <p:blipFill>
          <a:blip r:embed="rId5"/>
          <a:stretch>
            <a:fillRect/>
          </a:stretch>
        </p:blipFill>
        <p:spPr>
          <a:xfrm>
            <a:off x="6330950" y="3097728"/>
            <a:ext cx="1326312" cy="1492102"/>
          </a:xfrm>
          <a:prstGeom prst="rect">
            <a:avLst/>
          </a:prstGeom>
        </p:spPr>
      </p:pic>
      <p:pic>
        <p:nvPicPr>
          <p:cNvPr id="16" name="Picture 15">
            <a:extLst>
              <a:ext uri="{FF2B5EF4-FFF2-40B4-BE49-F238E27FC236}">
                <a16:creationId xmlns:a16="http://schemas.microsoft.com/office/drawing/2014/main" id="{0BF6C641-BF36-1949-BD61-82117C7A8EF9}"/>
              </a:ext>
            </a:extLst>
          </p:cNvPr>
          <p:cNvPicPr>
            <a:picLocks noChangeAspect="1"/>
          </p:cNvPicPr>
          <p:nvPr/>
        </p:nvPicPr>
        <p:blipFill>
          <a:blip r:embed="rId5"/>
          <a:stretch>
            <a:fillRect/>
          </a:stretch>
        </p:blipFill>
        <p:spPr>
          <a:xfrm>
            <a:off x="2938918" y="3471975"/>
            <a:ext cx="1326312" cy="1492102"/>
          </a:xfrm>
          <a:prstGeom prst="rect">
            <a:avLst/>
          </a:prstGeom>
        </p:spPr>
      </p:pic>
      <p:pic>
        <p:nvPicPr>
          <p:cNvPr id="17" name="Picture 16">
            <a:extLst>
              <a:ext uri="{FF2B5EF4-FFF2-40B4-BE49-F238E27FC236}">
                <a16:creationId xmlns:a16="http://schemas.microsoft.com/office/drawing/2014/main" id="{E680D556-C48B-F044-BC18-4E441BFADA39}"/>
              </a:ext>
            </a:extLst>
          </p:cNvPr>
          <p:cNvPicPr>
            <a:picLocks noChangeAspect="1"/>
          </p:cNvPicPr>
          <p:nvPr/>
        </p:nvPicPr>
        <p:blipFill>
          <a:blip r:embed="rId5"/>
          <a:stretch>
            <a:fillRect/>
          </a:stretch>
        </p:blipFill>
        <p:spPr>
          <a:xfrm>
            <a:off x="6990673" y="4964077"/>
            <a:ext cx="1326312" cy="1492102"/>
          </a:xfrm>
          <a:prstGeom prst="rect">
            <a:avLst/>
          </a:prstGeom>
        </p:spPr>
      </p:pic>
      <p:pic>
        <p:nvPicPr>
          <p:cNvPr id="18" name="Picture 17">
            <a:extLst>
              <a:ext uri="{FF2B5EF4-FFF2-40B4-BE49-F238E27FC236}">
                <a16:creationId xmlns:a16="http://schemas.microsoft.com/office/drawing/2014/main" id="{8A42885A-2CBB-3F40-A301-E164EA8764C6}"/>
              </a:ext>
            </a:extLst>
          </p:cNvPr>
          <p:cNvPicPr>
            <a:picLocks noChangeAspect="1"/>
          </p:cNvPicPr>
          <p:nvPr/>
        </p:nvPicPr>
        <p:blipFill>
          <a:blip r:embed="rId5"/>
          <a:stretch>
            <a:fillRect/>
          </a:stretch>
        </p:blipFill>
        <p:spPr>
          <a:xfrm>
            <a:off x="7996970" y="3036404"/>
            <a:ext cx="1326312" cy="1492102"/>
          </a:xfrm>
          <a:prstGeom prst="rect">
            <a:avLst/>
          </a:prstGeom>
        </p:spPr>
      </p:pic>
      <p:pic>
        <p:nvPicPr>
          <p:cNvPr id="19" name="Picture 18">
            <a:extLst>
              <a:ext uri="{FF2B5EF4-FFF2-40B4-BE49-F238E27FC236}">
                <a16:creationId xmlns:a16="http://schemas.microsoft.com/office/drawing/2014/main" id="{6F8DD8B8-9344-064C-BA4B-7BCC602B5974}"/>
              </a:ext>
            </a:extLst>
          </p:cNvPr>
          <p:cNvPicPr>
            <a:picLocks noChangeAspect="1"/>
          </p:cNvPicPr>
          <p:nvPr/>
        </p:nvPicPr>
        <p:blipFill>
          <a:blip r:embed="rId5"/>
          <a:stretch>
            <a:fillRect/>
          </a:stretch>
        </p:blipFill>
        <p:spPr>
          <a:xfrm>
            <a:off x="8637638" y="4582379"/>
            <a:ext cx="1326312" cy="1492102"/>
          </a:xfrm>
          <a:prstGeom prst="rect">
            <a:avLst/>
          </a:prstGeom>
        </p:spPr>
      </p:pic>
      <p:pic>
        <p:nvPicPr>
          <p:cNvPr id="20" name="Picture 19">
            <a:extLst>
              <a:ext uri="{FF2B5EF4-FFF2-40B4-BE49-F238E27FC236}">
                <a16:creationId xmlns:a16="http://schemas.microsoft.com/office/drawing/2014/main" id="{F59407C9-F344-2843-9F8C-1194BC1F55E1}"/>
              </a:ext>
            </a:extLst>
          </p:cNvPr>
          <p:cNvPicPr>
            <a:picLocks noChangeAspect="1"/>
          </p:cNvPicPr>
          <p:nvPr/>
        </p:nvPicPr>
        <p:blipFill>
          <a:blip r:embed="rId6"/>
          <a:stretch>
            <a:fillRect/>
          </a:stretch>
        </p:blipFill>
        <p:spPr>
          <a:xfrm>
            <a:off x="11516533" y="4085226"/>
            <a:ext cx="1769457" cy="2141975"/>
          </a:xfrm>
          <a:prstGeom prst="rect">
            <a:avLst/>
          </a:prstGeom>
        </p:spPr>
      </p:pic>
      <p:sp>
        <p:nvSpPr>
          <p:cNvPr id="42" name="TextBox 41">
            <a:extLst>
              <a:ext uri="{FF2B5EF4-FFF2-40B4-BE49-F238E27FC236}">
                <a16:creationId xmlns:a16="http://schemas.microsoft.com/office/drawing/2014/main" id="{6FCF2ABD-EFC0-B842-BD56-4A81156F0477}"/>
              </a:ext>
            </a:extLst>
          </p:cNvPr>
          <p:cNvSpPr txBox="1"/>
          <p:nvPr/>
        </p:nvSpPr>
        <p:spPr>
          <a:xfrm>
            <a:off x="876526" y="1443429"/>
            <a:ext cx="3203112" cy="1015663"/>
          </a:xfrm>
          <a:prstGeom prst="rect">
            <a:avLst/>
          </a:prstGeom>
          <a:noFill/>
        </p:spPr>
        <p:txBody>
          <a:bodyPr wrap="square" rtlCol="0">
            <a:spAutoFit/>
          </a:bodyPr>
          <a:lstStyle/>
          <a:p>
            <a:r>
              <a:rPr lang="en-US" sz="3200" dirty="0"/>
              <a:t>Step 1:</a:t>
            </a:r>
            <a:br>
              <a:rPr lang="en-US" sz="2800" dirty="0"/>
            </a:br>
            <a:r>
              <a:rPr lang="en-US" sz="2800" dirty="0"/>
              <a:t>Build 8-hop circuit</a:t>
            </a:r>
          </a:p>
        </p:txBody>
      </p:sp>
      <p:sp>
        <p:nvSpPr>
          <p:cNvPr id="43" name="TextBox 42">
            <a:extLst>
              <a:ext uri="{FF2B5EF4-FFF2-40B4-BE49-F238E27FC236}">
                <a16:creationId xmlns:a16="http://schemas.microsoft.com/office/drawing/2014/main" id="{43FBF3DC-1FD1-0146-A791-50A908F7F2E1}"/>
              </a:ext>
            </a:extLst>
          </p:cNvPr>
          <p:cNvSpPr txBox="1"/>
          <p:nvPr/>
        </p:nvSpPr>
        <p:spPr>
          <a:xfrm>
            <a:off x="4163389" y="1440648"/>
            <a:ext cx="3203112" cy="1015663"/>
          </a:xfrm>
          <a:prstGeom prst="rect">
            <a:avLst/>
          </a:prstGeom>
          <a:noFill/>
        </p:spPr>
        <p:txBody>
          <a:bodyPr wrap="square" rtlCol="0">
            <a:spAutoFit/>
          </a:bodyPr>
          <a:lstStyle/>
          <a:p>
            <a:r>
              <a:rPr lang="en-US" sz="3200" dirty="0"/>
              <a:t>Step 2:</a:t>
            </a:r>
            <a:br>
              <a:rPr lang="en-US" sz="2800" dirty="0"/>
            </a:br>
            <a:r>
              <a:rPr lang="en-US" sz="2800" dirty="0"/>
              <a:t>GET large files</a:t>
            </a:r>
          </a:p>
        </p:txBody>
      </p:sp>
      <p:sp>
        <p:nvSpPr>
          <p:cNvPr id="46" name="Striped Right Arrow 45">
            <a:extLst>
              <a:ext uri="{FF2B5EF4-FFF2-40B4-BE49-F238E27FC236}">
                <a16:creationId xmlns:a16="http://schemas.microsoft.com/office/drawing/2014/main" id="{D0279729-A1A8-1F49-BD8E-E9E3A6E65490}"/>
              </a:ext>
            </a:extLst>
          </p:cNvPr>
          <p:cNvSpPr/>
          <p:nvPr/>
        </p:nvSpPr>
        <p:spPr>
          <a:xfrm rot="10800000">
            <a:off x="11186683" y="4861942"/>
            <a:ext cx="1405665" cy="1140587"/>
          </a:xfrm>
          <a:prstGeom prst="stripedRightArrow">
            <a:avLst>
              <a:gd name="adj1" fmla="val 456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lide Number Placeholder 1">
            <a:extLst>
              <a:ext uri="{FF2B5EF4-FFF2-40B4-BE49-F238E27FC236}">
                <a16:creationId xmlns:a16="http://schemas.microsoft.com/office/drawing/2014/main" id="{58252A78-10E4-6BD0-6140-7901956A655E}"/>
              </a:ext>
            </a:extLst>
          </p:cNvPr>
          <p:cNvSpPr>
            <a:spLocks noGrp="1"/>
          </p:cNvSpPr>
          <p:nvPr>
            <p:ph type="sldNum" sz="quarter" idx="10"/>
          </p:nvPr>
        </p:nvSpPr>
        <p:spPr>
          <a:xfrm>
            <a:off x="7652825" y="7203864"/>
            <a:ext cx="5505299" cy="413808"/>
          </a:xfrm>
        </p:spPr>
        <p:txBody>
          <a:bodyPr/>
          <a:lstStyle/>
          <a:p>
            <a:r>
              <a:rPr lang="en-US" dirty="0"/>
              <a:t>Toward Safer Tor Research |  </a:t>
            </a:r>
            <a:fld id="{EC78876D-F60F-416A-9AB8-0484C938732F}" type="slidenum">
              <a:rPr lang="en-US" b="1" smtClean="0">
                <a:solidFill>
                  <a:schemeClr val="tx2"/>
                </a:solidFill>
              </a:rPr>
              <a:pPr/>
              <a:t>53</a:t>
            </a:fld>
            <a:endParaRPr lang="en-US" b="1" dirty="0">
              <a:solidFill>
                <a:schemeClr val="tx2"/>
              </a:solidFill>
            </a:endParaRPr>
          </a:p>
        </p:txBody>
      </p:sp>
    </p:spTree>
    <p:extLst>
      <p:ext uri="{BB962C8B-B14F-4D97-AF65-F5344CB8AC3E}">
        <p14:creationId xmlns:p14="http://schemas.microsoft.com/office/powerpoint/2010/main" val="10512886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4340B16-A06E-F74C-8D0E-F4E1195CF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347" y="2600833"/>
            <a:ext cx="8079011" cy="4522218"/>
          </a:xfrm>
          <a:prstGeom prst="rect">
            <a:avLst/>
          </a:prstGeom>
        </p:spPr>
      </p:pic>
      <p:cxnSp>
        <p:nvCxnSpPr>
          <p:cNvPr id="22" name="Straight Connector 21">
            <a:extLst>
              <a:ext uri="{FF2B5EF4-FFF2-40B4-BE49-F238E27FC236}">
                <a16:creationId xmlns:a16="http://schemas.microsoft.com/office/drawing/2014/main" id="{3CF9AF7A-9A99-364D-ACE0-A4065225773F}"/>
              </a:ext>
            </a:extLst>
          </p:cNvPr>
          <p:cNvCxnSpPr>
            <a:cxnSpLocks/>
            <a:endCxn id="11" idx="3"/>
          </p:cNvCxnSpPr>
          <p:nvPr/>
        </p:nvCxnSpPr>
        <p:spPr>
          <a:xfrm flipH="1">
            <a:off x="1522064" y="4681387"/>
            <a:ext cx="1705439" cy="637107"/>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771E40FB-B61D-9944-AE5E-F4A436D4681B}"/>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10E341BD-73E6-2142-977E-6716BA66503D}"/>
              </a:ext>
            </a:extLst>
          </p:cNvPr>
          <p:cNvSpPr>
            <a:spLocks noGrp="1"/>
          </p:cNvSpPr>
          <p:nvPr>
            <p:ph type="title"/>
          </p:nvPr>
        </p:nvSpPr>
        <p:spPr/>
        <p:txBody>
          <a:bodyPr/>
          <a:lstStyle/>
          <a:p>
            <a:r>
              <a:rPr lang="en-US" dirty="0"/>
              <a:t>The Relay Congestion Attack</a:t>
            </a:r>
          </a:p>
        </p:txBody>
      </p:sp>
      <p:grpSp>
        <p:nvGrpSpPr>
          <p:cNvPr id="9" name="Group 8">
            <a:extLst>
              <a:ext uri="{FF2B5EF4-FFF2-40B4-BE49-F238E27FC236}">
                <a16:creationId xmlns:a16="http://schemas.microsoft.com/office/drawing/2014/main" id="{3ECBB83F-1F7F-994B-AC6D-AC2F62BB8EBA}"/>
              </a:ext>
            </a:extLst>
          </p:cNvPr>
          <p:cNvGrpSpPr/>
          <p:nvPr/>
        </p:nvGrpSpPr>
        <p:grpSpPr>
          <a:xfrm>
            <a:off x="201212" y="3471975"/>
            <a:ext cx="2020503" cy="2497298"/>
            <a:chOff x="5648649" y="2397365"/>
            <a:chExt cx="1637158" cy="2023492"/>
          </a:xfrm>
        </p:grpSpPr>
        <p:pic>
          <p:nvPicPr>
            <p:cNvPr id="10" name="Content Placeholder 3" descr="evil.png">
              <a:extLst>
                <a:ext uri="{FF2B5EF4-FFF2-40B4-BE49-F238E27FC236}">
                  <a16:creationId xmlns:a16="http://schemas.microsoft.com/office/drawing/2014/main" id="{EECF7E01-7A3C-014D-BA26-4A2193EE9259}"/>
                </a:ext>
              </a:extLst>
            </p:cNvPr>
            <p:cNvPicPr>
              <a:picLocks noChangeAspect="1"/>
            </p:cNvPicPr>
            <p:nvPr/>
          </p:nvPicPr>
          <p:blipFill rotWithShape="1">
            <a:blip r:embed="rId3">
              <a:extLst>
                <a:ext uri="{28A0092B-C50C-407E-A947-70E740481C1C}">
                  <a14:useLocalDpi xmlns:a14="http://schemas.microsoft.com/office/drawing/2010/main" val="0"/>
                </a:ext>
              </a:extLst>
            </a:blip>
            <a:srcRect l="-1997" t="-1339" r="-15414" b="18866"/>
            <a:stretch/>
          </p:blipFill>
          <p:spPr>
            <a:xfrm>
              <a:off x="5648649" y="2397365"/>
              <a:ext cx="1637158" cy="2023492"/>
            </a:xfrm>
            <a:prstGeom prst="rect">
              <a:avLst/>
            </a:prstGeom>
          </p:spPr>
        </p:pic>
        <p:pic>
          <p:nvPicPr>
            <p:cNvPr id="11" name="Picture 10">
              <a:extLst>
                <a:ext uri="{FF2B5EF4-FFF2-40B4-BE49-F238E27FC236}">
                  <a16:creationId xmlns:a16="http://schemas.microsoft.com/office/drawing/2014/main" id="{020206F4-CD11-F946-8E98-84E303819D53}"/>
                </a:ext>
              </a:extLst>
            </p:cNvPr>
            <p:cNvPicPr>
              <a:picLocks noChangeAspect="1"/>
            </p:cNvPicPr>
            <p:nvPr/>
          </p:nvPicPr>
          <p:blipFill>
            <a:blip r:embed="rId4"/>
            <a:stretch>
              <a:fillRect/>
            </a:stretch>
          </p:blipFill>
          <p:spPr>
            <a:xfrm>
              <a:off x="6045956" y="3377318"/>
              <a:ext cx="672943" cy="1032460"/>
            </a:xfrm>
            <a:prstGeom prst="rect">
              <a:avLst/>
            </a:prstGeom>
          </p:spPr>
        </p:pic>
      </p:grpSp>
      <p:cxnSp>
        <p:nvCxnSpPr>
          <p:cNvPr id="25" name="Straight Connector 24">
            <a:extLst>
              <a:ext uri="{FF2B5EF4-FFF2-40B4-BE49-F238E27FC236}">
                <a16:creationId xmlns:a16="http://schemas.microsoft.com/office/drawing/2014/main" id="{54E623D9-3EC0-E84F-8212-385AD79CBB57}"/>
              </a:ext>
            </a:extLst>
          </p:cNvPr>
          <p:cNvCxnSpPr>
            <a:cxnSpLocks/>
          </p:cNvCxnSpPr>
          <p:nvPr/>
        </p:nvCxnSpPr>
        <p:spPr>
          <a:xfrm>
            <a:off x="3379904" y="4833787"/>
            <a:ext cx="587880" cy="1068432"/>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3CD26BC-24C6-6144-B532-34813651F153}"/>
              </a:ext>
            </a:extLst>
          </p:cNvPr>
          <p:cNvCxnSpPr>
            <a:cxnSpLocks/>
          </p:cNvCxnSpPr>
          <p:nvPr/>
        </p:nvCxnSpPr>
        <p:spPr>
          <a:xfrm flipH="1">
            <a:off x="4043060" y="4364711"/>
            <a:ext cx="1053778" cy="1326415"/>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7FC58C7-86E6-8E4C-8B21-B1E2A95C1EED}"/>
              </a:ext>
            </a:extLst>
          </p:cNvPr>
          <p:cNvCxnSpPr>
            <a:cxnSpLocks/>
          </p:cNvCxnSpPr>
          <p:nvPr/>
        </p:nvCxnSpPr>
        <p:spPr>
          <a:xfrm>
            <a:off x="5207975" y="4368997"/>
            <a:ext cx="462622" cy="1599172"/>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CFE049D-3F7F-EC49-B56B-442D77B8AAFB}"/>
              </a:ext>
            </a:extLst>
          </p:cNvPr>
          <p:cNvCxnSpPr>
            <a:cxnSpLocks/>
          </p:cNvCxnSpPr>
          <p:nvPr/>
        </p:nvCxnSpPr>
        <p:spPr>
          <a:xfrm flipH="1">
            <a:off x="5554271" y="4218026"/>
            <a:ext cx="1436402" cy="1616908"/>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1F3ED83-694F-F34D-A8BF-06AA1AED64BF}"/>
              </a:ext>
            </a:extLst>
          </p:cNvPr>
          <p:cNvCxnSpPr>
            <a:cxnSpLocks/>
          </p:cNvCxnSpPr>
          <p:nvPr/>
        </p:nvCxnSpPr>
        <p:spPr>
          <a:xfrm>
            <a:off x="7023752" y="4227269"/>
            <a:ext cx="440829" cy="174090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1D268E7-4C21-E344-978F-690F26BA9951}"/>
              </a:ext>
            </a:extLst>
          </p:cNvPr>
          <p:cNvCxnSpPr>
            <a:cxnSpLocks/>
          </p:cNvCxnSpPr>
          <p:nvPr/>
        </p:nvCxnSpPr>
        <p:spPr>
          <a:xfrm flipH="1">
            <a:off x="7406801" y="4227269"/>
            <a:ext cx="1184171" cy="172833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38E8CA9-82DB-5E40-A58F-23264B0206B4}"/>
              </a:ext>
            </a:extLst>
          </p:cNvPr>
          <p:cNvCxnSpPr>
            <a:cxnSpLocks/>
          </p:cNvCxnSpPr>
          <p:nvPr/>
        </p:nvCxnSpPr>
        <p:spPr>
          <a:xfrm>
            <a:off x="8660127" y="4246157"/>
            <a:ext cx="640667" cy="146397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496AA0B-6205-5048-A2D6-59FA82E35A32}"/>
              </a:ext>
            </a:extLst>
          </p:cNvPr>
          <p:cNvCxnSpPr>
            <a:cxnSpLocks/>
          </p:cNvCxnSpPr>
          <p:nvPr/>
        </p:nvCxnSpPr>
        <p:spPr>
          <a:xfrm flipH="1">
            <a:off x="9442810" y="5156213"/>
            <a:ext cx="2304690" cy="507374"/>
          </a:xfrm>
          <a:prstGeom prst="line">
            <a:avLst/>
          </a:prstGeom>
          <a:ln w="127000"/>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BA3E8B8-84CF-3942-BF34-4035D7D561A2}"/>
              </a:ext>
            </a:extLst>
          </p:cNvPr>
          <p:cNvPicPr>
            <a:picLocks noChangeAspect="1"/>
          </p:cNvPicPr>
          <p:nvPr/>
        </p:nvPicPr>
        <p:blipFill>
          <a:blip r:embed="rId5"/>
          <a:stretch>
            <a:fillRect/>
          </a:stretch>
        </p:blipFill>
        <p:spPr>
          <a:xfrm>
            <a:off x="3501490" y="4861942"/>
            <a:ext cx="1326312" cy="1492102"/>
          </a:xfrm>
          <a:prstGeom prst="rect">
            <a:avLst/>
          </a:prstGeom>
        </p:spPr>
      </p:pic>
      <p:pic>
        <p:nvPicPr>
          <p:cNvPr id="13" name="Picture 12">
            <a:extLst>
              <a:ext uri="{FF2B5EF4-FFF2-40B4-BE49-F238E27FC236}">
                <a16:creationId xmlns:a16="http://schemas.microsoft.com/office/drawing/2014/main" id="{F2E811FB-0E1D-C049-B7DC-072E121B9C9B}"/>
              </a:ext>
            </a:extLst>
          </p:cNvPr>
          <p:cNvPicPr>
            <a:picLocks noChangeAspect="1"/>
          </p:cNvPicPr>
          <p:nvPr/>
        </p:nvPicPr>
        <p:blipFill>
          <a:blip r:embed="rId5"/>
          <a:stretch>
            <a:fillRect/>
          </a:stretch>
        </p:blipFill>
        <p:spPr>
          <a:xfrm>
            <a:off x="4649627" y="3038839"/>
            <a:ext cx="1326312" cy="1492102"/>
          </a:xfrm>
          <a:prstGeom prst="rect">
            <a:avLst/>
          </a:prstGeom>
        </p:spPr>
      </p:pic>
      <p:pic>
        <p:nvPicPr>
          <p:cNvPr id="14" name="Picture 13">
            <a:extLst>
              <a:ext uri="{FF2B5EF4-FFF2-40B4-BE49-F238E27FC236}">
                <a16:creationId xmlns:a16="http://schemas.microsoft.com/office/drawing/2014/main" id="{4D4CAA8B-3B68-844F-8C5A-9AAFD767DD58}"/>
              </a:ext>
            </a:extLst>
          </p:cNvPr>
          <p:cNvPicPr>
            <a:picLocks noChangeAspect="1"/>
          </p:cNvPicPr>
          <p:nvPr/>
        </p:nvPicPr>
        <p:blipFill>
          <a:blip r:embed="rId5"/>
          <a:stretch>
            <a:fillRect/>
          </a:stretch>
        </p:blipFill>
        <p:spPr>
          <a:xfrm>
            <a:off x="5101789" y="4831192"/>
            <a:ext cx="1326312" cy="1492102"/>
          </a:xfrm>
          <a:prstGeom prst="rect">
            <a:avLst/>
          </a:prstGeom>
        </p:spPr>
      </p:pic>
      <p:pic>
        <p:nvPicPr>
          <p:cNvPr id="15" name="Picture 14">
            <a:extLst>
              <a:ext uri="{FF2B5EF4-FFF2-40B4-BE49-F238E27FC236}">
                <a16:creationId xmlns:a16="http://schemas.microsoft.com/office/drawing/2014/main" id="{77614010-2AD7-AE4D-84BA-F4EEC9B89734}"/>
              </a:ext>
            </a:extLst>
          </p:cNvPr>
          <p:cNvPicPr>
            <a:picLocks noChangeAspect="1"/>
          </p:cNvPicPr>
          <p:nvPr/>
        </p:nvPicPr>
        <p:blipFill>
          <a:blip r:embed="rId5"/>
          <a:stretch>
            <a:fillRect/>
          </a:stretch>
        </p:blipFill>
        <p:spPr>
          <a:xfrm>
            <a:off x="6330950" y="3097728"/>
            <a:ext cx="1326312" cy="1492102"/>
          </a:xfrm>
          <a:prstGeom prst="rect">
            <a:avLst/>
          </a:prstGeom>
        </p:spPr>
      </p:pic>
      <p:pic>
        <p:nvPicPr>
          <p:cNvPr id="16" name="Picture 15">
            <a:extLst>
              <a:ext uri="{FF2B5EF4-FFF2-40B4-BE49-F238E27FC236}">
                <a16:creationId xmlns:a16="http://schemas.microsoft.com/office/drawing/2014/main" id="{0BF6C641-BF36-1949-BD61-82117C7A8EF9}"/>
              </a:ext>
            </a:extLst>
          </p:cNvPr>
          <p:cNvPicPr>
            <a:picLocks noChangeAspect="1"/>
          </p:cNvPicPr>
          <p:nvPr/>
        </p:nvPicPr>
        <p:blipFill>
          <a:blip r:embed="rId5"/>
          <a:stretch>
            <a:fillRect/>
          </a:stretch>
        </p:blipFill>
        <p:spPr>
          <a:xfrm>
            <a:off x="2938918" y="3471975"/>
            <a:ext cx="1326312" cy="1492102"/>
          </a:xfrm>
          <a:prstGeom prst="rect">
            <a:avLst/>
          </a:prstGeom>
        </p:spPr>
      </p:pic>
      <p:pic>
        <p:nvPicPr>
          <p:cNvPr id="17" name="Picture 16">
            <a:extLst>
              <a:ext uri="{FF2B5EF4-FFF2-40B4-BE49-F238E27FC236}">
                <a16:creationId xmlns:a16="http://schemas.microsoft.com/office/drawing/2014/main" id="{E680D556-C48B-F044-BC18-4E441BFADA39}"/>
              </a:ext>
            </a:extLst>
          </p:cNvPr>
          <p:cNvPicPr>
            <a:picLocks noChangeAspect="1"/>
          </p:cNvPicPr>
          <p:nvPr/>
        </p:nvPicPr>
        <p:blipFill>
          <a:blip r:embed="rId5"/>
          <a:stretch>
            <a:fillRect/>
          </a:stretch>
        </p:blipFill>
        <p:spPr>
          <a:xfrm>
            <a:off x="6990673" y="4964077"/>
            <a:ext cx="1326312" cy="1492102"/>
          </a:xfrm>
          <a:prstGeom prst="rect">
            <a:avLst/>
          </a:prstGeom>
        </p:spPr>
      </p:pic>
      <p:pic>
        <p:nvPicPr>
          <p:cNvPr id="18" name="Picture 17">
            <a:extLst>
              <a:ext uri="{FF2B5EF4-FFF2-40B4-BE49-F238E27FC236}">
                <a16:creationId xmlns:a16="http://schemas.microsoft.com/office/drawing/2014/main" id="{8A42885A-2CBB-3F40-A301-E164EA8764C6}"/>
              </a:ext>
            </a:extLst>
          </p:cNvPr>
          <p:cNvPicPr>
            <a:picLocks noChangeAspect="1"/>
          </p:cNvPicPr>
          <p:nvPr/>
        </p:nvPicPr>
        <p:blipFill>
          <a:blip r:embed="rId5"/>
          <a:stretch>
            <a:fillRect/>
          </a:stretch>
        </p:blipFill>
        <p:spPr>
          <a:xfrm>
            <a:off x="7996970" y="3036404"/>
            <a:ext cx="1326312" cy="1492102"/>
          </a:xfrm>
          <a:prstGeom prst="rect">
            <a:avLst/>
          </a:prstGeom>
        </p:spPr>
      </p:pic>
      <p:pic>
        <p:nvPicPr>
          <p:cNvPr id="19" name="Picture 18">
            <a:extLst>
              <a:ext uri="{FF2B5EF4-FFF2-40B4-BE49-F238E27FC236}">
                <a16:creationId xmlns:a16="http://schemas.microsoft.com/office/drawing/2014/main" id="{6F8DD8B8-9344-064C-BA4B-7BCC602B5974}"/>
              </a:ext>
            </a:extLst>
          </p:cNvPr>
          <p:cNvPicPr>
            <a:picLocks noChangeAspect="1"/>
          </p:cNvPicPr>
          <p:nvPr/>
        </p:nvPicPr>
        <p:blipFill>
          <a:blip r:embed="rId5"/>
          <a:stretch>
            <a:fillRect/>
          </a:stretch>
        </p:blipFill>
        <p:spPr>
          <a:xfrm>
            <a:off x="8637638" y="4582379"/>
            <a:ext cx="1326312" cy="1492102"/>
          </a:xfrm>
          <a:prstGeom prst="rect">
            <a:avLst/>
          </a:prstGeom>
        </p:spPr>
      </p:pic>
      <p:pic>
        <p:nvPicPr>
          <p:cNvPr id="20" name="Picture 19">
            <a:extLst>
              <a:ext uri="{FF2B5EF4-FFF2-40B4-BE49-F238E27FC236}">
                <a16:creationId xmlns:a16="http://schemas.microsoft.com/office/drawing/2014/main" id="{F59407C9-F344-2843-9F8C-1194BC1F55E1}"/>
              </a:ext>
            </a:extLst>
          </p:cNvPr>
          <p:cNvPicPr>
            <a:picLocks noChangeAspect="1"/>
          </p:cNvPicPr>
          <p:nvPr/>
        </p:nvPicPr>
        <p:blipFill>
          <a:blip r:embed="rId6"/>
          <a:stretch>
            <a:fillRect/>
          </a:stretch>
        </p:blipFill>
        <p:spPr>
          <a:xfrm>
            <a:off x="11516533" y="4085226"/>
            <a:ext cx="1769457" cy="2141975"/>
          </a:xfrm>
          <a:prstGeom prst="rect">
            <a:avLst/>
          </a:prstGeom>
        </p:spPr>
      </p:pic>
      <p:sp>
        <p:nvSpPr>
          <p:cNvPr id="42" name="TextBox 41">
            <a:extLst>
              <a:ext uri="{FF2B5EF4-FFF2-40B4-BE49-F238E27FC236}">
                <a16:creationId xmlns:a16="http://schemas.microsoft.com/office/drawing/2014/main" id="{6FCF2ABD-EFC0-B842-BD56-4A81156F0477}"/>
              </a:ext>
            </a:extLst>
          </p:cNvPr>
          <p:cNvSpPr txBox="1"/>
          <p:nvPr/>
        </p:nvSpPr>
        <p:spPr>
          <a:xfrm>
            <a:off x="876526" y="1443429"/>
            <a:ext cx="3203112" cy="1015663"/>
          </a:xfrm>
          <a:prstGeom prst="rect">
            <a:avLst/>
          </a:prstGeom>
          <a:noFill/>
        </p:spPr>
        <p:txBody>
          <a:bodyPr wrap="square" rtlCol="0">
            <a:spAutoFit/>
          </a:bodyPr>
          <a:lstStyle/>
          <a:p>
            <a:r>
              <a:rPr lang="en-US" sz="3200" dirty="0"/>
              <a:t>Step 1:</a:t>
            </a:r>
            <a:br>
              <a:rPr lang="en-US" sz="2800" dirty="0"/>
            </a:br>
            <a:r>
              <a:rPr lang="en-US" sz="2800" dirty="0"/>
              <a:t>Build 8-hop circuit</a:t>
            </a:r>
          </a:p>
        </p:txBody>
      </p:sp>
      <p:sp>
        <p:nvSpPr>
          <p:cNvPr id="43" name="TextBox 42">
            <a:extLst>
              <a:ext uri="{FF2B5EF4-FFF2-40B4-BE49-F238E27FC236}">
                <a16:creationId xmlns:a16="http://schemas.microsoft.com/office/drawing/2014/main" id="{43FBF3DC-1FD1-0146-A791-50A908F7F2E1}"/>
              </a:ext>
            </a:extLst>
          </p:cNvPr>
          <p:cNvSpPr txBox="1"/>
          <p:nvPr/>
        </p:nvSpPr>
        <p:spPr>
          <a:xfrm>
            <a:off x="4163389" y="1440648"/>
            <a:ext cx="3203112" cy="1015663"/>
          </a:xfrm>
          <a:prstGeom prst="rect">
            <a:avLst/>
          </a:prstGeom>
          <a:noFill/>
        </p:spPr>
        <p:txBody>
          <a:bodyPr wrap="square" rtlCol="0">
            <a:spAutoFit/>
          </a:bodyPr>
          <a:lstStyle/>
          <a:p>
            <a:r>
              <a:rPr lang="en-US" sz="3200" dirty="0"/>
              <a:t>Step 2:</a:t>
            </a:r>
            <a:br>
              <a:rPr lang="en-US" sz="2800" dirty="0"/>
            </a:br>
            <a:r>
              <a:rPr lang="en-US" sz="2800" dirty="0"/>
              <a:t>GET large files</a:t>
            </a:r>
          </a:p>
        </p:txBody>
      </p:sp>
      <p:sp>
        <p:nvSpPr>
          <p:cNvPr id="44" name="TextBox 43">
            <a:extLst>
              <a:ext uri="{FF2B5EF4-FFF2-40B4-BE49-F238E27FC236}">
                <a16:creationId xmlns:a16="http://schemas.microsoft.com/office/drawing/2014/main" id="{968E9CB6-4E81-A44D-9A9F-51DC7DEFFE06}"/>
              </a:ext>
            </a:extLst>
          </p:cNvPr>
          <p:cNvSpPr txBox="1"/>
          <p:nvPr/>
        </p:nvSpPr>
        <p:spPr>
          <a:xfrm>
            <a:off x="6955333" y="1440647"/>
            <a:ext cx="3203112" cy="1015663"/>
          </a:xfrm>
          <a:prstGeom prst="rect">
            <a:avLst/>
          </a:prstGeom>
          <a:noFill/>
        </p:spPr>
        <p:txBody>
          <a:bodyPr wrap="square" rtlCol="0">
            <a:spAutoFit/>
          </a:bodyPr>
          <a:lstStyle/>
          <a:p>
            <a:r>
              <a:rPr lang="en-US" sz="3200" dirty="0"/>
              <a:t>Step 3:</a:t>
            </a:r>
            <a:br>
              <a:rPr lang="en-US" sz="2800" dirty="0"/>
            </a:br>
            <a:r>
              <a:rPr lang="en-US" sz="2800" dirty="0"/>
              <a:t>Stop reading</a:t>
            </a:r>
          </a:p>
        </p:txBody>
      </p:sp>
      <p:sp>
        <p:nvSpPr>
          <p:cNvPr id="46" name="Striped Right Arrow 45">
            <a:extLst>
              <a:ext uri="{FF2B5EF4-FFF2-40B4-BE49-F238E27FC236}">
                <a16:creationId xmlns:a16="http://schemas.microsoft.com/office/drawing/2014/main" id="{D0279729-A1A8-1F49-BD8E-E9E3A6E65490}"/>
              </a:ext>
            </a:extLst>
          </p:cNvPr>
          <p:cNvSpPr/>
          <p:nvPr/>
        </p:nvSpPr>
        <p:spPr>
          <a:xfrm rot="10800000">
            <a:off x="11186683" y="4861942"/>
            <a:ext cx="1405665" cy="1140587"/>
          </a:xfrm>
          <a:prstGeom prst="stripedRightArrow">
            <a:avLst>
              <a:gd name="adj1" fmla="val 456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triped Right Arrow 47">
            <a:extLst>
              <a:ext uri="{FF2B5EF4-FFF2-40B4-BE49-F238E27FC236}">
                <a16:creationId xmlns:a16="http://schemas.microsoft.com/office/drawing/2014/main" id="{11194C0F-83CD-4F4E-8490-EA898ED9FAC2}"/>
              </a:ext>
            </a:extLst>
          </p:cNvPr>
          <p:cNvSpPr/>
          <p:nvPr/>
        </p:nvSpPr>
        <p:spPr>
          <a:xfrm rot="9404202">
            <a:off x="1595577" y="4297193"/>
            <a:ext cx="1405665" cy="570369"/>
          </a:xfrm>
          <a:prstGeom prst="stripedRightArrow">
            <a:avLst>
              <a:gd name="adj1" fmla="val 456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quot;No&quot; Symbol 46">
            <a:extLst>
              <a:ext uri="{FF2B5EF4-FFF2-40B4-BE49-F238E27FC236}">
                <a16:creationId xmlns:a16="http://schemas.microsoft.com/office/drawing/2014/main" id="{853DE988-AFB8-1043-A4E5-7F402B9E2A0A}"/>
              </a:ext>
            </a:extLst>
          </p:cNvPr>
          <p:cNvSpPr/>
          <p:nvPr/>
        </p:nvSpPr>
        <p:spPr bwMode="auto">
          <a:xfrm>
            <a:off x="1885797" y="4176436"/>
            <a:ext cx="751745" cy="811885"/>
          </a:xfrm>
          <a:prstGeom prst="noSmoking">
            <a:avLst>
              <a:gd name="adj" fmla="val 20251"/>
            </a:avLst>
          </a:prstGeom>
          <a:solidFill>
            <a:srgbClr val="FF0000"/>
          </a:solidFill>
          <a:ln w="3175" cap="flat" cmpd="sng" algn="ctr">
            <a:solidFill>
              <a:schemeClr val="tx1"/>
            </a:solidFill>
            <a:prstDash val="solid"/>
            <a:round/>
            <a:headEnd type="none" w="med" len="med"/>
            <a:tailEnd type="none" w="med" len="med"/>
          </a:ln>
          <a:effectLst/>
        </p:spPr>
        <p:txBody>
          <a:bodyPr vert="horz" wrap="square" lIns="91432" tIns="45716" rIns="91432" bIns="45716" numCol="1" rtlCol="0" anchor="t" anchorCtr="0" compatLnSpc="1">
            <a:prstTxWarp prst="textNoShape">
              <a:avLst/>
            </a:prstTxWarp>
          </a:bodyPr>
          <a:lstStyle/>
          <a:p>
            <a:pPr defTabSz="914323"/>
            <a:endParaRPr lang="en-US"/>
          </a:p>
        </p:txBody>
      </p:sp>
      <p:sp>
        <p:nvSpPr>
          <p:cNvPr id="33" name="Slide Number Placeholder 1">
            <a:extLst>
              <a:ext uri="{FF2B5EF4-FFF2-40B4-BE49-F238E27FC236}">
                <a16:creationId xmlns:a16="http://schemas.microsoft.com/office/drawing/2014/main" id="{50EADBB7-68A0-499D-10BC-935738D4C16F}"/>
              </a:ext>
            </a:extLst>
          </p:cNvPr>
          <p:cNvSpPr>
            <a:spLocks noGrp="1"/>
          </p:cNvSpPr>
          <p:nvPr>
            <p:ph type="sldNum" sz="quarter" idx="10"/>
          </p:nvPr>
        </p:nvSpPr>
        <p:spPr>
          <a:xfrm>
            <a:off x="7652825" y="7203864"/>
            <a:ext cx="5505299" cy="413808"/>
          </a:xfrm>
        </p:spPr>
        <p:txBody>
          <a:bodyPr/>
          <a:lstStyle/>
          <a:p>
            <a:r>
              <a:rPr lang="en-US" dirty="0"/>
              <a:t>Toward Safer Tor Research |  </a:t>
            </a:r>
            <a:fld id="{EC78876D-F60F-416A-9AB8-0484C938732F}" type="slidenum">
              <a:rPr lang="en-US" b="1" smtClean="0">
                <a:solidFill>
                  <a:schemeClr val="tx2"/>
                </a:solidFill>
              </a:rPr>
              <a:pPr/>
              <a:t>54</a:t>
            </a:fld>
            <a:endParaRPr lang="en-US" b="1" dirty="0">
              <a:solidFill>
                <a:schemeClr val="tx2"/>
              </a:solidFill>
            </a:endParaRPr>
          </a:p>
        </p:txBody>
      </p:sp>
    </p:spTree>
    <p:extLst>
      <p:ext uri="{BB962C8B-B14F-4D97-AF65-F5344CB8AC3E}">
        <p14:creationId xmlns:p14="http://schemas.microsoft.com/office/powerpoint/2010/main" val="5774078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4340B16-A06E-F74C-8D0E-F4E1195CF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347" y="2600833"/>
            <a:ext cx="8079011" cy="4522218"/>
          </a:xfrm>
          <a:prstGeom prst="rect">
            <a:avLst/>
          </a:prstGeom>
        </p:spPr>
      </p:pic>
      <p:cxnSp>
        <p:nvCxnSpPr>
          <p:cNvPr id="22" name="Straight Connector 21">
            <a:extLst>
              <a:ext uri="{FF2B5EF4-FFF2-40B4-BE49-F238E27FC236}">
                <a16:creationId xmlns:a16="http://schemas.microsoft.com/office/drawing/2014/main" id="{3CF9AF7A-9A99-364D-ACE0-A4065225773F}"/>
              </a:ext>
            </a:extLst>
          </p:cNvPr>
          <p:cNvCxnSpPr>
            <a:cxnSpLocks/>
            <a:endCxn id="11" idx="3"/>
          </p:cNvCxnSpPr>
          <p:nvPr/>
        </p:nvCxnSpPr>
        <p:spPr>
          <a:xfrm flipH="1">
            <a:off x="1522064" y="4681387"/>
            <a:ext cx="1705439" cy="637107"/>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771E40FB-B61D-9944-AE5E-F4A436D4681B}"/>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10E341BD-73E6-2142-977E-6716BA66503D}"/>
              </a:ext>
            </a:extLst>
          </p:cNvPr>
          <p:cNvSpPr>
            <a:spLocks noGrp="1"/>
          </p:cNvSpPr>
          <p:nvPr>
            <p:ph type="title"/>
          </p:nvPr>
        </p:nvSpPr>
        <p:spPr/>
        <p:txBody>
          <a:bodyPr/>
          <a:lstStyle/>
          <a:p>
            <a:r>
              <a:rPr lang="en-US" dirty="0"/>
              <a:t>The Relay Congestion Attack</a:t>
            </a:r>
          </a:p>
        </p:txBody>
      </p:sp>
      <p:grpSp>
        <p:nvGrpSpPr>
          <p:cNvPr id="9" name="Group 8">
            <a:extLst>
              <a:ext uri="{FF2B5EF4-FFF2-40B4-BE49-F238E27FC236}">
                <a16:creationId xmlns:a16="http://schemas.microsoft.com/office/drawing/2014/main" id="{3ECBB83F-1F7F-994B-AC6D-AC2F62BB8EBA}"/>
              </a:ext>
            </a:extLst>
          </p:cNvPr>
          <p:cNvGrpSpPr/>
          <p:nvPr/>
        </p:nvGrpSpPr>
        <p:grpSpPr>
          <a:xfrm>
            <a:off x="201212" y="3471975"/>
            <a:ext cx="2020503" cy="2497298"/>
            <a:chOff x="5648649" y="2397365"/>
            <a:chExt cx="1637158" cy="2023492"/>
          </a:xfrm>
        </p:grpSpPr>
        <p:pic>
          <p:nvPicPr>
            <p:cNvPr id="10" name="Content Placeholder 3" descr="evil.png">
              <a:extLst>
                <a:ext uri="{FF2B5EF4-FFF2-40B4-BE49-F238E27FC236}">
                  <a16:creationId xmlns:a16="http://schemas.microsoft.com/office/drawing/2014/main" id="{EECF7E01-7A3C-014D-BA26-4A2193EE9259}"/>
                </a:ext>
              </a:extLst>
            </p:cNvPr>
            <p:cNvPicPr>
              <a:picLocks noChangeAspect="1"/>
            </p:cNvPicPr>
            <p:nvPr/>
          </p:nvPicPr>
          <p:blipFill rotWithShape="1">
            <a:blip r:embed="rId3">
              <a:extLst>
                <a:ext uri="{28A0092B-C50C-407E-A947-70E740481C1C}">
                  <a14:useLocalDpi xmlns:a14="http://schemas.microsoft.com/office/drawing/2010/main" val="0"/>
                </a:ext>
              </a:extLst>
            </a:blip>
            <a:srcRect l="-1997" t="-1339" r="-15414" b="18866"/>
            <a:stretch/>
          </p:blipFill>
          <p:spPr>
            <a:xfrm>
              <a:off x="5648649" y="2397365"/>
              <a:ext cx="1637158" cy="2023492"/>
            </a:xfrm>
            <a:prstGeom prst="rect">
              <a:avLst/>
            </a:prstGeom>
          </p:spPr>
        </p:pic>
        <p:pic>
          <p:nvPicPr>
            <p:cNvPr id="11" name="Picture 10">
              <a:extLst>
                <a:ext uri="{FF2B5EF4-FFF2-40B4-BE49-F238E27FC236}">
                  <a16:creationId xmlns:a16="http://schemas.microsoft.com/office/drawing/2014/main" id="{020206F4-CD11-F946-8E98-84E303819D53}"/>
                </a:ext>
              </a:extLst>
            </p:cNvPr>
            <p:cNvPicPr>
              <a:picLocks noChangeAspect="1"/>
            </p:cNvPicPr>
            <p:nvPr/>
          </p:nvPicPr>
          <p:blipFill>
            <a:blip r:embed="rId4"/>
            <a:stretch>
              <a:fillRect/>
            </a:stretch>
          </p:blipFill>
          <p:spPr>
            <a:xfrm>
              <a:off x="6045956" y="3377318"/>
              <a:ext cx="672943" cy="1032460"/>
            </a:xfrm>
            <a:prstGeom prst="rect">
              <a:avLst/>
            </a:prstGeom>
          </p:spPr>
        </p:pic>
      </p:grpSp>
      <p:cxnSp>
        <p:nvCxnSpPr>
          <p:cNvPr id="25" name="Straight Connector 24">
            <a:extLst>
              <a:ext uri="{FF2B5EF4-FFF2-40B4-BE49-F238E27FC236}">
                <a16:creationId xmlns:a16="http://schemas.microsoft.com/office/drawing/2014/main" id="{54E623D9-3EC0-E84F-8212-385AD79CBB57}"/>
              </a:ext>
            </a:extLst>
          </p:cNvPr>
          <p:cNvCxnSpPr>
            <a:cxnSpLocks/>
          </p:cNvCxnSpPr>
          <p:nvPr/>
        </p:nvCxnSpPr>
        <p:spPr>
          <a:xfrm>
            <a:off x="3379904" y="4833787"/>
            <a:ext cx="587880" cy="1068432"/>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3CD26BC-24C6-6144-B532-34813651F153}"/>
              </a:ext>
            </a:extLst>
          </p:cNvPr>
          <p:cNvCxnSpPr>
            <a:cxnSpLocks/>
          </p:cNvCxnSpPr>
          <p:nvPr/>
        </p:nvCxnSpPr>
        <p:spPr>
          <a:xfrm flipH="1">
            <a:off x="4043060" y="4364711"/>
            <a:ext cx="1053778" cy="1326415"/>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7FC58C7-86E6-8E4C-8B21-B1E2A95C1EED}"/>
              </a:ext>
            </a:extLst>
          </p:cNvPr>
          <p:cNvCxnSpPr>
            <a:cxnSpLocks/>
          </p:cNvCxnSpPr>
          <p:nvPr/>
        </p:nvCxnSpPr>
        <p:spPr>
          <a:xfrm>
            <a:off x="5207975" y="4368997"/>
            <a:ext cx="462622" cy="1599172"/>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CFE049D-3F7F-EC49-B56B-442D77B8AAFB}"/>
              </a:ext>
            </a:extLst>
          </p:cNvPr>
          <p:cNvCxnSpPr>
            <a:cxnSpLocks/>
          </p:cNvCxnSpPr>
          <p:nvPr/>
        </p:nvCxnSpPr>
        <p:spPr>
          <a:xfrm flipH="1">
            <a:off x="5554271" y="4218026"/>
            <a:ext cx="1436402" cy="1616908"/>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1F3ED83-694F-F34D-A8BF-06AA1AED64BF}"/>
              </a:ext>
            </a:extLst>
          </p:cNvPr>
          <p:cNvCxnSpPr>
            <a:cxnSpLocks/>
          </p:cNvCxnSpPr>
          <p:nvPr/>
        </p:nvCxnSpPr>
        <p:spPr>
          <a:xfrm>
            <a:off x="7023752" y="4227269"/>
            <a:ext cx="440829" cy="174090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1D268E7-4C21-E344-978F-690F26BA9951}"/>
              </a:ext>
            </a:extLst>
          </p:cNvPr>
          <p:cNvCxnSpPr>
            <a:cxnSpLocks/>
          </p:cNvCxnSpPr>
          <p:nvPr/>
        </p:nvCxnSpPr>
        <p:spPr>
          <a:xfrm flipH="1">
            <a:off x="7406801" y="4227269"/>
            <a:ext cx="1184171" cy="172833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38E8CA9-82DB-5E40-A58F-23264B0206B4}"/>
              </a:ext>
            </a:extLst>
          </p:cNvPr>
          <p:cNvCxnSpPr>
            <a:cxnSpLocks/>
          </p:cNvCxnSpPr>
          <p:nvPr/>
        </p:nvCxnSpPr>
        <p:spPr>
          <a:xfrm>
            <a:off x="8660127" y="4246157"/>
            <a:ext cx="640667" cy="146397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496AA0B-6205-5048-A2D6-59FA82E35A32}"/>
              </a:ext>
            </a:extLst>
          </p:cNvPr>
          <p:cNvCxnSpPr>
            <a:cxnSpLocks/>
          </p:cNvCxnSpPr>
          <p:nvPr/>
        </p:nvCxnSpPr>
        <p:spPr>
          <a:xfrm flipH="1">
            <a:off x="9442810" y="5156213"/>
            <a:ext cx="2304690" cy="507374"/>
          </a:xfrm>
          <a:prstGeom prst="line">
            <a:avLst/>
          </a:prstGeom>
          <a:ln w="127000"/>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BA3E8B8-84CF-3942-BF34-4035D7D561A2}"/>
              </a:ext>
            </a:extLst>
          </p:cNvPr>
          <p:cNvPicPr>
            <a:picLocks noChangeAspect="1"/>
          </p:cNvPicPr>
          <p:nvPr/>
        </p:nvPicPr>
        <p:blipFill>
          <a:blip r:embed="rId5"/>
          <a:stretch>
            <a:fillRect/>
          </a:stretch>
        </p:blipFill>
        <p:spPr>
          <a:xfrm>
            <a:off x="3501490" y="4861942"/>
            <a:ext cx="1326312" cy="1492102"/>
          </a:xfrm>
          <a:prstGeom prst="rect">
            <a:avLst/>
          </a:prstGeom>
        </p:spPr>
      </p:pic>
      <p:pic>
        <p:nvPicPr>
          <p:cNvPr id="13" name="Picture 12">
            <a:extLst>
              <a:ext uri="{FF2B5EF4-FFF2-40B4-BE49-F238E27FC236}">
                <a16:creationId xmlns:a16="http://schemas.microsoft.com/office/drawing/2014/main" id="{F2E811FB-0E1D-C049-B7DC-072E121B9C9B}"/>
              </a:ext>
            </a:extLst>
          </p:cNvPr>
          <p:cNvPicPr>
            <a:picLocks noChangeAspect="1"/>
          </p:cNvPicPr>
          <p:nvPr/>
        </p:nvPicPr>
        <p:blipFill>
          <a:blip r:embed="rId5"/>
          <a:stretch>
            <a:fillRect/>
          </a:stretch>
        </p:blipFill>
        <p:spPr>
          <a:xfrm>
            <a:off x="4649627" y="3038839"/>
            <a:ext cx="1326312" cy="1492102"/>
          </a:xfrm>
          <a:prstGeom prst="rect">
            <a:avLst/>
          </a:prstGeom>
        </p:spPr>
      </p:pic>
      <p:pic>
        <p:nvPicPr>
          <p:cNvPr id="14" name="Picture 13">
            <a:extLst>
              <a:ext uri="{FF2B5EF4-FFF2-40B4-BE49-F238E27FC236}">
                <a16:creationId xmlns:a16="http://schemas.microsoft.com/office/drawing/2014/main" id="{4D4CAA8B-3B68-844F-8C5A-9AAFD767DD58}"/>
              </a:ext>
            </a:extLst>
          </p:cNvPr>
          <p:cNvPicPr>
            <a:picLocks noChangeAspect="1"/>
          </p:cNvPicPr>
          <p:nvPr/>
        </p:nvPicPr>
        <p:blipFill>
          <a:blip r:embed="rId5"/>
          <a:stretch>
            <a:fillRect/>
          </a:stretch>
        </p:blipFill>
        <p:spPr>
          <a:xfrm>
            <a:off x="5101789" y="4831192"/>
            <a:ext cx="1326312" cy="1492102"/>
          </a:xfrm>
          <a:prstGeom prst="rect">
            <a:avLst/>
          </a:prstGeom>
        </p:spPr>
      </p:pic>
      <p:pic>
        <p:nvPicPr>
          <p:cNvPr id="15" name="Picture 14">
            <a:extLst>
              <a:ext uri="{FF2B5EF4-FFF2-40B4-BE49-F238E27FC236}">
                <a16:creationId xmlns:a16="http://schemas.microsoft.com/office/drawing/2014/main" id="{77614010-2AD7-AE4D-84BA-F4EEC9B89734}"/>
              </a:ext>
            </a:extLst>
          </p:cNvPr>
          <p:cNvPicPr>
            <a:picLocks noChangeAspect="1"/>
          </p:cNvPicPr>
          <p:nvPr/>
        </p:nvPicPr>
        <p:blipFill>
          <a:blip r:embed="rId5"/>
          <a:stretch>
            <a:fillRect/>
          </a:stretch>
        </p:blipFill>
        <p:spPr>
          <a:xfrm>
            <a:off x="6330950" y="3097728"/>
            <a:ext cx="1326312" cy="1492102"/>
          </a:xfrm>
          <a:prstGeom prst="rect">
            <a:avLst/>
          </a:prstGeom>
        </p:spPr>
      </p:pic>
      <p:pic>
        <p:nvPicPr>
          <p:cNvPr id="16" name="Picture 15">
            <a:extLst>
              <a:ext uri="{FF2B5EF4-FFF2-40B4-BE49-F238E27FC236}">
                <a16:creationId xmlns:a16="http://schemas.microsoft.com/office/drawing/2014/main" id="{0BF6C641-BF36-1949-BD61-82117C7A8EF9}"/>
              </a:ext>
            </a:extLst>
          </p:cNvPr>
          <p:cNvPicPr>
            <a:picLocks noChangeAspect="1"/>
          </p:cNvPicPr>
          <p:nvPr/>
        </p:nvPicPr>
        <p:blipFill>
          <a:blip r:embed="rId5"/>
          <a:stretch>
            <a:fillRect/>
          </a:stretch>
        </p:blipFill>
        <p:spPr>
          <a:xfrm>
            <a:off x="2938918" y="3471975"/>
            <a:ext cx="1326312" cy="1492102"/>
          </a:xfrm>
          <a:prstGeom prst="rect">
            <a:avLst/>
          </a:prstGeom>
        </p:spPr>
      </p:pic>
      <p:pic>
        <p:nvPicPr>
          <p:cNvPr id="17" name="Picture 16">
            <a:extLst>
              <a:ext uri="{FF2B5EF4-FFF2-40B4-BE49-F238E27FC236}">
                <a16:creationId xmlns:a16="http://schemas.microsoft.com/office/drawing/2014/main" id="{E680D556-C48B-F044-BC18-4E441BFADA39}"/>
              </a:ext>
            </a:extLst>
          </p:cNvPr>
          <p:cNvPicPr>
            <a:picLocks noChangeAspect="1"/>
          </p:cNvPicPr>
          <p:nvPr/>
        </p:nvPicPr>
        <p:blipFill>
          <a:blip r:embed="rId5"/>
          <a:stretch>
            <a:fillRect/>
          </a:stretch>
        </p:blipFill>
        <p:spPr>
          <a:xfrm>
            <a:off x="6990673" y="4964077"/>
            <a:ext cx="1326312" cy="1492102"/>
          </a:xfrm>
          <a:prstGeom prst="rect">
            <a:avLst/>
          </a:prstGeom>
        </p:spPr>
      </p:pic>
      <p:pic>
        <p:nvPicPr>
          <p:cNvPr id="18" name="Picture 17">
            <a:extLst>
              <a:ext uri="{FF2B5EF4-FFF2-40B4-BE49-F238E27FC236}">
                <a16:creationId xmlns:a16="http://schemas.microsoft.com/office/drawing/2014/main" id="{8A42885A-2CBB-3F40-A301-E164EA8764C6}"/>
              </a:ext>
            </a:extLst>
          </p:cNvPr>
          <p:cNvPicPr>
            <a:picLocks noChangeAspect="1"/>
          </p:cNvPicPr>
          <p:nvPr/>
        </p:nvPicPr>
        <p:blipFill>
          <a:blip r:embed="rId5"/>
          <a:stretch>
            <a:fillRect/>
          </a:stretch>
        </p:blipFill>
        <p:spPr>
          <a:xfrm>
            <a:off x="7996970" y="3036404"/>
            <a:ext cx="1326312" cy="1492102"/>
          </a:xfrm>
          <a:prstGeom prst="rect">
            <a:avLst/>
          </a:prstGeom>
        </p:spPr>
      </p:pic>
      <p:pic>
        <p:nvPicPr>
          <p:cNvPr id="19" name="Picture 18">
            <a:extLst>
              <a:ext uri="{FF2B5EF4-FFF2-40B4-BE49-F238E27FC236}">
                <a16:creationId xmlns:a16="http://schemas.microsoft.com/office/drawing/2014/main" id="{6F8DD8B8-9344-064C-BA4B-7BCC602B5974}"/>
              </a:ext>
            </a:extLst>
          </p:cNvPr>
          <p:cNvPicPr>
            <a:picLocks noChangeAspect="1"/>
          </p:cNvPicPr>
          <p:nvPr/>
        </p:nvPicPr>
        <p:blipFill>
          <a:blip r:embed="rId5"/>
          <a:stretch>
            <a:fillRect/>
          </a:stretch>
        </p:blipFill>
        <p:spPr>
          <a:xfrm>
            <a:off x="8637638" y="4582379"/>
            <a:ext cx="1326312" cy="1492102"/>
          </a:xfrm>
          <a:prstGeom prst="rect">
            <a:avLst/>
          </a:prstGeom>
        </p:spPr>
      </p:pic>
      <p:pic>
        <p:nvPicPr>
          <p:cNvPr id="20" name="Picture 19">
            <a:extLst>
              <a:ext uri="{FF2B5EF4-FFF2-40B4-BE49-F238E27FC236}">
                <a16:creationId xmlns:a16="http://schemas.microsoft.com/office/drawing/2014/main" id="{F59407C9-F344-2843-9F8C-1194BC1F55E1}"/>
              </a:ext>
            </a:extLst>
          </p:cNvPr>
          <p:cNvPicPr>
            <a:picLocks noChangeAspect="1"/>
          </p:cNvPicPr>
          <p:nvPr/>
        </p:nvPicPr>
        <p:blipFill>
          <a:blip r:embed="rId6"/>
          <a:stretch>
            <a:fillRect/>
          </a:stretch>
        </p:blipFill>
        <p:spPr>
          <a:xfrm>
            <a:off x="11516533" y="4085226"/>
            <a:ext cx="1769457" cy="2141975"/>
          </a:xfrm>
          <a:prstGeom prst="rect">
            <a:avLst/>
          </a:prstGeom>
        </p:spPr>
      </p:pic>
      <p:sp>
        <p:nvSpPr>
          <p:cNvPr id="42" name="TextBox 41">
            <a:extLst>
              <a:ext uri="{FF2B5EF4-FFF2-40B4-BE49-F238E27FC236}">
                <a16:creationId xmlns:a16="http://schemas.microsoft.com/office/drawing/2014/main" id="{6FCF2ABD-EFC0-B842-BD56-4A81156F0477}"/>
              </a:ext>
            </a:extLst>
          </p:cNvPr>
          <p:cNvSpPr txBox="1"/>
          <p:nvPr/>
        </p:nvSpPr>
        <p:spPr>
          <a:xfrm>
            <a:off x="876526" y="1443429"/>
            <a:ext cx="3203112" cy="1015663"/>
          </a:xfrm>
          <a:prstGeom prst="rect">
            <a:avLst/>
          </a:prstGeom>
          <a:noFill/>
        </p:spPr>
        <p:txBody>
          <a:bodyPr wrap="square" rtlCol="0">
            <a:spAutoFit/>
          </a:bodyPr>
          <a:lstStyle/>
          <a:p>
            <a:r>
              <a:rPr lang="en-US" sz="3200" dirty="0"/>
              <a:t>Step 1:</a:t>
            </a:r>
            <a:br>
              <a:rPr lang="en-US" sz="2800" dirty="0"/>
            </a:br>
            <a:r>
              <a:rPr lang="en-US" sz="2800" dirty="0"/>
              <a:t>Build 8-hop circuit</a:t>
            </a:r>
          </a:p>
        </p:txBody>
      </p:sp>
      <p:sp>
        <p:nvSpPr>
          <p:cNvPr id="43" name="TextBox 42">
            <a:extLst>
              <a:ext uri="{FF2B5EF4-FFF2-40B4-BE49-F238E27FC236}">
                <a16:creationId xmlns:a16="http://schemas.microsoft.com/office/drawing/2014/main" id="{43FBF3DC-1FD1-0146-A791-50A908F7F2E1}"/>
              </a:ext>
            </a:extLst>
          </p:cNvPr>
          <p:cNvSpPr txBox="1"/>
          <p:nvPr/>
        </p:nvSpPr>
        <p:spPr>
          <a:xfrm>
            <a:off x="4163389" y="1440648"/>
            <a:ext cx="3203112" cy="1015663"/>
          </a:xfrm>
          <a:prstGeom prst="rect">
            <a:avLst/>
          </a:prstGeom>
          <a:noFill/>
        </p:spPr>
        <p:txBody>
          <a:bodyPr wrap="square" rtlCol="0">
            <a:spAutoFit/>
          </a:bodyPr>
          <a:lstStyle/>
          <a:p>
            <a:r>
              <a:rPr lang="en-US" sz="3200" dirty="0"/>
              <a:t>Step 2:</a:t>
            </a:r>
            <a:br>
              <a:rPr lang="en-US" sz="2800" dirty="0"/>
            </a:br>
            <a:r>
              <a:rPr lang="en-US" sz="2800" dirty="0"/>
              <a:t>GET large files</a:t>
            </a:r>
          </a:p>
        </p:txBody>
      </p:sp>
      <p:sp>
        <p:nvSpPr>
          <p:cNvPr id="44" name="TextBox 43">
            <a:extLst>
              <a:ext uri="{FF2B5EF4-FFF2-40B4-BE49-F238E27FC236}">
                <a16:creationId xmlns:a16="http://schemas.microsoft.com/office/drawing/2014/main" id="{968E9CB6-4E81-A44D-9A9F-51DC7DEFFE06}"/>
              </a:ext>
            </a:extLst>
          </p:cNvPr>
          <p:cNvSpPr txBox="1"/>
          <p:nvPr/>
        </p:nvSpPr>
        <p:spPr>
          <a:xfrm>
            <a:off x="6955333" y="1440647"/>
            <a:ext cx="3203112" cy="1015663"/>
          </a:xfrm>
          <a:prstGeom prst="rect">
            <a:avLst/>
          </a:prstGeom>
          <a:noFill/>
        </p:spPr>
        <p:txBody>
          <a:bodyPr wrap="square" rtlCol="0">
            <a:spAutoFit/>
          </a:bodyPr>
          <a:lstStyle/>
          <a:p>
            <a:r>
              <a:rPr lang="en-US" sz="3200" dirty="0"/>
              <a:t>Step 3:</a:t>
            </a:r>
            <a:br>
              <a:rPr lang="en-US" sz="2800" dirty="0"/>
            </a:br>
            <a:r>
              <a:rPr lang="en-US" sz="2800" dirty="0"/>
              <a:t>Stop reading</a:t>
            </a:r>
          </a:p>
        </p:txBody>
      </p:sp>
      <p:sp>
        <p:nvSpPr>
          <p:cNvPr id="45" name="TextBox 44">
            <a:extLst>
              <a:ext uri="{FF2B5EF4-FFF2-40B4-BE49-F238E27FC236}">
                <a16:creationId xmlns:a16="http://schemas.microsoft.com/office/drawing/2014/main" id="{23EEBE81-91F0-104C-8937-03B21876CC24}"/>
              </a:ext>
            </a:extLst>
          </p:cNvPr>
          <p:cNvSpPr txBox="1"/>
          <p:nvPr/>
        </p:nvSpPr>
        <p:spPr>
          <a:xfrm>
            <a:off x="9449563" y="1440646"/>
            <a:ext cx="4197425" cy="1015663"/>
          </a:xfrm>
          <a:prstGeom prst="rect">
            <a:avLst/>
          </a:prstGeom>
          <a:noFill/>
        </p:spPr>
        <p:txBody>
          <a:bodyPr wrap="square" rtlCol="0">
            <a:spAutoFit/>
          </a:bodyPr>
          <a:lstStyle/>
          <a:p>
            <a:r>
              <a:rPr lang="en-US" sz="3200" dirty="0"/>
              <a:t>Step 4:</a:t>
            </a:r>
            <a:br>
              <a:rPr lang="en-US" sz="2800" dirty="0"/>
            </a:br>
            <a:r>
              <a:rPr lang="en-US" sz="2800" dirty="0"/>
              <a:t>Send flow control cells</a:t>
            </a:r>
          </a:p>
        </p:txBody>
      </p:sp>
      <p:sp>
        <p:nvSpPr>
          <p:cNvPr id="46" name="Striped Right Arrow 45">
            <a:extLst>
              <a:ext uri="{FF2B5EF4-FFF2-40B4-BE49-F238E27FC236}">
                <a16:creationId xmlns:a16="http://schemas.microsoft.com/office/drawing/2014/main" id="{D0279729-A1A8-1F49-BD8E-E9E3A6E65490}"/>
              </a:ext>
            </a:extLst>
          </p:cNvPr>
          <p:cNvSpPr/>
          <p:nvPr/>
        </p:nvSpPr>
        <p:spPr>
          <a:xfrm rot="10800000">
            <a:off x="11186683" y="4861942"/>
            <a:ext cx="1405665" cy="1140587"/>
          </a:xfrm>
          <a:prstGeom prst="stripedRightArrow">
            <a:avLst>
              <a:gd name="adj1" fmla="val 456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triped Right Arrow 47">
            <a:extLst>
              <a:ext uri="{FF2B5EF4-FFF2-40B4-BE49-F238E27FC236}">
                <a16:creationId xmlns:a16="http://schemas.microsoft.com/office/drawing/2014/main" id="{11194C0F-83CD-4F4E-8490-EA898ED9FAC2}"/>
              </a:ext>
            </a:extLst>
          </p:cNvPr>
          <p:cNvSpPr/>
          <p:nvPr/>
        </p:nvSpPr>
        <p:spPr>
          <a:xfrm rot="9404202">
            <a:off x="1595577" y="4297193"/>
            <a:ext cx="1405665" cy="570369"/>
          </a:xfrm>
          <a:prstGeom prst="stripedRightArrow">
            <a:avLst>
              <a:gd name="adj1" fmla="val 456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quot;No&quot; Symbol 46">
            <a:extLst>
              <a:ext uri="{FF2B5EF4-FFF2-40B4-BE49-F238E27FC236}">
                <a16:creationId xmlns:a16="http://schemas.microsoft.com/office/drawing/2014/main" id="{853DE988-AFB8-1043-A4E5-7F402B9E2A0A}"/>
              </a:ext>
            </a:extLst>
          </p:cNvPr>
          <p:cNvSpPr/>
          <p:nvPr/>
        </p:nvSpPr>
        <p:spPr bwMode="auto">
          <a:xfrm>
            <a:off x="1885797" y="4176436"/>
            <a:ext cx="751745" cy="811885"/>
          </a:xfrm>
          <a:prstGeom prst="noSmoking">
            <a:avLst>
              <a:gd name="adj" fmla="val 20251"/>
            </a:avLst>
          </a:prstGeom>
          <a:solidFill>
            <a:srgbClr val="FF0000"/>
          </a:solidFill>
          <a:ln w="3175" cap="flat" cmpd="sng" algn="ctr">
            <a:solidFill>
              <a:schemeClr val="tx1"/>
            </a:solidFill>
            <a:prstDash val="solid"/>
            <a:round/>
            <a:headEnd type="none" w="med" len="med"/>
            <a:tailEnd type="none" w="med" len="med"/>
          </a:ln>
          <a:effectLst/>
        </p:spPr>
        <p:txBody>
          <a:bodyPr vert="horz" wrap="square" lIns="91432" tIns="45716" rIns="91432" bIns="45716" numCol="1" rtlCol="0" anchor="t" anchorCtr="0" compatLnSpc="1">
            <a:prstTxWarp prst="textNoShape">
              <a:avLst/>
            </a:prstTxWarp>
          </a:bodyPr>
          <a:lstStyle/>
          <a:p>
            <a:pPr defTabSz="914323"/>
            <a:endParaRPr lang="en-US"/>
          </a:p>
        </p:txBody>
      </p:sp>
      <p:sp>
        <p:nvSpPr>
          <p:cNvPr id="49" name="Striped Right Arrow 48">
            <a:extLst>
              <a:ext uri="{FF2B5EF4-FFF2-40B4-BE49-F238E27FC236}">
                <a16:creationId xmlns:a16="http://schemas.microsoft.com/office/drawing/2014/main" id="{F79AC668-C235-B244-97E6-CDAD6C8FA29A}"/>
              </a:ext>
            </a:extLst>
          </p:cNvPr>
          <p:cNvSpPr/>
          <p:nvPr/>
        </p:nvSpPr>
        <p:spPr>
          <a:xfrm rot="20356428">
            <a:off x="1920238" y="5083863"/>
            <a:ext cx="1405665" cy="570369"/>
          </a:xfrm>
          <a:prstGeom prst="stripedRightArrow">
            <a:avLst>
              <a:gd name="adj1" fmla="val 456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lide Number Placeholder 1">
            <a:extLst>
              <a:ext uri="{FF2B5EF4-FFF2-40B4-BE49-F238E27FC236}">
                <a16:creationId xmlns:a16="http://schemas.microsoft.com/office/drawing/2014/main" id="{C87CA166-4AAC-9EBA-EC35-6DE0A9327473}"/>
              </a:ext>
            </a:extLst>
          </p:cNvPr>
          <p:cNvSpPr>
            <a:spLocks noGrp="1"/>
          </p:cNvSpPr>
          <p:nvPr>
            <p:ph type="sldNum" sz="quarter" idx="10"/>
          </p:nvPr>
        </p:nvSpPr>
        <p:spPr>
          <a:xfrm>
            <a:off x="7652825" y="7203864"/>
            <a:ext cx="5505299" cy="413808"/>
          </a:xfrm>
        </p:spPr>
        <p:txBody>
          <a:bodyPr/>
          <a:lstStyle/>
          <a:p>
            <a:r>
              <a:rPr lang="en-US" dirty="0"/>
              <a:t>Toward Safer Tor Research |  </a:t>
            </a:r>
            <a:fld id="{EC78876D-F60F-416A-9AB8-0484C938732F}" type="slidenum">
              <a:rPr lang="en-US" b="1" smtClean="0">
                <a:solidFill>
                  <a:schemeClr val="tx2"/>
                </a:solidFill>
              </a:rPr>
              <a:pPr/>
              <a:t>55</a:t>
            </a:fld>
            <a:endParaRPr lang="en-US" b="1" dirty="0">
              <a:solidFill>
                <a:schemeClr val="tx2"/>
              </a:solidFill>
            </a:endParaRPr>
          </a:p>
        </p:txBody>
      </p:sp>
    </p:spTree>
    <p:extLst>
      <p:ext uri="{BB962C8B-B14F-4D97-AF65-F5344CB8AC3E}">
        <p14:creationId xmlns:p14="http://schemas.microsoft.com/office/powerpoint/2010/main" val="13306751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4340B16-A06E-F74C-8D0E-F4E1195CF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347" y="2600833"/>
            <a:ext cx="8079011" cy="4522218"/>
          </a:xfrm>
          <a:prstGeom prst="rect">
            <a:avLst/>
          </a:prstGeom>
        </p:spPr>
      </p:pic>
      <p:cxnSp>
        <p:nvCxnSpPr>
          <p:cNvPr id="22" name="Straight Connector 21">
            <a:extLst>
              <a:ext uri="{FF2B5EF4-FFF2-40B4-BE49-F238E27FC236}">
                <a16:creationId xmlns:a16="http://schemas.microsoft.com/office/drawing/2014/main" id="{3CF9AF7A-9A99-364D-ACE0-A4065225773F}"/>
              </a:ext>
            </a:extLst>
          </p:cNvPr>
          <p:cNvCxnSpPr>
            <a:cxnSpLocks/>
            <a:endCxn id="11" idx="3"/>
          </p:cNvCxnSpPr>
          <p:nvPr/>
        </p:nvCxnSpPr>
        <p:spPr>
          <a:xfrm flipH="1">
            <a:off x="1522064" y="4861942"/>
            <a:ext cx="2219774" cy="456552"/>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771E40FB-B61D-9944-AE5E-F4A436D4681B}"/>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10E341BD-73E6-2142-977E-6716BA66503D}"/>
              </a:ext>
            </a:extLst>
          </p:cNvPr>
          <p:cNvSpPr>
            <a:spLocks noGrp="1"/>
          </p:cNvSpPr>
          <p:nvPr>
            <p:ph type="title"/>
          </p:nvPr>
        </p:nvSpPr>
        <p:spPr/>
        <p:txBody>
          <a:bodyPr/>
          <a:lstStyle/>
          <a:p>
            <a:r>
              <a:rPr lang="en-US" dirty="0"/>
              <a:t>The Relay Congestion Attack</a:t>
            </a:r>
          </a:p>
        </p:txBody>
      </p:sp>
      <p:cxnSp>
        <p:nvCxnSpPr>
          <p:cNvPr id="32" name="Straight Connector 31">
            <a:extLst>
              <a:ext uri="{FF2B5EF4-FFF2-40B4-BE49-F238E27FC236}">
                <a16:creationId xmlns:a16="http://schemas.microsoft.com/office/drawing/2014/main" id="{1CFE049D-3F7F-EC49-B56B-442D77B8AAFB}"/>
              </a:ext>
            </a:extLst>
          </p:cNvPr>
          <p:cNvCxnSpPr>
            <a:cxnSpLocks/>
          </p:cNvCxnSpPr>
          <p:nvPr/>
        </p:nvCxnSpPr>
        <p:spPr>
          <a:xfrm flipH="1">
            <a:off x="8867956" y="2813065"/>
            <a:ext cx="3075904" cy="106188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496AA0B-6205-5048-A2D6-59FA82E35A32}"/>
              </a:ext>
            </a:extLst>
          </p:cNvPr>
          <p:cNvCxnSpPr>
            <a:cxnSpLocks/>
          </p:cNvCxnSpPr>
          <p:nvPr/>
        </p:nvCxnSpPr>
        <p:spPr>
          <a:xfrm flipH="1" flipV="1">
            <a:off x="8675430" y="6227201"/>
            <a:ext cx="3117189" cy="142526"/>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FCF2ABD-EFC0-B842-BD56-4A81156F0477}"/>
              </a:ext>
            </a:extLst>
          </p:cNvPr>
          <p:cNvSpPr txBox="1"/>
          <p:nvPr/>
        </p:nvSpPr>
        <p:spPr>
          <a:xfrm>
            <a:off x="5118290" y="1357950"/>
            <a:ext cx="3175355" cy="584775"/>
          </a:xfrm>
          <a:prstGeom prst="rect">
            <a:avLst/>
          </a:prstGeom>
          <a:noFill/>
        </p:spPr>
        <p:txBody>
          <a:bodyPr wrap="square" rtlCol="0">
            <a:spAutoFit/>
          </a:bodyPr>
          <a:lstStyle/>
          <a:p>
            <a:r>
              <a:rPr lang="en-US" sz="3200" dirty="0"/>
              <a:t>Step 5:</a:t>
            </a:r>
            <a:r>
              <a:rPr lang="en-US" sz="2800" dirty="0"/>
              <a:t> Repeat!!!</a:t>
            </a:r>
          </a:p>
        </p:txBody>
      </p:sp>
      <p:cxnSp>
        <p:nvCxnSpPr>
          <p:cNvPr id="33" name="Straight Connector 32">
            <a:extLst>
              <a:ext uri="{FF2B5EF4-FFF2-40B4-BE49-F238E27FC236}">
                <a16:creationId xmlns:a16="http://schemas.microsoft.com/office/drawing/2014/main" id="{4E7722C2-48C9-6041-BFB9-D41C1910E0FA}"/>
              </a:ext>
            </a:extLst>
          </p:cNvPr>
          <p:cNvCxnSpPr>
            <a:cxnSpLocks/>
          </p:cNvCxnSpPr>
          <p:nvPr/>
        </p:nvCxnSpPr>
        <p:spPr>
          <a:xfrm flipH="1">
            <a:off x="8717875" y="4764699"/>
            <a:ext cx="3074744" cy="210418"/>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30EA973-4D9E-384C-9D8E-7003E336B7D7}"/>
              </a:ext>
            </a:extLst>
          </p:cNvPr>
          <p:cNvCxnSpPr>
            <a:cxnSpLocks/>
          </p:cNvCxnSpPr>
          <p:nvPr/>
        </p:nvCxnSpPr>
        <p:spPr>
          <a:xfrm flipH="1" flipV="1">
            <a:off x="1377312" y="5349273"/>
            <a:ext cx="3034768" cy="849441"/>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C72B498-27C2-A349-B27D-ECE876AFD162}"/>
              </a:ext>
            </a:extLst>
          </p:cNvPr>
          <p:cNvCxnSpPr>
            <a:cxnSpLocks/>
          </p:cNvCxnSpPr>
          <p:nvPr/>
        </p:nvCxnSpPr>
        <p:spPr>
          <a:xfrm flipH="1">
            <a:off x="1443448" y="3627351"/>
            <a:ext cx="3065593" cy="1667287"/>
          </a:xfrm>
          <a:prstGeom prst="line">
            <a:avLst/>
          </a:prstGeom>
          <a:ln w="127000"/>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3ECBB83F-1F7F-994B-AC6D-AC2F62BB8EBA}"/>
              </a:ext>
            </a:extLst>
          </p:cNvPr>
          <p:cNvGrpSpPr/>
          <p:nvPr/>
        </p:nvGrpSpPr>
        <p:grpSpPr>
          <a:xfrm>
            <a:off x="201212" y="3471975"/>
            <a:ext cx="2020503" cy="2497298"/>
            <a:chOff x="5648649" y="2397365"/>
            <a:chExt cx="1637158" cy="2023492"/>
          </a:xfrm>
        </p:grpSpPr>
        <p:pic>
          <p:nvPicPr>
            <p:cNvPr id="10" name="Content Placeholder 3" descr="evil.png">
              <a:extLst>
                <a:ext uri="{FF2B5EF4-FFF2-40B4-BE49-F238E27FC236}">
                  <a16:creationId xmlns:a16="http://schemas.microsoft.com/office/drawing/2014/main" id="{EECF7E01-7A3C-014D-BA26-4A2193EE9259}"/>
                </a:ext>
              </a:extLst>
            </p:cNvPr>
            <p:cNvPicPr>
              <a:picLocks noChangeAspect="1"/>
            </p:cNvPicPr>
            <p:nvPr/>
          </p:nvPicPr>
          <p:blipFill rotWithShape="1">
            <a:blip r:embed="rId3">
              <a:extLst>
                <a:ext uri="{28A0092B-C50C-407E-A947-70E740481C1C}">
                  <a14:useLocalDpi xmlns:a14="http://schemas.microsoft.com/office/drawing/2010/main" val="0"/>
                </a:ext>
              </a:extLst>
            </a:blip>
            <a:srcRect l="-1997" t="-1339" r="-15414" b="18866"/>
            <a:stretch/>
          </p:blipFill>
          <p:spPr>
            <a:xfrm>
              <a:off x="5648649" y="2397365"/>
              <a:ext cx="1637158" cy="2023492"/>
            </a:xfrm>
            <a:prstGeom prst="rect">
              <a:avLst/>
            </a:prstGeom>
          </p:spPr>
        </p:pic>
        <p:pic>
          <p:nvPicPr>
            <p:cNvPr id="11" name="Picture 10">
              <a:extLst>
                <a:ext uri="{FF2B5EF4-FFF2-40B4-BE49-F238E27FC236}">
                  <a16:creationId xmlns:a16="http://schemas.microsoft.com/office/drawing/2014/main" id="{020206F4-CD11-F946-8E98-84E303819D53}"/>
                </a:ext>
              </a:extLst>
            </p:cNvPr>
            <p:cNvPicPr>
              <a:picLocks noChangeAspect="1"/>
            </p:cNvPicPr>
            <p:nvPr/>
          </p:nvPicPr>
          <p:blipFill>
            <a:blip r:embed="rId4"/>
            <a:stretch>
              <a:fillRect/>
            </a:stretch>
          </p:blipFill>
          <p:spPr>
            <a:xfrm>
              <a:off x="6045956" y="3377318"/>
              <a:ext cx="672943" cy="1032460"/>
            </a:xfrm>
            <a:prstGeom prst="rect">
              <a:avLst/>
            </a:prstGeom>
          </p:spPr>
        </p:pic>
      </p:grpSp>
      <p:cxnSp>
        <p:nvCxnSpPr>
          <p:cNvPr id="46" name="Straight Connector 45">
            <a:extLst>
              <a:ext uri="{FF2B5EF4-FFF2-40B4-BE49-F238E27FC236}">
                <a16:creationId xmlns:a16="http://schemas.microsoft.com/office/drawing/2014/main" id="{7C38F75A-F006-504E-BF03-20F906BD100B}"/>
              </a:ext>
            </a:extLst>
          </p:cNvPr>
          <p:cNvCxnSpPr>
            <a:cxnSpLocks/>
          </p:cNvCxnSpPr>
          <p:nvPr/>
        </p:nvCxnSpPr>
        <p:spPr>
          <a:xfrm flipH="1">
            <a:off x="4549075" y="6257163"/>
            <a:ext cx="4055649" cy="0"/>
          </a:xfrm>
          <a:prstGeom prst="line">
            <a:avLst/>
          </a:prstGeom>
          <a:ln w="127000">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8A770E7-50AB-7D4F-A5B7-682083B64D8C}"/>
              </a:ext>
            </a:extLst>
          </p:cNvPr>
          <p:cNvCxnSpPr>
            <a:cxnSpLocks/>
          </p:cNvCxnSpPr>
          <p:nvPr/>
        </p:nvCxnSpPr>
        <p:spPr>
          <a:xfrm flipH="1">
            <a:off x="4237996" y="4966627"/>
            <a:ext cx="4055649" cy="0"/>
          </a:xfrm>
          <a:prstGeom prst="line">
            <a:avLst/>
          </a:prstGeom>
          <a:ln w="127000">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7054C00-47FB-F749-A575-851F72E6D131}"/>
              </a:ext>
            </a:extLst>
          </p:cNvPr>
          <p:cNvCxnSpPr>
            <a:cxnSpLocks/>
          </p:cNvCxnSpPr>
          <p:nvPr/>
        </p:nvCxnSpPr>
        <p:spPr>
          <a:xfrm flipH="1">
            <a:off x="4619780" y="3836855"/>
            <a:ext cx="4055649" cy="0"/>
          </a:xfrm>
          <a:prstGeom prst="line">
            <a:avLst/>
          </a:prstGeom>
          <a:ln w="127000">
            <a:prstDash val="sysDot"/>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BA3E8B8-84CF-3942-BF34-4035D7D561A2}"/>
              </a:ext>
            </a:extLst>
          </p:cNvPr>
          <p:cNvPicPr>
            <a:picLocks noChangeAspect="1"/>
          </p:cNvPicPr>
          <p:nvPr/>
        </p:nvPicPr>
        <p:blipFill>
          <a:blip r:embed="rId5"/>
          <a:stretch>
            <a:fillRect/>
          </a:stretch>
        </p:blipFill>
        <p:spPr>
          <a:xfrm>
            <a:off x="3936131" y="5086483"/>
            <a:ext cx="1326312" cy="1492102"/>
          </a:xfrm>
          <a:prstGeom prst="rect">
            <a:avLst/>
          </a:prstGeom>
        </p:spPr>
      </p:pic>
      <p:pic>
        <p:nvPicPr>
          <p:cNvPr id="13" name="Picture 12">
            <a:extLst>
              <a:ext uri="{FF2B5EF4-FFF2-40B4-BE49-F238E27FC236}">
                <a16:creationId xmlns:a16="http://schemas.microsoft.com/office/drawing/2014/main" id="{F2E811FB-0E1D-C049-B7DC-072E121B9C9B}"/>
              </a:ext>
            </a:extLst>
          </p:cNvPr>
          <p:cNvPicPr>
            <a:picLocks noChangeAspect="1"/>
          </p:cNvPicPr>
          <p:nvPr/>
        </p:nvPicPr>
        <p:blipFill>
          <a:blip r:embed="rId5"/>
          <a:stretch>
            <a:fillRect/>
          </a:stretch>
        </p:blipFill>
        <p:spPr>
          <a:xfrm>
            <a:off x="4237996" y="2570054"/>
            <a:ext cx="1326312" cy="1492102"/>
          </a:xfrm>
          <a:prstGeom prst="rect">
            <a:avLst/>
          </a:prstGeom>
        </p:spPr>
      </p:pic>
      <p:pic>
        <p:nvPicPr>
          <p:cNvPr id="14" name="Picture 13">
            <a:extLst>
              <a:ext uri="{FF2B5EF4-FFF2-40B4-BE49-F238E27FC236}">
                <a16:creationId xmlns:a16="http://schemas.microsoft.com/office/drawing/2014/main" id="{4D4CAA8B-3B68-844F-8C5A-9AAFD767DD58}"/>
              </a:ext>
            </a:extLst>
          </p:cNvPr>
          <p:cNvPicPr>
            <a:picLocks noChangeAspect="1"/>
          </p:cNvPicPr>
          <p:nvPr/>
        </p:nvPicPr>
        <p:blipFill>
          <a:blip r:embed="rId5"/>
          <a:stretch>
            <a:fillRect/>
          </a:stretch>
        </p:blipFill>
        <p:spPr>
          <a:xfrm>
            <a:off x="7850909" y="5079727"/>
            <a:ext cx="1326312" cy="1492102"/>
          </a:xfrm>
          <a:prstGeom prst="rect">
            <a:avLst/>
          </a:prstGeom>
        </p:spPr>
      </p:pic>
      <p:pic>
        <p:nvPicPr>
          <p:cNvPr id="15" name="Picture 14">
            <a:extLst>
              <a:ext uri="{FF2B5EF4-FFF2-40B4-BE49-F238E27FC236}">
                <a16:creationId xmlns:a16="http://schemas.microsoft.com/office/drawing/2014/main" id="{77614010-2AD7-AE4D-84BA-F4EEC9B89734}"/>
              </a:ext>
            </a:extLst>
          </p:cNvPr>
          <p:cNvPicPr>
            <a:picLocks noChangeAspect="1"/>
          </p:cNvPicPr>
          <p:nvPr/>
        </p:nvPicPr>
        <p:blipFill>
          <a:blip r:embed="rId5"/>
          <a:stretch>
            <a:fillRect/>
          </a:stretch>
        </p:blipFill>
        <p:spPr>
          <a:xfrm>
            <a:off x="8045202" y="3845345"/>
            <a:ext cx="1326312" cy="1492102"/>
          </a:xfrm>
          <a:prstGeom prst="rect">
            <a:avLst/>
          </a:prstGeom>
        </p:spPr>
      </p:pic>
      <p:pic>
        <p:nvPicPr>
          <p:cNvPr id="16" name="Picture 15">
            <a:extLst>
              <a:ext uri="{FF2B5EF4-FFF2-40B4-BE49-F238E27FC236}">
                <a16:creationId xmlns:a16="http://schemas.microsoft.com/office/drawing/2014/main" id="{0BF6C641-BF36-1949-BD61-82117C7A8EF9}"/>
              </a:ext>
            </a:extLst>
          </p:cNvPr>
          <p:cNvPicPr>
            <a:picLocks noChangeAspect="1"/>
          </p:cNvPicPr>
          <p:nvPr/>
        </p:nvPicPr>
        <p:blipFill>
          <a:blip r:embed="rId5"/>
          <a:stretch>
            <a:fillRect/>
          </a:stretch>
        </p:blipFill>
        <p:spPr>
          <a:xfrm>
            <a:off x="3421796" y="3740734"/>
            <a:ext cx="1326312" cy="1492102"/>
          </a:xfrm>
          <a:prstGeom prst="rect">
            <a:avLst/>
          </a:prstGeom>
        </p:spPr>
      </p:pic>
      <p:pic>
        <p:nvPicPr>
          <p:cNvPr id="18" name="Picture 17">
            <a:extLst>
              <a:ext uri="{FF2B5EF4-FFF2-40B4-BE49-F238E27FC236}">
                <a16:creationId xmlns:a16="http://schemas.microsoft.com/office/drawing/2014/main" id="{8A42885A-2CBB-3F40-A301-E164EA8764C6}"/>
              </a:ext>
            </a:extLst>
          </p:cNvPr>
          <p:cNvPicPr>
            <a:picLocks noChangeAspect="1"/>
          </p:cNvPicPr>
          <p:nvPr/>
        </p:nvPicPr>
        <p:blipFill>
          <a:blip r:embed="rId5"/>
          <a:stretch>
            <a:fillRect/>
          </a:stretch>
        </p:blipFill>
        <p:spPr>
          <a:xfrm>
            <a:off x="8012273" y="2689935"/>
            <a:ext cx="1326312" cy="1492102"/>
          </a:xfrm>
          <a:prstGeom prst="rect">
            <a:avLst/>
          </a:prstGeom>
        </p:spPr>
      </p:pic>
      <p:pic>
        <p:nvPicPr>
          <p:cNvPr id="49" name="Picture 48">
            <a:extLst>
              <a:ext uri="{FF2B5EF4-FFF2-40B4-BE49-F238E27FC236}">
                <a16:creationId xmlns:a16="http://schemas.microsoft.com/office/drawing/2014/main" id="{FA9B02C0-EFAB-9948-AE85-25D6B6A92AE7}"/>
              </a:ext>
            </a:extLst>
          </p:cNvPr>
          <p:cNvPicPr>
            <a:picLocks noChangeAspect="1"/>
          </p:cNvPicPr>
          <p:nvPr/>
        </p:nvPicPr>
        <p:blipFill>
          <a:blip r:embed="rId6"/>
          <a:stretch>
            <a:fillRect/>
          </a:stretch>
        </p:blipFill>
        <p:spPr>
          <a:xfrm>
            <a:off x="11308942" y="1538953"/>
            <a:ext cx="1564872" cy="1894319"/>
          </a:xfrm>
          <a:prstGeom prst="rect">
            <a:avLst/>
          </a:prstGeom>
        </p:spPr>
      </p:pic>
      <p:pic>
        <p:nvPicPr>
          <p:cNvPr id="51" name="Picture 50">
            <a:extLst>
              <a:ext uri="{FF2B5EF4-FFF2-40B4-BE49-F238E27FC236}">
                <a16:creationId xmlns:a16="http://schemas.microsoft.com/office/drawing/2014/main" id="{76F2B3A8-4F0C-9A43-95F1-3BCD5FB7AD50}"/>
              </a:ext>
            </a:extLst>
          </p:cNvPr>
          <p:cNvPicPr>
            <a:picLocks noChangeAspect="1"/>
          </p:cNvPicPr>
          <p:nvPr/>
        </p:nvPicPr>
        <p:blipFill>
          <a:blip r:embed="rId6"/>
          <a:stretch>
            <a:fillRect/>
          </a:stretch>
        </p:blipFill>
        <p:spPr>
          <a:xfrm>
            <a:off x="11430041" y="3550614"/>
            <a:ext cx="1564872" cy="1894319"/>
          </a:xfrm>
          <a:prstGeom prst="rect">
            <a:avLst/>
          </a:prstGeom>
        </p:spPr>
      </p:pic>
      <p:pic>
        <p:nvPicPr>
          <p:cNvPr id="52" name="Picture 51">
            <a:extLst>
              <a:ext uri="{FF2B5EF4-FFF2-40B4-BE49-F238E27FC236}">
                <a16:creationId xmlns:a16="http://schemas.microsoft.com/office/drawing/2014/main" id="{4B15E5D9-0996-1145-8DCB-5186F3386506}"/>
              </a:ext>
            </a:extLst>
          </p:cNvPr>
          <p:cNvPicPr>
            <a:picLocks noChangeAspect="1"/>
          </p:cNvPicPr>
          <p:nvPr/>
        </p:nvPicPr>
        <p:blipFill>
          <a:blip r:embed="rId6"/>
          <a:stretch>
            <a:fillRect/>
          </a:stretch>
        </p:blipFill>
        <p:spPr>
          <a:xfrm>
            <a:off x="11308942" y="5461137"/>
            <a:ext cx="1564872" cy="1894319"/>
          </a:xfrm>
          <a:prstGeom prst="rect">
            <a:avLst/>
          </a:prstGeom>
        </p:spPr>
      </p:pic>
      <p:sp>
        <p:nvSpPr>
          <p:cNvPr id="54" name="Striped Right Arrow 53">
            <a:extLst>
              <a:ext uri="{FF2B5EF4-FFF2-40B4-BE49-F238E27FC236}">
                <a16:creationId xmlns:a16="http://schemas.microsoft.com/office/drawing/2014/main" id="{FB3CCF12-7C58-574D-8423-9E109EF79CBC}"/>
              </a:ext>
            </a:extLst>
          </p:cNvPr>
          <p:cNvSpPr/>
          <p:nvPr/>
        </p:nvSpPr>
        <p:spPr>
          <a:xfrm rot="10800000">
            <a:off x="11273208" y="4102540"/>
            <a:ext cx="1405665" cy="1140587"/>
          </a:xfrm>
          <a:prstGeom prst="stripedRightArrow">
            <a:avLst>
              <a:gd name="adj1" fmla="val 456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Striped Right Arrow 54">
            <a:extLst>
              <a:ext uri="{FF2B5EF4-FFF2-40B4-BE49-F238E27FC236}">
                <a16:creationId xmlns:a16="http://schemas.microsoft.com/office/drawing/2014/main" id="{60CD33E2-A430-6C43-88F3-F16485709BF7}"/>
              </a:ext>
            </a:extLst>
          </p:cNvPr>
          <p:cNvSpPr/>
          <p:nvPr/>
        </p:nvSpPr>
        <p:spPr>
          <a:xfrm rot="10800000">
            <a:off x="11127560" y="5965781"/>
            <a:ext cx="1405665" cy="1140587"/>
          </a:xfrm>
          <a:prstGeom prst="stripedRightArrow">
            <a:avLst>
              <a:gd name="adj1" fmla="val 456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triped Right Arrow 55">
            <a:extLst>
              <a:ext uri="{FF2B5EF4-FFF2-40B4-BE49-F238E27FC236}">
                <a16:creationId xmlns:a16="http://schemas.microsoft.com/office/drawing/2014/main" id="{0BF8A50F-6A7E-CE42-80DB-D73D771819FA}"/>
              </a:ext>
            </a:extLst>
          </p:cNvPr>
          <p:cNvSpPr/>
          <p:nvPr/>
        </p:nvSpPr>
        <p:spPr>
          <a:xfrm rot="10800000">
            <a:off x="11025397" y="2189190"/>
            <a:ext cx="1405665" cy="1140587"/>
          </a:xfrm>
          <a:prstGeom prst="stripedRightArrow">
            <a:avLst>
              <a:gd name="adj1" fmla="val 456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8E786EED-DBB2-CC42-B2B7-3B4A75E2BC4A}"/>
              </a:ext>
            </a:extLst>
          </p:cNvPr>
          <p:cNvSpPr txBox="1"/>
          <p:nvPr/>
        </p:nvSpPr>
        <p:spPr>
          <a:xfrm>
            <a:off x="374433" y="6225343"/>
            <a:ext cx="1733640" cy="1077218"/>
          </a:xfrm>
          <a:prstGeom prst="rect">
            <a:avLst/>
          </a:prstGeom>
          <a:noFill/>
        </p:spPr>
        <p:txBody>
          <a:bodyPr wrap="square" rtlCol="0">
            <a:spAutoFit/>
          </a:bodyPr>
          <a:lstStyle/>
          <a:p>
            <a:pPr algn="ctr"/>
            <a:r>
              <a:rPr lang="en-US" sz="3200" dirty="0"/>
              <a:t>New sockets</a:t>
            </a:r>
            <a:endParaRPr lang="en-US" sz="2800" dirty="0"/>
          </a:p>
        </p:txBody>
      </p:sp>
      <p:sp>
        <p:nvSpPr>
          <p:cNvPr id="58" name="TextBox 57">
            <a:extLst>
              <a:ext uri="{FF2B5EF4-FFF2-40B4-BE49-F238E27FC236}">
                <a16:creationId xmlns:a16="http://schemas.microsoft.com/office/drawing/2014/main" id="{95F495AC-174B-7246-9DB6-0FB084E80989}"/>
              </a:ext>
            </a:extLst>
          </p:cNvPr>
          <p:cNvSpPr txBox="1"/>
          <p:nvPr/>
        </p:nvSpPr>
        <p:spPr>
          <a:xfrm>
            <a:off x="1666028" y="1919306"/>
            <a:ext cx="2027257" cy="1077218"/>
          </a:xfrm>
          <a:prstGeom prst="rect">
            <a:avLst/>
          </a:prstGeom>
          <a:noFill/>
        </p:spPr>
        <p:txBody>
          <a:bodyPr wrap="square" rtlCol="0">
            <a:spAutoFit/>
          </a:bodyPr>
          <a:lstStyle/>
          <a:p>
            <a:pPr algn="ctr"/>
            <a:r>
              <a:rPr lang="en-US" sz="3200" dirty="0"/>
              <a:t>New entry relays</a:t>
            </a:r>
            <a:endParaRPr lang="en-US" sz="2800" dirty="0"/>
          </a:p>
        </p:txBody>
      </p:sp>
      <p:sp>
        <p:nvSpPr>
          <p:cNvPr id="59" name="Right Arrow 58">
            <a:extLst>
              <a:ext uri="{FF2B5EF4-FFF2-40B4-BE49-F238E27FC236}">
                <a16:creationId xmlns:a16="http://schemas.microsoft.com/office/drawing/2014/main" id="{302C503D-CC56-4648-8173-7DEDD37A9568}"/>
              </a:ext>
            </a:extLst>
          </p:cNvPr>
          <p:cNvSpPr/>
          <p:nvPr/>
        </p:nvSpPr>
        <p:spPr>
          <a:xfrm rot="18454918">
            <a:off x="1889760" y="6361458"/>
            <a:ext cx="1227897" cy="5110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Arrow 59">
            <a:extLst>
              <a:ext uri="{FF2B5EF4-FFF2-40B4-BE49-F238E27FC236}">
                <a16:creationId xmlns:a16="http://schemas.microsoft.com/office/drawing/2014/main" id="{A97FF749-C6D7-BD43-8270-1493EBB42B60}"/>
              </a:ext>
            </a:extLst>
          </p:cNvPr>
          <p:cNvSpPr/>
          <p:nvPr/>
        </p:nvSpPr>
        <p:spPr>
          <a:xfrm rot="1652328">
            <a:off x="3270355" y="2698079"/>
            <a:ext cx="1227897" cy="5110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lide Number Placeholder 1">
            <a:extLst>
              <a:ext uri="{FF2B5EF4-FFF2-40B4-BE49-F238E27FC236}">
                <a16:creationId xmlns:a16="http://schemas.microsoft.com/office/drawing/2014/main" id="{42790E9A-7BD5-B69B-4D3F-9B9402F6DECB}"/>
              </a:ext>
            </a:extLst>
          </p:cNvPr>
          <p:cNvSpPr>
            <a:spLocks noGrp="1"/>
          </p:cNvSpPr>
          <p:nvPr>
            <p:ph type="sldNum" sz="quarter" idx="10"/>
          </p:nvPr>
        </p:nvSpPr>
        <p:spPr>
          <a:xfrm>
            <a:off x="7652825" y="7203864"/>
            <a:ext cx="5505299" cy="413808"/>
          </a:xfrm>
        </p:spPr>
        <p:txBody>
          <a:bodyPr/>
          <a:lstStyle/>
          <a:p>
            <a:r>
              <a:rPr lang="en-US" dirty="0"/>
              <a:t>Toward Safer Tor Research |  </a:t>
            </a:r>
            <a:fld id="{EC78876D-F60F-416A-9AB8-0484C938732F}" type="slidenum">
              <a:rPr lang="en-US" b="1" smtClean="0">
                <a:solidFill>
                  <a:schemeClr val="tx2"/>
                </a:solidFill>
              </a:rPr>
              <a:pPr/>
              <a:t>56</a:t>
            </a:fld>
            <a:endParaRPr lang="en-US" b="1" dirty="0">
              <a:solidFill>
                <a:schemeClr val="tx2"/>
              </a:solidFill>
            </a:endParaRPr>
          </a:p>
        </p:txBody>
      </p:sp>
    </p:spTree>
    <p:extLst>
      <p:ext uri="{BB962C8B-B14F-4D97-AF65-F5344CB8AC3E}">
        <p14:creationId xmlns:p14="http://schemas.microsoft.com/office/powerpoint/2010/main" val="38852843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F03413-E9D6-F54F-B8FF-335DE6D1DABF}"/>
              </a:ext>
            </a:extLst>
          </p:cNvPr>
          <p:cNvSpPr>
            <a:spLocks noGrp="1"/>
          </p:cNvSpPr>
          <p:nvPr>
            <p:ph type="sldNum" sz="quarter" idx="10"/>
          </p:nvPr>
        </p:nvSpPr>
        <p:spPr/>
        <p:txBody>
          <a:bodyPr/>
          <a:lstStyle/>
          <a:p>
            <a:r>
              <a:rPr lang="en-US" dirty="0"/>
              <a:t>Toward Safer Tor Research |  </a:t>
            </a:r>
            <a:fld id="{EC78876D-F60F-416A-9AB8-0484C938732F}" type="slidenum">
              <a:rPr lang="en-US" b="1" smtClean="0">
                <a:solidFill>
                  <a:schemeClr val="tx2"/>
                </a:solidFill>
              </a:rPr>
              <a:pPr/>
              <a:t>57</a:t>
            </a:fld>
            <a:endParaRPr lang="en-US" b="1" dirty="0">
              <a:solidFill>
                <a:schemeClr val="tx2"/>
              </a:solidFill>
            </a:endParaRPr>
          </a:p>
        </p:txBody>
      </p:sp>
      <p:sp>
        <p:nvSpPr>
          <p:cNvPr id="3" name="Footer Placeholder 2">
            <a:extLst>
              <a:ext uri="{FF2B5EF4-FFF2-40B4-BE49-F238E27FC236}">
                <a16:creationId xmlns:a16="http://schemas.microsoft.com/office/drawing/2014/main" id="{2273076A-1B06-384A-9DCC-7BC980FD4A95}"/>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D6B22E76-AD4A-FB43-96E4-0C08FB73D21A}"/>
              </a:ext>
            </a:extLst>
          </p:cNvPr>
          <p:cNvSpPr>
            <a:spLocks noGrp="1"/>
          </p:cNvSpPr>
          <p:nvPr>
            <p:ph type="title"/>
          </p:nvPr>
        </p:nvSpPr>
        <p:spPr/>
        <p:txBody>
          <a:bodyPr/>
          <a:lstStyle/>
          <a:p>
            <a:r>
              <a:rPr lang="en-US" dirty="0"/>
              <a:t>Evaluation Setup</a:t>
            </a:r>
          </a:p>
        </p:txBody>
      </p:sp>
      <p:sp>
        <p:nvSpPr>
          <p:cNvPr id="5" name="Content Placeholder 4">
            <a:extLst>
              <a:ext uri="{FF2B5EF4-FFF2-40B4-BE49-F238E27FC236}">
                <a16:creationId xmlns:a16="http://schemas.microsoft.com/office/drawing/2014/main" id="{BF3E2E6B-30AC-0D46-989B-09DCD8AA2E4B}"/>
              </a:ext>
            </a:extLst>
          </p:cNvPr>
          <p:cNvSpPr>
            <a:spLocks noGrp="1"/>
          </p:cNvSpPr>
          <p:nvPr>
            <p:ph idx="13"/>
          </p:nvPr>
        </p:nvSpPr>
        <p:spPr/>
        <p:txBody>
          <a:bodyPr/>
          <a:lstStyle/>
          <a:p>
            <a:r>
              <a:rPr lang="en-US" dirty="0"/>
              <a:t>Use Shadow for evaluation</a:t>
            </a:r>
          </a:p>
          <a:p>
            <a:pPr lvl="2"/>
            <a:r>
              <a:rPr lang="en-US" dirty="0"/>
              <a:t>Private Tor network for safety</a:t>
            </a:r>
            <a:br>
              <a:rPr lang="en-US" dirty="0"/>
            </a:br>
            <a:endParaRPr lang="en-US" dirty="0"/>
          </a:p>
          <a:p>
            <a:pPr lvl="2"/>
            <a:r>
              <a:rPr lang="en-US" dirty="0"/>
              <a:t>634 relays (10% size, capacity of Tor)</a:t>
            </a:r>
            <a:br>
              <a:rPr lang="en-US" dirty="0"/>
            </a:br>
            <a:endParaRPr lang="en-US" dirty="0"/>
          </a:p>
          <a:p>
            <a:pPr lvl="2"/>
            <a:r>
              <a:rPr lang="en-US" dirty="0"/>
              <a:t>15,000 clients and 2,000 servers generating traffic through Tor</a:t>
            </a:r>
          </a:p>
          <a:p>
            <a:pPr lvl="2"/>
            <a:endParaRPr lang="en-US" dirty="0"/>
          </a:p>
          <a:p>
            <a:r>
              <a:rPr lang="en-US" dirty="0"/>
              <a:t>Explore network effects</a:t>
            </a:r>
          </a:p>
          <a:p>
            <a:pPr lvl="2"/>
            <a:r>
              <a:rPr lang="en-US" dirty="0"/>
              <a:t>Attack strength (num. attack circuits)</a:t>
            </a:r>
          </a:p>
          <a:p>
            <a:pPr lvl="2"/>
            <a:endParaRPr lang="en-US" dirty="0"/>
          </a:p>
          <a:p>
            <a:pPr lvl="2"/>
            <a:r>
              <a:rPr lang="en-US" dirty="0"/>
              <a:t>Network load, attacker resource usage, client performance</a:t>
            </a:r>
          </a:p>
        </p:txBody>
      </p:sp>
      <p:sp>
        <p:nvSpPr>
          <p:cNvPr id="8" name="TextBox 7">
            <a:extLst>
              <a:ext uri="{FF2B5EF4-FFF2-40B4-BE49-F238E27FC236}">
                <a16:creationId xmlns:a16="http://schemas.microsoft.com/office/drawing/2014/main" id="{50DEBBFF-AE2A-E940-8ECB-D430D291A4F7}"/>
              </a:ext>
            </a:extLst>
          </p:cNvPr>
          <p:cNvSpPr txBox="1"/>
          <p:nvPr/>
        </p:nvSpPr>
        <p:spPr>
          <a:xfrm>
            <a:off x="8384215" y="5898429"/>
            <a:ext cx="4042517" cy="523220"/>
          </a:xfrm>
          <a:prstGeom prst="rect">
            <a:avLst/>
          </a:prstGeom>
          <a:noFill/>
        </p:spPr>
        <p:txBody>
          <a:bodyPr wrap="none" rtlCol="0">
            <a:spAutoFit/>
          </a:bodyPr>
          <a:lstStyle/>
          <a:p>
            <a:r>
              <a:rPr lang="en-US" sz="2800" dirty="0">
                <a:hlinkClick r:id="rId2"/>
              </a:rPr>
              <a:t>https://shadow.github.io</a:t>
            </a:r>
            <a:r>
              <a:rPr lang="en-US" sz="2800" dirty="0"/>
              <a:t> </a:t>
            </a:r>
          </a:p>
        </p:txBody>
      </p:sp>
      <p:pic>
        <p:nvPicPr>
          <p:cNvPr id="10" name="Graphic 9">
            <a:extLst>
              <a:ext uri="{FF2B5EF4-FFF2-40B4-BE49-F238E27FC236}">
                <a16:creationId xmlns:a16="http://schemas.microsoft.com/office/drawing/2014/main" id="{40DC1BF3-A0D9-EC7F-EF0E-C1B99B3712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4215" y="2382779"/>
            <a:ext cx="3658597" cy="2733435"/>
          </a:xfrm>
          <a:prstGeom prst="rect">
            <a:avLst/>
          </a:prstGeom>
        </p:spPr>
      </p:pic>
    </p:spTree>
    <p:extLst>
      <p:ext uri="{BB962C8B-B14F-4D97-AF65-F5344CB8AC3E}">
        <p14:creationId xmlns:p14="http://schemas.microsoft.com/office/powerpoint/2010/main" val="22007725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1371B4-93D0-A94D-B796-F42AB5BAAEFE}"/>
              </a:ext>
            </a:extLst>
          </p:cNvPr>
          <p:cNvSpPr>
            <a:spLocks noGrp="1"/>
          </p:cNvSpPr>
          <p:nvPr>
            <p:ph type="sldNum" sz="quarter" idx="10"/>
          </p:nvPr>
        </p:nvSpPr>
        <p:spPr/>
        <p:txBody>
          <a:bodyPr/>
          <a:lstStyle/>
          <a:p>
            <a:r>
              <a:rPr lang="en-US" dirty="0"/>
              <a:t>Toward Safer Tor Research |  </a:t>
            </a:r>
            <a:fld id="{EC78876D-F60F-416A-9AB8-0484C938732F}" type="slidenum">
              <a:rPr lang="en-US" b="1" smtClean="0">
                <a:solidFill>
                  <a:schemeClr val="tx2"/>
                </a:solidFill>
              </a:rPr>
              <a:pPr/>
              <a:t>58</a:t>
            </a:fld>
            <a:endParaRPr lang="en-US" b="1" dirty="0">
              <a:solidFill>
                <a:schemeClr val="tx2"/>
              </a:solidFill>
            </a:endParaRPr>
          </a:p>
        </p:txBody>
      </p:sp>
      <p:sp>
        <p:nvSpPr>
          <p:cNvPr id="3" name="Footer Placeholder 2">
            <a:extLst>
              <a:ext uri="{FF2B5EF4-FFF2-40B4-BE49-F238E27FC236}">
                <a16:creationId xmlns:a16="http://schemas.microsoft.com/office/drawing/2014/main" id="{F0C5B9C7-16EF-4845-BD5F-C98989A17B36}"/>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B648D929-FF7C-C146-BC14-14BBCECF152E}"/>
              </a:ext>
            </a:extLst>
          </p:cNvPr>
          <p:cNvSpPr>
            <a:spLocks noGrp="1"/>
          </p:cNvSpPr>
          <p:nvPr>
            <p:ph type="title"/>
          </p:nvPr>
        </p:nvSpPr>
        <p:spPr/>
        <p:txBody>
          <a:bodyPr/>
          <a:lstStyle/>
          <a:p>
            <a:r>
              <a:rPr lang="en-US" dirty="0"/>
              <a:t>Bandwidth Used by Attacker and Tor Network</a:t>
            </a:r>
          </a:p>
        </p:txBody>
      </p:sp>
      <p:pic>
        <p:nvPicPr>
          <p:cNvPr id="8" name="Content Placeholder 7">
            <a:extLst>
              <a:ext uri="{FF2B5EF4-FFF2-40B4-BE49-F238E27FC236}">
                <a16:creationId xmlns:a16="http://schemas.microsoft.com/office/drawing/2014/main" id="{03C22F9C-B9F7-D548-AA01-8D2D5F0738E3}"/>
              </a:ext>
            </a:extLst>
          </p:cNvPr>
          <p:cNvPicPr>
            <a:picLocks noGrp="1" noChangeAspect="1"/>
          </p:cNvPicPr>
          <p:nvPr>
            <p:ph idx="13"/>
          </p:nvPr>
        </p:nvPicPr>
        <p:blipFill>
          <a:blip r:embed="rId2"/>
          <a:stretch>
            <a:fillRect/>
          </a:stretch>
        </p:blipFill>
        <p:spPr>
          <a:xfrm>
            <a:off x="231672" y="2735382"/>
            <a:ext cx="6702722" cy="4468481"/>
          </a:xfrm>
        </p:spPr>
      </p:pic>
      <p:pic>
        <p:nvPicPr>
          <p:cNvPr id="10" name="Content Placeholder 9">
            <a:extLst>
              <a:ext uri="{FF2B5EF4-FFF2-40B4-BE49-F238E27FC236}">
                <a16:creationId xmlns:a16="http://schemas.microsoft.com/office/drawing/2014/main" id="{3BA859B8-7BDF-0A4D-B5EB-5155121E7548}"/>
              </a:ext>
            </a:extLst>
          </p:cNvPr>
          <p:cNvPicPr>
            <a:picLocks noGrp="1" noChangeAspect="1"/>
          </p:cNvPicPr>
          <p:nvPr>
            <p:ph idx="14"/>
          </p:nvPr>
        </p:nvPicPr>
        <p:blipFill>
          <a:blip r:embed="rId3"/>
          <a:stretch>
            <a:fillRect/>
          </a:stretch>
        </p:blipFill>
        <p:spPr>
          <a:xfrm>
            <a:off x="6795189" y="2735382"/>
            <a:ext cx="6702724" cy="4468482"/>
          </a:xfrm>
        </p:spPr>
      </p:pic>
    </p:spTree>
    <p:extLst>
      <p:ext uri="{BB962C8B-B14F-4D97-AF65-F5344CB8AC3E}">
        <p14:creationId xmlns:p14="http://schemas.microsoft.com/office/powerpoint/2010/main" val="20860012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1371B4-93D0-A94D-B796-F42AB5BAAEFE}"/>
              </a:ext>
            </a:extLst>
          </p:cNvPr>
          <p:cNvSpPr>
            <a:spLocks noGrp="1"/>
          </p:cNvSpPr>
          <p:nvPr>
            <p:ph type="sldNum" sz="quarter" idx="10"/>
          </p:nvPr>
        </p:nvSpPr>
        <p:spPr/>
        <p:txBody>
          <a:bodyPr/>
          <a:lstStyle/>
          <a:p>
            <a:r>
              <a:rPr lang="en-US" dirty="0"/>
              <a:t>Toward Safer Tor Research |  </a:t>
            </a:r>
            <a:fld id="{EC78876D-F60F-416A-9AB8-0484C938732F}" type="slidenum">
              <a:rPr lang="en-US" b="1" smtClean="0">
                <a:solidFill>
                  <a:schemeClr val="tx2"/>
                </a:solidFill>
              </a:rPr>
              <a:pPr/>
              <a:t>59</a:t>
            </a:fld>
            <a:endParaRPr lang="en-US" b="1" dirty="0">
              <a:solidFill>
                <a:schemeClr val="tx2"/>
              </a:solidFill>
            </a:endParaRPr>
          </a:p>
        </p:txBody>
      </p:sp>
      <p:sp>
        <p:nvSpPr>
          <p:cNvPr id="3" name="Footer Placeholder 2">
            <a:extLst>
              <a:ext uri="{FF2B5EF4-FFF2-40B4-BE49-F238E27FC236}">
                <a16:creationId xmlns:a16="http://schemas.microsoft.com/office/drawing/2014/main" id="{F0C5B9C7-16EF-4845-BD5F-C98989A17B36}"/>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B648D929-FF7C-C146-BC14-14BBCECF152E}"/>
              </a:ext>
            </a:extLst>
          </p:cNvPr>
          <p:cNvSpPr>
            <a:spLocks noGrp="1"/>
          </p:cNvSpPr>
          <p:nvPr>
            <p:ph type="title"/>
          </p:nvPr>
        </p:nvSpPr>
        <p:spPr/>
        <p:txBody>
          <a:bodyPr/>
          <a:lstStyle/>
          <a:p>
            <a:r>
              <a:rPr lang="en-US" dirty="0"/>
              <a:t>Bandwidth Used by Attacker and Tor Network</a:t>
            </a:r>
          </a:p>
        </p:txBody>
      </p:sp>
      <p:pic>
        <p:nvPicPr>
          <p:cNvPr id="8" name="Content Placeholder 7">
            <a:extLst>
              <a:ext uri="{FF2B5EF4-FFF2-40B4-BE49-F238E27FC236}">
                <a16:creationId xmlns:a16="http://schemas.microsoft.com/office/drawing/2014/main" id="{03C22F9C-B9F7-D548-AA01-8D2D5F0738E3}"/>
              </a:ext>
            </a:extLst>
          </p:cNvPr>
          <p:cNvPicPr>
            <a:picLocks noGrp="1" noChangeAspect="1"/>
          </p:cNvPicPr>
          <p:nvPr>
            <p:ph idx="13"/>
          </p:nvPr>
        </p:nvPicPr>
        <p:blipFill>
          <a:blip r:embed="rId2"/>
          <a:stretch>
            <a:fillRect/>
          </a:stretch>
        </p:blipFill>
        <p:spPr>
          <a:xfrm>
            <a:off x="231672" y="2735382"/>
            <a:ext cx="6702722" cy="4468481"/>
          </a:xfrm>
        </p:spPr>
      </p:pic>
      <p:pic>
        <p:nvPicPr>
          <p:cNvPr id="10" name="Content Placeholder 9">
            <a:extLst>
              <a:ext uri="{FF2B5EF4-FFF2-40B4-BE49-F238E27FC236}">
                <a16:creationId xmlns:a16="http://schemas.microsoft.com/office/drawing/2014/main" id="{3BA859B8-7BDF-0A4D-B5EB-5155121E7548}"/>
              </a:ext>
            </a:extLst>
          </p:cNvPr>
          <p:cNvPicPr>
            <a:picLocks noGrp="1" noChangeAspect="1"/>
          </p:cNvPicPr>
          <p:nvPr>
            <p:ph idx="14"/>
          </p:nvPr>
        </p:nvPicPr>
        <p:blipFill>
          <a:blip r:embed="rId3"/>
          <a:stretch>
            <a:fillRect/>
          </a:stretch>
        </p:blipFill>
        <p:spPr>
          <a:xfrm>
            <a:off x="6795189" y="2735382"/>
            <a:ext cx="6702724" cy="4468482"/>
          </a:xfrm>
        </p:spPr>
      </p:pic>
      <p:sp>
        <p:nvSpPr>
          <p:cNvPr id="7" name="TextBox 6">
            <a:extLst>
              <a:ext uri="{FF2B5EF4-FFF2-40B4-BE49-F238E27FC236}">
                <a16:creationId xmlns:a16="http://schemas.microsoft.com/office/drawing/2014/main" id="{9B85686E-4AF3-E347-81FA-9EE8D396B0A8}"/>
              </a:ext>
            </a:extLst>
          </p:cNvPr>
          <p:cNvSpPr txBox="1"/>
          <p:nvPr/>
        </p:nvSpPr>
        <p:spPr>
          <a:xfrm>
            <a:off x="615932" y="1387134"/>
            <a:ext cx="2826471" cy="1384995"/>
          </a:xfrm>
          <a:prstGeom prst="rect">
            <a:avLst/>
          </a:prstGeom>
          <a:noFill/>
        </p:spPr>
        <p:txBody>
          <a:bodyPr wrap="square" rtlCol="0">
            <a:spAutoFit/>
          </a:bodyPr>
          <a:lstStyle/>
          <a:p>
            <a:pPr algn="ctr"/>
            <a:r>
              <a:rPr lang="en-US" sz="2800" dirty="0">
                <a:solidFill>
                  <a:schemeClr val="tx2"/>
                </a:solidFill>
              </a:rPr>
              <a:t>Bandwidth</a:t>
            </a:r>
          </a:p>
          <a:p>
            <a:pPr algn="ctr"/>
            <a:r>
              <a:rPr lang="en-US" sz="2800" dirty="0">
                <a:solidFill>
                  <a:schemeClr val="tx2"/>
                </a:solidFill>
              </a:rPr>
              <a:t>Amplification </a:t>
            </a:r>
          </a:p>
          <a:p>
            <a:pPr algn="ctr"/>
            <a:r>
              <a:rPr lang="en-US" sz="2800" dirty="0">
                <a:solidFill>
                  <a:schemeClr val="tx2"/>
                </a:solidFill>
              </a:rPr>
              <a:t>Factor:</a:t>
            </a:r>
          </a:p>
        </p:txBody>
      </p:sp>
      <p:cxnSp>
        <p:nvCxnSpPr>
          <p:cNvPr id="9" name="Straight Arrow Connector 8">
            <a:extLst>
              <a:ext uri="{FF2B5EF4-FFF2-40B4-BE49-F238E27FC236}">
                <a16:creationId xmlns:a16="http://schemas.microsoft.com/office/drawing/2014/main" id="{03F562A3-4A12-5647-9B96-88319FFE6C5E}"/>
              </a:ext>
            </a:extLst>
          </p:cNvPr>
          <p:cNvCxnSpPr>
            <a:cxnSpLocks/>
          </p:cNvCxnSpPr>
          <p:nvPr/>
        </p:nvCxnSpPr>
        <p:spPr>
          <a:xfrm flipH="1">
            <a:off x="2156604" y="2432649"/>
            <a:ext cx="5814204" cy="2122098"/>
          </a:xfrm>
          <a:prstGeom prst="straightConnector1">
            <a:avLst/>
          </a:prstGeom>
          <a:ln w="2540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46FB563-8CF8-BE45-B942-B1BE5FB8B061}"/>
              </a:ext>
            </a:extLst>
          </p:cNvPr>
          <p:cNvCxnSpPr>
            <a:cxnSpLocks/>
          </p:cNvCxnSpPr>
          <p:nvPr/>
        </p:nvCxnSpPr>
        <p:spPr>
          <a:xfrm>
            <a:off x="9385540" y="2432649"/>
            <a:ext cx="2191109" cy="2242868"/>
          </a:xfrm>
          <a:prstGeom prst="straightConnector1">
            <a:avLst/>
          </a:prstGeom>
          <a:ln w="254000">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85A93E2-29D4-2B4C-86E9-0728172225D3}"/>
              </a:ext>
            </a:extLst>
          </p:cNvPr>
          <p:cNvSpPr/>
          <p:nvPr/>
        </p:nvSpPr>
        <p:spPr>
          <a:xfrm>
            <a:off x="7749136" y="1451251"/>
            <a:ext cx="1897812" cy="115066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Stop Reading</a:t>
            </a:r>
          </a:p>
          <a:p>
            <a:pPr algn="ctr"/>
            <a:r>
              <a:rPr lang="en-US" sz="5400" dirty="0"/>
              <a:t>26</a:t>
            </a:r>
          </a:p>
        </p:txBody>
      </p:sp>
    </p:spTree>
    <p:extLst>
      <p:ext uri="{BB962C8B-B14F-4D97-AF65-F5344CB8AC3E}">
        <p14:creationId xmlns:p14="http://schemas.microsoft.com/office/powerpoint/2010/main" val="1074509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0991722-CC0F-47FB-9CEE-2E11821E1443}"/>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ED1ED6D3-40C9-5A0C-1C4B-A5EC4F4428E1}"/>
              </a:ext>
            </a:extLst>
          </p:cNvPr>
          <p:cNvSpPr>
            <a:spLocks noGrp="1"/>
          </p:cNvSpPr>
          <p:nvPr>
            <p:ph type="title"/>
          </p:nvPr>
        </p:nvSpPr>
        <p:spPr/>
        <p:txBody>
          <a:bodyPr/>
          <a:lstStyle/>
          <a:p>
            <a:r>
              <a:rPr lang="en-US" dirty="0"/>
              <a:t>Who Uses Tor?</a:t>
            </a:r>
          </a:p>
        </p:txBody>
      </p:sp>
      <p:graphicFrame>
        <p:nvGraphicFramePr>
          <p:cNvPr id="6" name="Table 6">
            <a:extLst>
              <a:ext uri="{FF2B5EF4-FFF2-40B4-BE49-F238E27FC236}">
                <a16:creationId xmlns:a16="http://schemas.microsoft.com/office/drawing/2014/main" id="{62AA4BB8-0714-5F63-2DD5-A6CCBCC21389}"/>
              </a:ext>
            </a:extLst>
          </p:cNvPr>
          <p:cNvGraphicFramePr>
            <a:graphicFrameLocks noGrp="1"/>
          </p:cNvGraphicFramePr>
          <p:nvPr>
            <p:ph idx="13"/>
            <p:extLst>
              <p:ext uri="{D42A27DB-BD31-4B8C-83A1-F6EECF244321}">
                <p14:modId xmlns:p14="http://schemas.microsoft.com/office/powerpoint/2010/main" val="1047103791"/>
              </p:ext>
            </p:extLst>
          </p:nvPr>
        </p:nvGraphicFramePr>
        <p:xfrm>
          <a:off x="628650" y="1763712"/>
          <a:ext cx="12530136" cy="5368608"/>
        </p:xfrm>
        <a:graphic>
          <a:graphicData uri="http://schemas.openxmlformats.org/drawingml/2006/table">
            <a:tbl>
              <a:tblPr bandRow="1">
                <a:tableStyleId>{5C22544A-7EE6-4342-B048-85BDC9FD1C3A}</a:tableStyleId>
              </a:tblPr>
              <a:tblGrid>
                <a:gridCol w="4176712">
                  <a:extLst>
                    <a:ext uri="{9D8B030D-6E8A-4147-A177-3AD203B41FA5}">
                      <a16:colId xmlns:a16="http://schemas.microsoft.com/office/drawing/2014/main" val="1243636670"/>
                    </a:ext>
                  </a:extLst>
                </a:gridCol>
                <a:gridCol w="4176712">
                  <a:extLst>
                    <a:ext uri="{9D8B030D-6E8A-4147-A177-3AD203B41FA5}">
                      <a16:colId xmlns:a16="http://schemas.microsoft.com/office/drawing/2014/main" val="3205873342"/>
                    </a:ext>
                  </a:extLst>
                </a:gridCol>
                <a:gridCol w="4176712">
                  <a:extLst>
                    <a:ext uri="{9D8B030D-6E8A-4147-A177-3AD203B41FA5}">
                      <a16:colId xmlns:a16="http://schemas.microsoft.com/office/drawing/2014/main" val="2725936111"/>
                    </a:ext>
                  </a:extLst>
                </a:gridCol>
              </a:tblGrid>
              <a:tr h="1789536">
                <a:tc>
                  <a:txBody>
                    <a:bodyPr/>
                    <a:lstStyle/>
                    <a:p>
                      <a:pPr algn="ctr"/>
                      <a:r>
                        <a:rPr lang="en-US" sz="3200" dirty="0"/>
                        <a:t>Normal People</a:t>
                      </a:r>
                    </a:p>
                  </a:txBody>
                  <a:tcPr anchor="ctr"/>
                </a:tc>
                <a:tc>
                  <a:txBody>
                    <a:bodyPr/>
                    <a:lstStyle/>
                    <a:p>
                      <a:pPr algn="ctr"/>
                      <a:r>
                        <a:rPr lang="en-US" sz="3200" dirty="0"/>
                        <a:t>Journalists</a:t>
                      </a:r>
                    </a:p>
                  </a:txBody>
                  <a:tcPr anchor="ctr"/>
                </a:tc>
                <a:tc>
                  <a:txBody>
                    <a:bodyPr/>
                    <a:lstStyle/>
                    <a:p>
                      <a:pPr algn="ctr"/>
                      <a:r>
                        <a:rPr lang="en-US" sz="3200" u="none" dirty="0">
                          <a:solidFill>
                            <a:schemeClr val="accent5"/>
                          </a:solidFill>
                        </a:rPr>
                        <a:t>Law Enforcement</a:t>
                      </a:r>
                    </a:p>
                  </a:txBody>
                  <a:tcPr anchor="ctr"/>
                </a:tc>
                <a:extLst>
                  <a:ext uri="{0D108BD9-81ED-4DB2-BD59-A6C34878D82A}">
                    <a16:rowId xmlns:a16="http://schemas.microsoft.com/office/drawing/2014/main" val="2403104709"/>
                  </a:ext>
                </a:extLst>
              </a:tr>
              <a:tr h="1789536">
                <a:tc>
                  <a:txBody>
                    <a:bodyPr/>
                    <a:lstStyle/>
                    <a:p>
                      <a:pPr algn="ctr"/>
                      <a:r>
                        <a:rPr lang="en-US" sz="3200" dirty="0"/>
                        <a:t>Activists</a:t>
                      </a:r>
                    </a:p>
                  </a:txBody>
                  <a:tcPr anchor="ctr"/>
                </a:tc>
                <a:tc>
                  <a:txBody>
                    <a:bodyPr/>
                    <a:lstStyle/>
                    <a:p>
                      <a:pPr algn="ctr"/>
                      <a:r>
                        <a:rPr lang="en-US" sz="3200" dirty="0"/>
                        <a:t>Business Executives</a:t>
                      </a:r>
                    </a:p>
                  </a:txBody>
                  <a:tcPr anchor="ctr"/>
                </a:tc>
                <a:tc>
                  <a:txBody>
                    <a:bodyPr/>
                    <a:lstStyle/>
                    <a:p>
                      <a:pPr algn="ctr"/>
                      <a:r>
                        <a:rPr lang="en-US" sz="3200" dirty="0"/>
                        <a:t>Bloggers</a:t>
                      </a:r>
                    </a:p>
                  </a:txBody>
                  <a:tcPr anchor="ctr"/>
                </a:tc>
                <a:extLst>
                  <a:ext uri="{0D108BD9-81ED-4DB2-BD59-A6C34878D82A}">
                    <a16:rowId xmlns:a16="http://schemas.microsoft.com/office/drawing/2014/main" val="170254343"/>
                  </a:ext>
                </a:extLst>
              </a:tr>
              <a:tr h="1789536">
                <a:tc>
                  <a:txBody>
                    <a:bodyPr/>
                    <a:lstStyle/>
                    <a:p>
                      <a:pPr algn="ctr"/>
                      <a:r>
                        <a:rPr lang="en-US" sz="3200" dirty="0"/>
                        <a:t>Militaries</a:t>
                      </a:r>
                    </a:p>
                  </a:txBody>
                  <a:tcPr anchor="ctr"/>
                </a:tc>
                <a:tc>
                  <a:txBody>
                    <a:bodyPr/>
                    <a:lstStyle/>
                    <a:p>
                      <a:pPr algn="ctr"/>
                      <a:r>
                        <a:rPr lang="en-US" sz="3200" dirty="0"/>
                        <a:t>IT Professionals</a:t>
                      </a:r>
                    </a:p>
                  </a:txBody>
                  <a:tcPr anchor="ctr"/>
                </a:tc>
                <a:tc>
                  <a:txBody>
                    <a:bodyPr/>
                    <a:lstStyle/>
                    <a:p>
                      <a:pPr algn="ctr"/>
                      <a:r>
                        <a:rPr lang="en-US" sz="3200" dirty="0"/>
                        <a:t>Whistleblowers</a:t>
                      </a:r>
                    </a:p>
                  </a:txBody>
                  <a:tcPr anchor="ctr"/>
                </a:tc>
                <a:extLst>
                  <a:ext uri="{0D108BD9-81ED-4DB2-BD59-A6C34878D82A}">
                    <a16:rowId xmlns:a16="http://schemas.microsoft.com/office/drawing/2014/main" val="2408402317"/>
                  </a:ext>
                </a:extLst>
              </a:tr>
            </a:tbl>
          </a:graphicData>
        </a:graphic>
      </p:graphicFrame>
      <p:sp>
        <p:nvSpPr>
          <p:cNvPr id="8" name="TextBox 7">
            <a:extLst>
              <a:ext uri="{FF2B5EF4-FFF2-40B4-BE49-F238E27FC236}">
                <a16:creationId xmlns:a16="http://schemas.microsoft.com/office/drawing/2014/main" id="{FBC34D45-A186-6A79-51E3-FC5F0B554A78}"/>
              </a:ext>
            </a:extLst>
          </p:cNvPr>
          <p:cNvSpPr txBox="1"/>
          <p:nvPr/>
        </p:nvSpPr>
        <p:spPr>
          <a:xfrm>
            <a:off x="3937000" y="7248340"/>
            <a:ext cx="6913418" cy="369332"/>
          </a:xfrm>
          <a:prstGeom prst="rect">
            <a:avLst/>
          </a:prstGeom>
          <a:noFill/>
        </p:spPr>
        <p:txBody>
          <a:bodyPr wrap="square">
            <a:spAutoFit/>
          </a:bodyPr>
          <a:lstStyle/>
          <a:p>
            <a:r>
              <a:rPr lang="en-US" dirty="0">
                <a:solidFill>
                  <a:schemeClr val="accent3"/>
                </a:solidFill>
              </a:rPr>
              <a:t>https://2019.www.torproject.org/about/</a:t>
            </a:r>
            <a:r>
              <a:rPr lang="en-US" dirty="0" err="1">
                <a:solidFill>
                  <a:schemeClr val="accent3"/>
                </a:solidFill>
              </a:rPr>
              <a:t>torusers.html.en</a:t>
            </a:r>
            <a:endParaRPr lang="en-US" dirty="0">
              <a:solidFill>
                <a:schemeClr val="accent3"/>
              </a:solidFill>
            </a:endParaRPr>
          </a:p>
        </p:txBody>
      </p:sp>
      <p:sp>
        <p:nvSpPr>
          <p:cNvPr id="7" name="Rounded Rectangular Callout 6">
            <a:extLst>
              <a:ext uri="{FF2B5EF4-FFF2-40B4-BE49-F238E27FC236}">
                <a16:creationId xmlns:a16="http://schemas.microsoft.com/office/drawing/2014/main" id="{3950DF37-0624-B233-D014-4967F3B3D337}"/>
              </a:ext>
            </a:extLst>
          </p:cNvPr>
          <p:cNvSpPr/>
          <p:nvPr/>
        </p:nvSpPr>
        <p:spPr>
          <a:xfrm>
            <a:off x="7393709" y="3719946"/>
            <a:ext cx="4819073" cy="1731818"/>
          </a:xfrm>
          <a:prstGeom prst="wedgeRoundRectCallout">
            <a:avLst>
              <a:gd name="adj1" fmla="val 26729"/>
              <a:gd name="adj2" fmla="val -930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800" dirty="0"/>
              <a:t>Online surveillance</a:t>
            </a:r>
          </a:p>
          <a:p>
            <a:pPr marL="285750" indent="-285750">
              <a:buFont typeface="Arial" panose="020B0604020202020204" pitchFamily="34" charset="0"/>
              <a:buChar char="•"/>
            </a:pPr>
            <a:r>
              <a:rPr lang="en-US" sz="2800" dirty="0"/>
              <a:t>Sting operations</a:t>
            </a:r>
          </a:p>
          <a:p>
            <a:pPr marL="285750" indent="-285750">
              <a:buFont typeface="Arial" panose="020B0604020202020204" pitchFamily="34" charset="0"/>
              <a:buChar char="•"/>
            </a:pPr>
            <a:r>
              <a:rPr lang="en-US" sz="2800" dirty="0"/>
              <a:t>Truly anonymous tip lines</a:t>
            </a:r>
          </a:p>
        </p:txBody>
      </p:sp>
      <p:sp>
        <p:nvSpPr>
          <p:cNvPr id="10" name="Slide Number Placeholder 1">
            <a:extLst>
              <a:ext uri="{FF2B5EF4-FFF2-40B4-BE49-F238E27FC236}">
                <a16:creationId xmlns:a16="http://schemas.microsoft.com/office/drawing/2014/main" id="{B9B703B0-CF91-3025-C329-1DBB2F78C97A}"/>
              </a:ext>
            </a:extLst>
          </p:cNvPr>
          <p:cNvSpPr>
            <a:spLocks noGrp="1"/>
          </p:cNvSpPr>
          <p:nvPr>
            <p:ph type="sldNum" sz="quarter" idx="10"/>
          </p:nvPr>
        </p:nvSpPr>
        <p:spPr>
          <a:xfrm>
            <a:off x="7652825" y="7203864"/>
            <a:ext cx="5505299" cy="413808"/>
          </a:xfrm>
        </p:spPr>
        <p:txBody>
          <a:bodyPr/>
          <a:lstStyle/>
          <a:p>
            <a:r>
              <a:rPr lang="en-US" dirty="0"/>
              <a:t>Toward Safer Tor Research |  </a:t>
            </a:r>
            <a:fld id="{EC78876D-F60F-416A-9AB8-0484C938732F}" type="slidenum">
              <a:rPr lang="en-US" b="1" smtClean="0">
                <a:solidFill>
                  <a:schemeClr val="tx2"/>
                </a:solidFill>
              </a:rPr>
              <a:pPr/>
              <a:t>6</a:t>
            </a:fld>
            <a:endParaRPr lang="en-US" b="1" dirty="0">
              <a:solidFill>
                <a:schemeClr val="tx2"/>
              </a:solidFill>
            </a:endParaRPr>
          </a:p>
        </p:txBody>
      </p:sp>
    </p:spTree>
    <p:extLst>
      <p:ext uri="{BB962C8B-B14F-4D97-AF65-F5344CB8AC3E}">
        <p14:creationId xmlns:p14="http://schemas.microsoft.com/office/powerpoint/2010/main" val="36855778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FEE331-BEDB-3040-8004-EE7E2E0F84B4}"/>
              </a:ext>
            </a:extLst>
          </p:cNvPr>
          <p:cNvSpPr>
            <a:spLocks noGrp="1"/>
          </p:cNvSpPr>
          <p:nvPr>
            <p:ph type="sldNum" sz="quarter" idx="10"/>
          </p:nvPr>
        </p:nvSpPr>
        <p:spPr/>
        <p:txBody>
          <a:bodyPr/>
          <a:lstStyle/>
          <a:p>
            <a:r>
              <a:rPr lang="en-US" dirty="0"/>
              <a:t>Toward Safer Tor Research |  </a:t>
            </a:r>
            <a:fld id="{EC78876D-F60F-416A-9AB8-0484C938732F}" type="slidenum">
              <a:rPr lang="en-US" b="1" smtClean="0">
                <a:solidFill>
                  <a:schemeClr val="tx2"/>
                </a:solidFill>
              </a:rPr>
              <a:pPr/>
              <a:t>60</a:t>
            </a:fld>
            <a:endParaRPr lang="en-US" b="1" dirty="0">
              <a:solidFill>
                <a:schemeClr val="tx2"/>
              </a:solidFill>
            </a:endParaRPr>
          </a:p>
        </p:txBody>
      </p:sp>
      <p:sp>
        <p:nvSpPr>
          <p:cNvPr id="3" name="Footer Placeholder 2">
            <a:extLst>
              <a:ext uri="{FF2B5EF4-FFF2-40B4-BE49-F238E27FC236}">
                <a16:creationId xmlns:a16="http://schemas.microsoft.com/office/drawing/2014/main" id="{DD52E0B7-DBBC-2B48-B941-2B6E119657B4}"/>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768DE741-5ADA-FB40-B547-83F114EC53F7}"/>
              </a:ext>
            </a:extLst>
          </p:cNvPr>
          <p:cNvSpPr>
            <a:spLocks noGrp="1"/>
          </p:cNvSpPr>
          <p:nvPr>
            <p:ph type="title"/>
          </p:nvPr>
        </p:nvSpPr>
        <p:spPr/>
        <p:txBody>
          <a:bodyPr/>
          <a:lstStyle/>
          <a:p>
            <a:r>
              <a:rPr lang="en-US" dirty="0"/>
              <a:t>Effect on Client Performance</a:t>
            </a:r>
          </a:p>
        </p:txBody>
      </p:sp>
      <p:pic>
        <p:nvPicPr>
          <p:cNvPr id="8" name="Content Placeholder 6">
            <a:extLst>
              <a:ext uri="{FF2B5EF4-FFF2-40B4-BE49-F238E27FC236}">
                <a16:creationId xmlns:a16="http://schemas.microsoft.com/office/drawing/2014/main" id="{58B6EF01-C2EB-20F2-D2C9-3A0A7B8D46DD}"/>
              </a:ext>
            </a:extLst>
          </p:cNvPr>
          <p:cNvPicPr>
            <a:picLocks noChangeAspect="1"/>
          </p:cNvPicPr>
          <p:nvPr/>
        </p:nvPicPr>
        <p:blipFill>
          <a:blip r:embed="rId2"/>
          <a:stretch>
            <a:fillRect/>
          </a:stretch>
        </p:blipFill>
        <p:spPr>
          <a:xfrm>
            <a:off x="1134269" y="1402080"/>
            <a:ext cx="8557177" cy="5704784"/>
          </a:xfrm>
          <a:prstGeom prst="rect">
            <a:avLst/>
          </a:prstGeom>
        </p:spPr>
      </p:pic>
    </p:spTree>
    <p:extLst>
      <p:ext uri="{BB962C8B-B14F-4D97-AF65-F5344CB8AC3E}">
        <p14:creationId xmlns:p14="http://schemas.microsoft.com/office/powerpoint/2010/main" val="14640384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FEE331-BEDB-3040-8004-EE7E2E0F84B4}"/>
              </a:ext>
            </a:extLst>
          </p:cNvPr>
          <p:cNvSpPr>
            <a:spLocks noGrp="1"/>
          </p:cNvSpPr>
          <p:nvPr>
            <p:ph type="sldNum" sz="quarter" idx="10"/>
          </p:nvPr>
        </p:nvSpPr>
        <p:spPr/>
        <p:txBody>
          <a:bodyPr/>
          <a:lstStyle/>
          <a:p>
            <a:r>
              <a:rPr lang="en-US" dirty="0"/>
              <a:t>Toward Safer Tor Research |  </a:t>
            </a:r>
            <a:fld id="{EC78876D-F60F-416A-9AB8-0484C938732F}" type="slidenum">
              <a:rPr lang="en-US" b="1" smtClean="0">
                <a:solidFill>
                  <a:schemeClr val="tx2"/>
                </a:solidFill>
              </a:rPr>
              <a:pPr/>
              <a:t>61</a:t>
            </a:fld>
            <a:endParaRPr lang="en-US" b="1" dirty="0">
              <a:solidFill>
                <a:schemeClr val="tx2"/>
              </a:solidFill>
            </a:endParaRPr>
          </a:p>
        </p:txBody>
      </p:sp>
      <p:sp>
        <p:nvSpPr>
          <p:cNvPr id="3" name="Footer Placeholder 2">
            <a:extLst>
              <a:ext uri="{FF2B5EF4-FFF2-40B4-BE49-F238E27FC236}">
                <a16:creationId xmlns:a16="http://schemas.microsoft.com/office/drawing/2014/main" id="{DD52E0B7-DBBC-2B48-B941-2B6E119657B4}"/>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768DE741-5ADA-FB40-B547-83F114EC53F7}"/>
              </a:ext>
            </a:extLst>
          </p:cNvPr>
          <p:cNvSpPr>
            <a:spLocks noGrp="1"/>
          </p:cNvSpPr>
          <p:nvPr>
            <p:ph type="title"/>
          </p:nvPr>
        </p:nvSpPr>
        <p:spPr/>
        <p:txBody>
          <a:bodyPr/>
          <a:lstStyle/>
          <a:p>
            <a:r>
              <a:rPr lang="en-US" dirty="0"/>
              <a:t>Effect on Client Performance</a:t>
            </a:r>
          </a:p>
        </p:txBody>
      </p:sp>
      <p:pic>
        <p:nvPicPr>
          <p:cNvPr id="7" name="Content Placeholder 6">
            <a:extLst>
              <a:ext uri="{FF2B5EF4-FFF2-40B4-BE49-F238E27FC236}">
                <a16:creationId xmlns:a16="http://schemas.microsoft.com/office/drawing/2014/main" id="{181E147B-8C78-594F-A91F-CD9CD8819551}"/>
              </a:ext>
            </a:extLst>
          </p:cNvPr>
          <p:cNvPicPr>
            <a:picLocks noGrp="1" noChangeAspect="1"/>
          </p:cNvPicPr>
          <p:nvPr>
            <p:ph idx="13"/>
          </p:nvPr>
        </p:nvPicPr>
        <p:blipFill>
          <a:blip r:embed="rId2"/>
          <a:stretch>
            <a:fillRect/>
          </a:stretch>
        </p:blipFill>
        <p:spPr>
          <a:xfrm>
            <a:off x="1134269" y="1402080"/>
            <a:ext cx="8557177" cy="5704784"/>
          </a:xfrm>
        </p:spPr>
      </p:pic>
      <p:sp>
        <p:nvSpPr>
          <p:cNvPr id="10" name="Rectangle 9">
            <a:extLst>
              <a:ext uri="{FF2B5EF4-FFF2-40B4-BE49-F238E27FC236}">
                <a16:creationId xmlns:a16="http://schemas.microsoft.com/office/drawing/2014/main" id="{9F203E6C-4A8D-2949-AE87-B6EC66771622}"/>
              </a:ext>
            </a:extLst>
          </p:cNvPr>
          <p:cNvSpPr/>
          <p:nvPr/>
        </p:nvSpPr>
        <p:spPr>
          <a:xfrm>
            <a:off x="10336995" y="1746849"/>
            <a:ext cx="2030275" cy="213935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20k Circuits</a:t>
            </a:r>
          </a:p>
          <a:p>
            <a:pPr algn="ctr"/>
            <a:r>
              <a:rPr lang="en-US" sz="4400" dirty="0"/>
              <a:t>TTLB:</a:t>
            </a:r>
            <a:br>
              <a:rPr lang="en-US" sz="4400" dirty="0"/>
            </a:br>
            <a:r>
              <a:rPr lang="en-US" sz="4400" dirty="0"/>
              <a:t>+120%</a:t>
            </a:r>
          </a:p>
        </p:txBody>
      </p:sp>
      <p:sp>
        <p:nvSpPr>
          <p:cNvPr id="11" name="Rectangle 10">
            <a:extLst>
              <a:ext uri="{FF2B5EF4-FFF2-40B4-BE49-F238E27FC236}">
                <a16:creationId xmlns:a16="http://schemas.microsoft.com/office/drawing/2014/main" id="{0F6F678E-12B6-6E4D-93EE-AE33E8642524}"/>
              </a:ext>
            </a:extLst>
          </p:cNvPr>
          <p:cNvSpPr/>
          <p:nvPr/>
        </p:nvSpPr>
        <p:spPr>
          <a:xfrm>
            <a:off x="10377432" y="4414944"/>
            <a:ext cx="2030275" cy="213935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Stop Reading</a:t>
            </a:r>
          </a:p>
          <a:p>
            <a:pPr algn="ctr"/>
            <a:r>
              <a:rPr lang="en-US" sz="4400" dirty="0"/>
              <a:t>TTLB:</a:t>
            </a:r>
            <a:br>
              <a:rPr lang="en-US" sz="4400" dirty="0"/>
            </a:br>
            <a:r>
              <a:rPr lang="en-US" sz="4400" dirty="0"/>
              <a:t>+47%</a:t>
            </a:r>
          </a:p>
        </p:txBody>
      </p:sp>
    </p:spTree>
    <p:extLst>
      <p:ext uri="{BB962C8B-B14F-4D97-AF65-F5344CB8AC3E}">
        <p14:creationId xmlns:p14="http://schemas.microsoft.com/office/powerpoint/2010/main" val="22619562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CB32ED-DA9A-5E44-ABA1-156255D35C52}"/>
              </a:ext>
            </a:extLst>
          </p:cNvPr>
          <p:cNvSpPr>
            <a:spLocks noGrp="1"/>
          </p:cNvSpPr>
          <p:nvPr>
            <p:ph type="sldNum" sz="quarter" idx="10"/>
          </p:nvPr>
        </p:nvSpPr>
        <p:spPr/>
        <p:txBody>
          <a:bodyPr/>
          <a:lstStyle/>
          <a:p>
            <a:r>
              <a:rPr lang="en-US" dirty="0"/>
              <a:t>Toward Safer Tor Research |  </a:t>
            </a:r>
            <a:fld id="{EC78876D-F60F-416A-9AB8-0484C938732F}" type="slidenum">
              <a:rPr lang="en-US" b="1" smtClean="0">
                <a:solidFill>
                  <a:schemeClr val="tx2"/>
                </a:solidFill>
              </a:rPr>
              <a:pPr/>
              <a:t>62</a:t>
            </a:fld>
            <a:endParaRPr lang="en-US" b="1" dirty="0">
              <a:solidFill>
                <a:schemeClr val="tx2"/>
              </a:solidFill>
            </a:endParaRPr>
          </a:p>
        </p:txBody>
      </p:sp>
      <p:sp>
        <p:nvSpPr>
          <p:cNvPr id="3" name="Footer Placeholder 2">
            <a:extLst>
              <a:ext uri="{FF2B5EF4-FFF2-40B4-BE49-F238E27FC236}">
                <a16:creationId xmlns:a16="http://schemas.microsoft.com/office/drawing/2014/main" id="{536C90D0-A433-B749-8274-5EE37139D128}"/>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1C56F31D-4226-E542-AEAB-B6CF734FFAC8}"/>
              </a:ext>
            </a:extLst>
          </p:cNvPr>
          <p:cNvSpPr>
            <a:spLocks noGrp="1"/>
          </p:cNvSpPr>
          <p:nvPr>
            <p:ph type="title"/>
          </p:nvPr>
        </p:nvSpPr>
        <p:spPr/>
        <p:txBody>
          <a:bodyPr/>
          <a:lstStyle/>
          <a:p>
            <a:r>
              <a:rPr lang="en-US" dirty="0"/>
              <a:t>Mitigations to Relay Congestion Attack</a:t>
            </a:r>
          </a:p>
        </p:txBody>
      </p:sp>
      <p:sp>
        <p:nvSpPr>
          <p:cNvPr id="5" name="Content Placeholder 4">
            <a:extLst>
              <a:ext uri="{FF2B5EF4-FFF2-40B4-BE49-F238E27FC236}">
                <a16:creationId xmlns:a16="http://schemas.microsoft.com/office/drawing/2014/main" id="{68170651-C860-1444-A866-099101752AB2}"/>
              </a:ext>
            </a:extLst>
          </p:cNvPr>
          <p:cNvSpPr>
            <a:spLocks noGrp="1"/>
          </p:cNvSpPr>
          <p:nvPr>
            <p:ph idx="13"/>
          </p:nvPr>
        </p:nvSpPr>
        <p:spPr/>
        <p:txBody>
          <a:bodyPr/>
          <a:lstStyle/>
          <a:p>
            <a:r>
              <a:rPr lang="en-US" dirty="0"/>
              <a:t>Ability to stop reading from circuits</a:t>
            </a:r>
          </a:p>
          <a:p>
            <a:pPr lvl="2"/>
            <a:r>
              <a:rPr lang="en-US" dirty="0"/>
              <a:t>Authenticated SENDMEs, Tor Proposal 289, implemented in 0.4.1.1-alpha</a:t>
            </a:r>
          </a:p>
          <a:p>
            <a:endParaRPr lang="en-US" dirty="0"/>
          </a:p>
        </p:txBody>
      </p:sp>
      <p:pic>
        <p:nvPicPr>
          <p:cNvPr id="26" name="Picture 25">
            <a:extLst>
              <a:ext uri="{FF2B5EF4-FFF2-40B4-BE49-F238E27FC236}">
                <a16:creationId xmlns:a16="http://schemas.microsoft.com/office/drawing/2014/main" id="{8D153E3A-DD76-6549-B4AC-0443B1AB6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8635" y="3330305"/>
            <a:ext cx="5447926" cy="3049471"/>
          </a:xfrm>
          <a:prstGeom prst="rect">
            <a:avLst/>
          </a:prstGeom>
        </p:spPr>
      </p:pic>
      <p:cxnSp>
        <p:nvCxnSpPr>
          <p:cNvPr id="27" name="Straight Connector 26">
            <a:extLst>
              <a:ext uri="{FF2B5EF4-FFF2-40B4-BE49-F238E27FC236}">
                <a16:creationId xmlns:a16="http://schemas.microsoft.com/office/drawing/2014/main" id="{747B8A15-7CC3-684A-86CF-7429F951A8E3}"/>
              </a:ext>
            </a:extLst>
          </p:cNvPr>
          <p:cNvCxnSpPr>
            <a:cxnSpLocks/>
          </p:cNvCxnSpPr>
          <p:nvPr/>
        </p:nvCxnSpPr>
        <p:spPr>
          <a:xfrm flipH="1">
            <a:off x="8071533" y="5155475"/>
            <a:ext cx="3177312" cy="21003"/>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6FDB88-FDFF-DD44-9FBE-D74434E83357}"/>
              </a:ext>
            </a:extLst>
          </p:cNvPr>
          <p:cNvCxnSpPr>
            <a:cxnSpLocks/>
          </p:cNvCxnSpPr>
          <p:nvPr/>
        </p:nvCxnSpPr>
        <p:spPr>
          <a:xfrm flipH="1">
            <a:off x="1044701" y="5134474"/>
            <a:ext cx="3682188" cy="42003"/>
          </a:xfrm>
          <a:prstGeom prst="line">
            <a:avLst/>
          </a:prstGeom>
          <a:ln w="127000"/>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5462ED96-B152-884F-B4DE-D5A636C73236}"/>
              </a:ext>
            </a:extLst>
          </p:cNvPr>
          <p:cNvGrpSpPr/>
          <p:nvPr/>
        </p:nvGrpSpPr>
        <p:grpSpPr>
          <a:xfrm>
            <a:off x="645435" y="3138523"/>
            <a:ext cx="2020503" cy="2497298"/>
            <a:chOff x="5648649" y="2397365"/>
            <a:chExt cx="1637158" cy="2023492"/>
          </a:xfrm>
        </p:grpSpPr>
        <p:pic>
          <p:nvPicPr>
            <p:cNvPr id="30" name="Content Placeholder 3" descr="evil.png">
              <a:extLst>
                <a:ext uri="{FF2B5EF4-FFF2-40B4-BE49-F238E27FC236}">
                  <a16:creationId xmlns:a16="http://schemas.microsoft.com/office/drawing/2014/main" id="{5992D370-BF4E-CE40-86D7-8A793F73BA24}"/>
                </a:ext>
              </a:extLst>
            </p:cNvPr>
            <p:cNvPicPr>
              <a:picLocks noChangeAspect="1"/>
            </p:cNvPicPr>
            <p:nvPr/>
          </p:nvPicPr>
          <p:blipFill rotWithShape="1">
            <a:blip r:embed="rId3">
              <a:extLst>
                <a:ext uri="{28A0092B-C50C-407E-A947-70E740481C1C}">
                  <a14:useLocalDpi xmlns:a14="http://schemas.microsoft.com/office/drawing/2010/main" val="0"/>
                </a:ext>
              </a:extLst>
            </a:blip>
            <a:srcRect l="-1997" t="-1339" r="-15414" b="18866"/>
            <a:stretch/>
          </p:blipFill>
          <p:spPr>
            <a:xfrm>
              <a:off x="5648649" y="2397365"/>
              <a:ext cx="1637158" cy="2023492"/>
            </a:xfrm>
            <a:prstGeom prst="rect">
              <a:avLst/>
            </a:prstGeom>
          </p:spPr>
        </p:pic>
        <p:pic>
          <p:nvPicPr>
            <p:cNvPr id="31" name="Picture 30">
              <a:extLst>
                <a:ext uri="{FF2B5EF4-FFF2-40B4-BE49-F238E27FC236}">
                  <a16:creationId xmlns:a16="http://schemas.microsoft.com/office/drawing/2014/main" id="{91B46C54-4D0D-9B44-B047-501E6F9CB4B7}"/>
                </a:ext>
              </a:extLst>
            </p:cNvPr>
            <p:cNvPicPr>
              <a:picLocks noChangeAspect="1"/>
            </p:cNvPicPr>
            <p:nvPr/>
          </p:nvPicPr>
          <p:blipFill>
            <a:blip r:embed="rId4"/>
            <a:stretch>
              <a:fillRect/>
            </a:stretch>
          </p:blipFill>
          <p:spPr>
            <a:xfrm>
              <a:off x="6045956" y="3377318"/>
              <a:ext cx="672943" cy="1032460"/>
            </a:xfrm>
            <a:prstGeom prst="rect">
              <a:avLst/>
            </a:prstGeom>
          </p:spPr>
        </p:pic>
      </p:grpSp>
      <p:cxnSp>
        <p:nvCxnSpPr>
          <p:cNvPr id="32" name="Straight Connector 31">
            <a:extLst>
              <a:ext uri="{FF2B5EF4-FFF2-40B4-BE49-F238E27FC236}">
                <a16:creationId xmlns:a16="http://schemas.microsoft.com/office/drawing/2014/main" id="{5019FFE9-459F-9546-A755-C93005EC09FD}"/>
              </a:ext>
            </a:extLst>
          </p:cNvPr>
          <p:cNvCxnSpPr>
            <a:cxnSpLocks/>
          </p:cNvCxnSpPr>
          <p:nvPr/>
        </p:nvCxnSpPr>
        <p:spPr>
          <a:xfrm flipH="1">
            <a:off x="3984382" y="5134475"/>
            <a:ext cx="4055649" cy="0"/>
          </a:xfrm>
          <a:prstGeom prst="line">
            <a:avLst/>
          </a:prstGeom>
          <a:ln w="127000">
            <a:prstDash val="sysDot"/>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1A111452-C420-6B40-8377-FE1BAACB36A3}"/>
              </a:ext>
            </a:extLst>
          </p:cNvPr>
          <p:cNvPicPr>
            <a:picLocks noChangeAspect="1"/>
          </p:cNvPicPr>
          <p:nvPr/>
        </p:nvPicPr>
        <p:blipFill>
          <a:blip r:embed="rId5"/>
          <a:stretch>
            <a:fillRect/>
          </a:stretch>
        </p:blipFill>
        <p:spPr>
          <a:xfrm>
            <a:off x="3952881" y="3899584"/>
            <a:ext cx="1326312" cy="1492102"/>
          </a:xfrm>
          <a:prstGeom prst="rect">
            <a:avLst/>
          </a:prstGeom>
        </p:spPr>
      </p:pic>
      <p:pic>
        <p:nvPicPr>
          <p:cNvPr id="34" name="Picture 33">
            <a:extLst>
              <a:ext uri="{FF2B5EF4-FFF2-40B4-BE49-F238E27FC236}">
                <a16:creationId xmlns:a16="http://schemas.microsoft.com/office/drawing/2014/main" id="{1B9FFF3A-92D6-9342-9BB9-6B9448B8EF3D}"/>
              </a:ext>
            </a:extLst>
          </p:cNvPr>
          <p:cNvPicPr>
            <a:picLocks noChangeAspect="1"/>
          </p:cNvPicPr>
          <p:nvPr/>
        </p:nvPicPr>
        <p:blipFill>
          <a:blip r:embed="rId5"/>
          <a:stretch>
            <a:fillRect/>
          </a:stretch>
        </p:blipFill>
        <p:spPr>
          <a:xfrm>
            <a:off x="7376875" y="3987555"/>
            <a:ext cx="1326312" cy="1492102"/>
          </a:xfrm>
          <a:prstGeom prst="rect">
            <a:avLst/>
          </a:prstGeom>
        </p:spPr>
      </p:pic>
      <p:pic>
        <p:nvPicPr>
          <p:cNvPr id="35" name="Picture 34">
            <a:extLst>
              <a:ext uri="{FF2B5EF4-FFF2-40B4-BE49-F238E27FC236}">
                <a16:creationId xmlns:a16="http://schemas.microsoft.com/office/drawing/2014/main" id="{53D4C16D-35A1-4A44-AFEF-A245BC7ABA30}"/>
              </a:ext>
            </a:extLst>
          </p:cNvPr>
          <p:cNvPicPr>
            <a:picLocks noChangeAspect="1"/>
          </p:cNvPicPr>
          <p:nvPr/>
        </p:nvPicPr>
        <p:blipFill>
          <a:blip r:embed="rId6"/>
          <a:stretch>
            <a:fillRect/>
          </a:stretch>
        </p:blipFill>
        <p:spPr>
          <a:xfrm>
            <a:off x="10698629" y="4021222"/>
            <a:ext cx="1564872" cy="1894319"/>
          </a:xfrm>
          <a:prstGeom prst="rect">
            <a:avLst/>
          </a:prstGeom>
        </p:spPr>
      </p:pic>
      <p:sp>
        <p:nvSpPr>
          <p:cNvPr id="36" name="TextBox 35">
            <a:extLst>
              <a:ext uri="{FF2B5EF4-FFF2-40B4-BE49-F238E27FC236}">
                <a16:creationId xmlns:a16="http://schemas.microsoft.com/office/drawing/2014/main" id="{4B54EE88-111F-6142-BB37-07A4ECC6AD79}"/>
              </a:ext>
            </a:extLst>
          </p:cNvPr>
          <p:cNvSpPr txBox="1"/>
          <p:nvPr/>
        </p:nvSpPr>
        <p:spPr>
          <a:xfrm>
            <a:off x="7376875" y="2938809"/>
            <a:ext cx="2560755" cy="954107"/>
          </a:xfrm>
          <a:prstGeom prst="rect">
            <a:avLst/>
          </a:prstGeom>
          <a:noFill/>
        </p:spPr>
        <p:txBody>
          <a:bodyPr wrap="square" rtlCol="0">
            <a:spAutoFit/>
          </a:bodyPr>
          <a:lstStyle/>
          <a:p>
            <a:r>
              <a:rPr lang="en-US" sz="2800" dirty="0"/>
              <a:t>Inject nonce in every 50 cells</a:t>
            </a:r>
          </a:p>
        </p:txBody>
      </p:sp>
      <p:sp>
        <p:nvSpPr>
          <p:cNvPr id="37" name="Striped Right Arrow 36">
            <a:extLst>
              <a:ext uri="{FF2B5EF4-FFF2-40B4-BE49-F238E27FC236}">
                <a16:creationId xmlns:a16="http://schemas.microsoft.com/office/drawing/2014/main" id="{D72A6804-09BB-E645-A5CF-D5EBCC7C88DF}"/>
              </a:ext>
            </a:extLst>
          </p:cNvPr>
          <p:cNvSpPr/>
          <p:nvPr/>
        </p:nvSpPr>
        <p:spPr>
          <a:xfrm rot="10800000">
            <a:off x="6049955" y="4065176"/>
            <a:ext cx="1602870" cy="580459"/>
          </a:xfrm>
          <a:prstGeom prst="stripedRightArrow">
            <a:avLst>
              <a:gd name="adj1" fmla="val 2782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38EB46D1-A8C5-3340-AB46-F94BED928C59}"/>
              </a:ext>
            </a:extLst>
          </p:cNvPr>
          <p:cNvSpPr txBox="1"/>
          <p:nvPr/>
        </p:nvSpPr>
        <p:spPr>
          <a:xfrm>
            <a:off x="696109" y="6177225"/>
            <a:ext cx="4030780" cy="954107"/>
          </a:xfrm>
          <a:prstGeom prst="rect">
            <a:avLst/>
          </a:prstGeom>
          <a:noFill/>
        </p:spPr>
        <p:txBody>
          <a:bodyPr wrap="square" rtlCol="0">
            <a:spAutoFit/>
          </a:bodyPr>
          <a:lstStyle/>
          <a:p>
            <a:r>
              <a:rPr lang="en-US" sz="2800" dirty="0"/>
              <a:t>Must read and return nonce in SENDME cell</a:t>
            </a:r>
          </a:p>
        </p:txBody>
      </p:sp>
      <p:sp>
        <p:nvSpPr>
          <p:cNvPr id="39" name="Striped Right Arrow 38">
            <a:extLst>
              <a:ext uri="{FF2B5EF4-FFF2-40B4-BE49-F238E27FC236}">
                <a16:creationId xmlns:a16="http://schemas.microsoft.com/office/drawing/2014/main" id="{6D96A004-4C8F-AD47-9DB9-B3CFDCEEAACA}"/>
              </a:ext>
            </a:extLst>
          </p:cNvPr>
          <p:cNvSpPr/>
          <p:nvPr/>
        </p:nvSpPr>
        <p:spPr>
          <a:xfrm>
            <a:off x="2456625" y="5580423"/>
            <a:ext cx="1602870" cy="580459"/>
          </a:xfrm>
          <a:prstGeom prst="stripedRightArrow">
            <a:avLst>
              <a:gd name="adj1" fmla="val 2782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24324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F40EFA-3019-8DD4-DB71-F0B4D4B9DB0D}"/>
              </a:ext>
            </a:extLst>
          </p:cNvPr>
          <p:cNvSpPr>
            <a:spLocks noGrp="1"/>
          </p:cNvSpPr>
          <p:nvPr>
            <p:ph type="title"/>
          </p:nvPr>
        </p:nvSpPr>
        <p:spPr/>
        <p:txBody>
          <a:bodyPr/>
          <a:lstStyle/>
          <a:p>
            <a:r>
              <a:rPr lang="en-US" dirty="0">
                <a:solidFill>
                  <a:schemeClr val="bg2"/>
                </a:solidFill>
              </a:rPr>
              <a:t>Outline</a:t>
            </a:r>
          </a:p>
        </p:txBody>
      </p:sp>
      <p:sp>
        <p:nvSpPr>
          <p:cNvPr id="7" name="Content Placeholder 6">
            <a:extLst>
              <a:ext uri="{FF2B5EF4-FFF2-40B4-BE49-F238E27FC236}">
                <a16:creationId xmlns:a16="http://schemas.microsoft.com/office/drawing/2014/main" id="{09D1D1F2-3435-7AF7-7565-F7751B2CB182}"/>
              </a:ext>
            </a:extLst>
          </p:cNvPr>
          <p:cNvSpPr>
            <a:spLocks noGrp="1"/>
          </p:cNvSpPr>
          <p:nvPr>
            <p:ph idx="13"/>
          </p:nvPr>
        </p:nvSpPr>
        <p:spPr>
          <a:xfrm>
            <a:off x="628074" y="4104109"/>
            <a:ext cx="12530051" cy="2920324"/>
          </a:xfrm>
        </p:spPr>
        <p:txBody>
          <a:bodyPr/>
          <a:lstStyle/>
          <a:p>
            <a:pPr marL="285750" indent="-285750">
              <a:buFont typeface="Arial" panose="020B0604020202020204" pitchFamily="34" charset="0"/>
              <a:buChar char="•"/>
            </a:pPr>
            <a:r>
              <a:rPr lang="en-US" sz="2400" dirty="0"/>
              <a:t>Tor Safety Board overview</a:t>
            </a:r>
          </a:p>
          <a:p>
            <a:endParaRPr lang="en-US" sz="2400" dirty="0"/>
          </a:p>
          <a:p>
            <a:pPr marL="285750" indent="-285750">
              <a:buFont typeface="Arial" panose="020B0604020202020204" pitchFamily="34" charset="0"/>
              <a:buChar char="•"/>
            </a:pPr>
            <a:r>
              <a:rPr lang="en-US" sz="2400" dirty="0"/>
              <a:t>Research areas relevant to safety</a:t>
            </a:r>
          </a:p>
          <a:p>
            <a:pPr marL="747675" lvl="2" indent="-285750"/>
            <a:r>
              <a:rPr lang="en-US" sz="2000" dirty="0"/>
              <a:t>Simulating Tor with Shadow</a:t>
            </a:r>
          </a:p>
          <a:p>
            <a:pPr marL="747675" lvl="2" indent="-285750"/>
            <a:r>
              <a:rPr lang="en-US" sz="2000" dirty="0"/>
              <a:t>Measuring Tor with </a:t>
            </a:r>
            <a:r>
              <a:rPr lang="en-US" sz="2000" dirty="0" err="1"/>
              <a:t>PrivCount</a:t>
            </a:r>
            <a:endParaRPr lang="en-US" sz="2000" dirty="0"/>
          </a:p>
          <a:p>
            <a:pPr marL="747675" lvl="2" indent="-285750"/>
            <a:r>
              <a:rPr lang="en-US" sz="2000" dirty="0"/>
              <a:t>Safe research applications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dirty="0">
                <a:solidFill>
                  <a:schemeClr val="bg2"/>
                </a:solidFill>
              </a:rPr>
              <a:t>Ongoing struggles</a:t>
            </a:r>
          </a:p>
        </p:txBody>
      </p:sp>
      <p:sp>
        <p:nvSpPr>
          <p:cNvPr id="2" name="Slide Number Placeholder 1">
            <a:extLst>
              <a:ext uri="{FF2B5EF4-FFF2-40B4-BE49-F238E27FC236}">
                <a16:creationId xmlns:a16="http://schemas.microsoft.com/office/drawing/2014/main" id="{AF4DC712-643E-C2D5-BF31-29B8D34E1310}"/>
              </a:ext>
            </a:extLst>
          </p:cNvPr>
          <p:cNvSpPr>
            <a:spLocks noGrp="1"/>
          </p:cNvSpPr>
          <p:nvPr>
            <p:ph type="sldNum" sz="quarter" idx="4294967295"/>
          </p:nvPr>
        </p:nvSpPr>
        <p:spPr>
          <a:xfrm>
            <a:off x="8312150" y="7204075"/>
            <a:ext cx="5505450" cy="414338"/>
          </a:xfrm>
        </p:spPr>
        <p:txBody>
          <a:bodyPr/>
          <a:lstStyle/>
          <a:p>
            <a:r>
              <a:rPr lang="en-US" dirty="0"/>
              <a:t>Toward Safer Tor Research |  </a:t>
            </a:r>
            <a:fld id="{EC78876D-F60F-416A-9AB8-0484C938732F}" type="slidenum">
              <a:rPr lang="en-US" b="1" smtClean="0">
                <a:solidFill>
                  <a:schemeClr val="bg1"/>
                </a:solidFill>
              </a:rPr>
              <a:pPr/>
              <a:t>63</a:t>
            </a:fld>
            <a:endParaRPr lang="en-US" b="1" dirty="0">
              <a:solidFill>
                <a:schemeClr val="bg1"/>
              </a:solidFill>
            </a:endParaRPr>
          </a:p>
        </p:txBody>
      </p:sp>
      <p:sp>
        <p:nvSpPr>
          <p:cNvPr id="3" name="Footer Placeholder 2">
            <a:extLst>
              <a:ext uri="{FF2B5EF4-FFF2-40B4-BE49-F238E27FC236}">
                <a16:creationId xmlns:a16="http://schemas.microsoft.com/office/drawing/2014/main" id="{D472F287-8E6E-5866-5200-C3777EA877FF}"/>
              </a:ext>
            </a:extLst>
          </p:cNvPr>
          <p:cNvSpPr>
            <a:spLocks noGrp="1"/>
          </p:cNvSpPr>
          <p:nvPr>
            <p:ph type="ftr" sz="quarter" idx="4294967295"/>
          </p:nvPr>
        </p:nvSpPr>
        <p:spPr>
          <a:xfrm>
            <a:off x="0" y="7204075"/>
            <a:ext cx="4662488" cy="414338"/>
          </a:xfrm>
        </p:spPr>
        <p:txBody>
          <a:bodyPr/>
          <a:lstStyle/>
          <a:p>
            <a:r>
              <a:rPr lang="en-US"/>
              <a:t>U.S. Naval Research Laboratory</a:t>
            </a:r>
            <a:endParaRPr lang="en-US" dirty="0"/>
          </a:p>
        </p:txBody>
      </p:sp>
    </p:spTree>
    <p:extLst>
      <p:ext uri="{BB962C8B-B14F-4D97-AF65-F5344CB8AC3E}">
        <p14:creationId xmlns:p14="http://schemas.microsoft.com/office/powerpoint/2010/main" val="35678050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E331211-7B59-6906-BB49-EFD1AE8822BD}"/>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40E82E78-9139-4D19-D52F-7EE3A0290EC4}"/>
              </a:ext>
            </a:extLst>
          </p:cNvPr>
          <p:cNvSpPr>
            <a:spLocks noGrp="1"/>
          </p:cNvSpPr>
          <p:nvPr>
            <p:ph type="title"/>
          </p:nvPr>
        </p:nvSpPr>
        <p:spPr/>
        <p:txBody>
          <a:bodyPr/>
          <a:lstStyle/>
          <a:p>
            <a:r>
              <a:rPr lang="en-US" dirty="0"/>
              <a:t>Paper from SigComm’15</a:t>
            </a:r>
          </a:p>
        </p:txBody>
      </p:sp>
      <p:pic>
        <p:nvPicPr>
          <p:cNvPr id="7" name="Content Placeholder 6">
            <a:extLst>
              <a:ext uri="{FF2B5EF4-FFF2-40B4-BE49-F238E27FC236}">
                <a16:creationId xmlns:a16="http://schemas.microsoft.com/office/drawing/2014/main" id="{0BF3FAB9-B456-BF4F-E5C2-480908A73ADC}"/>
              </a:ext>
            </a:extLst>
          </p:cNvPr>
          <p:cNvPicPr>
            <a:picLocks noGrp="1" noChangeAspect="1"/>
          </p:cNvPicPr>
          <p:nvPr>
            <p:ph idx="13"/>
          </p:nvPr>
        </p:nvPicPr>
        <p:blipFill>
          <a:blip r:embed="rId2"/>
          <a:stretch>
            <a:fillRect/>
          </a:stretch>
        </p:blipFill>
        <p:spPr>
          <a:xfrm>
            <a:off x="1191927" y="1763713"/>
            <a:ext cx="11403584" cy="5257800"/>
          </a:xfrm>
        </p:spPr>
      </p:pic>
      <p:sp>
        <p:nvSpPr>
          <p:cNvPr id="8" name="Slide Number Placeholder 1">
            <a:extLst>
              <a:ext uri="{FF2B5EF4-FFF2-40B4-BE49-F238E27FC236}">
                <a16:creationId xmlns:a16="http://schemas.microsoft.com/office/drawing/2014/main" id="{58B55FC0-3ED0-AA57-76B0-ECD003598E3A}"/>
              </a:ext>
            </a:extLst>
          </p:cNvPr>
          <p:cNvSpPr>
            <a:spLocks noGrp="1"/>
          </p:cNvSpPr>
          <p:nvPr>
            <p:ph type="sldNum" sz="quarter" idx="10"/>
          </p:nvPr>
        </p:nvSpPr>
        <p:spPr>
          <a:xfrm>
            <a:off x="7652825" y="7203864"/>
            <a:ext cx="5505299" cy="413808"/>
          </a:xfrm>
        </p:spPr>
        <p:txBody>
          <a:bodyPr/>
          <a:lstStyle/>
          <a:p>
            <a:r>
              <a:rPr lang="en-US" dirty="0"/>
              <a:t>Toward Safer Tor Research |  </a:t>
            </a:r>
            <a:fld id="{EC78876D-F60F-416A-9AB8-0484C938732F}" type="slidenum">
              <a:rPr lang="en-US" b="1" smtClean="0">
                <a:solidFill>
                  <a:schemeClr val="tx2"/>
                </a:solidFill>
              </a:rPr>
              <a:pPr/>
              <a:t>64</a:t>
            </a:fld>
            <a:endParaRPr lang="en-US" b="1" dirty="0">
              <a:solidFill>
                <a:schemeClr val="tx2"/>
              </a:solidFill>
            </a:endParaRPr>
          </a:p>
        </p:txBody>
      </p:sp>
    </p:spTree>
    <p:extLst>
      <p:ext uri="{BB962C8B-B14F-4D97-AF65-F5344CB8AC3E}">
        <p14:creationId xmlns:p14="http://schemas.microsoft.com/office/powerpoint/2010/main" val="23969048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A39C98A-E717-F152-CC0B-346CB0F8A543}"/>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C2DF1DFD-A97E-7093-433C-ACA57B8B5897}"/>
              </a:ext>
            </a:extLst>
          </p:cNvPr>
          <p:cNvSpPr>
            <a:spLocks noGrp="1"/>
          </p:cNvSpPr>
          <p:nvPr>
            <p:ph type="title"/>
          </p:nvPr>
        </p:nvSpPr>
        <p:spPr/>
        <p:txBody>
          <a:bodyPr/>
          <a:lstStyle/>
          <a:p>
            <a:r>
              <a:rPr lang="en-US" dirty="0"/>
              <a:t>Quote from the “Encore” paper</a:t>
            </a:r>
          </a:p>
        </p:txBody>
      </p:sp>
      <p:sp>
        <p:nvSpPr>
          <p:cNvPr id="5" name="Content Placeholder 4">
            <a:extLst>
              <a:ext uri="{FF2B5EF4-FFF2-40B4-BE49-F238E27FC236}">
                <a16:creationId xmlns:a16="http://schemas.microsoft.com/office/drawing/2014/main" id="{02C8ED00-744E-5179-29B9-41C4938C679B}"/>
              </a:ext>
            </a:extLst>
          </p:cNvPr>
          <p:cNvSpPr>
            <a:spLocks noGrp="1"/>
          </p:cNvSpPr>
          <p:nvPr>
            <p:ph idx="13"/>
          </p:nvPr>
        </p:nvSpPr>
        <p:spPr/>
        <p:txBody>
          <a:bodyPr/>
          <a:lstStyle/>
          <a:p>
            <a:r>
              <a:rPr lang="en-US" i="1" dirty="0"/>
              <a:t>Balancing the benefit and risk of measuring filtering with Encore is difficult. </a:t>
            </a:r>
          </a:p>
          <a:p>
            <a:pPr marL="457200" indent="-457200">
              <a:buFont typeface="Arial" panose="020B0604020202020204" pitchFamily="34" charset="0"/>
              <a:buChar char="•"/>
            </a:pPr>
            <a:r>
              <a:rPr lang="en-US" i="1" dirty="0"/>
              <a:t>This paper has made the benefit clear: Encore enables researchers to collect new data about filtering from a diversity of vantage points that was previously prohibitively expensive to obtain and coordinate. Ongoing efforts to measure Web filtering would benefit from Encore’s diversity and systematic rigor [8, 15, 35].</a:t>
            </a:r>
          </a:p>
          <a:p>
            <a:pPr marL="457200" indent="-457200">
              <a:buFont typeface="Arial" panose="020B0604020202020204" pitchFamily="34" charset="0"/>
              <a:buChar char="•"/>
            </a:pPr>
            <a:r>
              <a:rPr lang="en-US" i="1" dirty="0"/>
              <a:t>The risk that Encore poses are far more nebulous: laws against accessing filtered content vary from country to country, and may be effectively unenforceable given the ease with which sites (like Encore) can request cross-origin resources without consent; there is no ground truth about the legal and safety risks posed by collecting network measurements. </a:t>
            </a:r>
          </a:p>
          <a:p>
            <a:endParaRPr lang="en-US" i="1" dirty="0"/>
          </a:p>
        </p:txBody>
      </p:sp>
      <p:sp>
        <p:nvSpPr>
          <p:cNvPr id="6" name="Slide Number Placeholder 1">
            <a:extLst>
              <a:ext uri="{FF2B5EF4-FFF2-40B4-BE49-F238E27FC236}">
                <a16:creationId xmlns:a16="http://schemas.microsoft.com/office/drawing/2014/main" id="{8ECFF040-1CD0-4B27-F7BA-CABA05DDAC3D}"/>
              </a:ext>
            </a:extLst>
          </p:cNvPr>
          <p:cNvSpPr>
            <a:spLocks noGrp="1"/>
          </p:cNvSpPr>
          <p:nvPr>
            <p:ph type="sldNum" sz="quarter" idx="10"/>
          </p:nvPr>
        </p:nvSpPr>
        <p:spPr>
          <a:xfrm>
            <a:off x="7652825" y="7203864"/>
            <a:ext cx="5505299" cy="413808"/>
          </a:xfrm>
        </p:spPr>
        <p:txBody>
          <a:bodyPr/>
          <a:lstStyle/>
          <a:p>
            <a:r>
              <a:rPr lang="en-US" dirty="0"/>
              <a:t>Toward Safer Tor Research |  </a:t>
            </a:r>
            <a:fld id="{EC78876D-F60F-416A-9AB8-0484C938732F}" type="slidenum">
              <a:rPr lang="en-US" b="1" smtClean="0">
                <a:solidFill>
                  <a:schemeClr val="tx2"/>
                </a:solidFill>
              </a:rPr>
              <a:pPr/>
              <a:t>65</a:t>
            </a:fld>
            <a:endParaRPr lang="en-US" b="1" dirty="0">
              <a:solidFill>
                <a:schemeClr val="tx2"/>
              </a:solidFill>
            </a:endParaRPr>
          </a:p>
        </p:txBody>
      </p:sp>
    </p:spTree>
    <p:extLst>
      <p:ext uri="{BB962C8B-B14F-4D97-AF65-F5344CB8AC3E}">
        <p14:creationId xmlns:p14="http://schemas.microsoft.com/office/powerpoint/2010/main" val="31381576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C44C70-B16F-DEFB-D896-C67FCDC49B1F}"/>
              </a:ext>
            </a:extLst>
          </p:cNvPr>
          <p:cNvSpPr>
            <a:spLocks noGrp="1"/>
          </p:cNvSpPr>
          <p:nvPr>
            <p:ph type="sldNum" sz="quarter" idx="10"/>
          </p:nvPr>
        </p:nvSpPr>
        <p:spPr/>
        <p:txBody>
          <a:bodyPr/>
          <a:lstStyle/>
          <a:p>
            <a:r>
              <a:rPr lang="en-US"/>
              <a:t>Toward Safer Tor Research |  </a:t>
            </a:r>
            <a:fld id="{EC78876D-F60F-416A-9AB8-0484C938732F}" type="slidenum">
              <a:rPr lang="en-US" b="1" smtClean="0">
                <a:solidFill>
                  <a:schemeClr val="tx2"/>
                </a:solidFill>
              </a:rPr>
              <a:pPr/>
              <a:t>66</a:t>
            </a:fld>
            <a:endParaRPr lang="en-US" b="1" dirty="0">
              <a:solidFill>
                <a:schemeClr val="tx2"/>
              </a:solidFill>
            </a:endParaRPr>
          </a:p>
        </p:txBody>
      </p:sp>
      <p:sp>
        <p:nvSpPr>
          <p:cNvPr id="3" name="Footer Placeholder 2">
            <a:extLst>
              <a:ext uri="{FF2B5EF4-FFF2-40B4-BE49-F238E27FC236}">
                <a16:creationId xmlns:a16="http://schemas.microsoft.com/office/drawing/2014/main" id="{C64DF510-5F1C-A9EC-58B4-FE1770B213F9}"/>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D5A266BD-103A-5482-F96B-6266D4032F64}"/>
              </a:ext>
            </a:extLst>
          </p:cNvPr>
          <p:cNvSpPr>
            <a:spLocks noGrp="1"/>
          </p:cNvSpPr>
          <p:nvPr>
            <p:ph type="title"/>
          </p:nvPr>
        </p:nvSpPr>
        <p:spPr/>
        <p:txBody>
          <a:bodyPr/>
          <a:lstStyle/>
          <a:p>
            <a:r>
              <a:rPr lang="en-US" dirty="0"/>
              <a:t>Ongoing Struggles</a:t>
            </a:r>
          </a:p>
        </p:txBody>
      </p:sp>
      <p:sp>
        <p:nvSpPr>
          <p:cNvPr id="5" name="Content Placeholder 4">
            <a:extLst>
              <a:ext uri="{FF2B5EF4-FFF2-40B4-BE49-F238E27FC236}">
                <a16:creationId xmlns:a16="http://schemas.microsoft.com/office/drawing/2014/main" id="{3F0B6AB3-28B7-B4F9-B057-B83BA2D87EDF}"/>
              </a:ext>
            </a:extLst>
          </p:cNvPr>
          <p:cNvSpPr>
            <a:spLocks noGrp="1"/>
          </p:cNvSpPr>
          <p:nvPr>
            <p:ph idx="13"/>
          </p:nvPr>
        </p:nvSpPr>
        <p:spPr/>
        <p:txBody>
          <a:bodyPr>
            <a:normAutofit lnSpcReduction="10000"/>
          </a:bodyPr>
          <a:lstStyle/>
          <a:p>
            <a:pPr marL="457200" indent="-457200">
              <a:buFont typeface="Arial" panose="020B0604020202020204" pitchFamily="34" charset="0"/>
              <a:buChar char="•"/>
            </a:pPr>
            <a:r>
              <a:rPr lang="en-US" dirty="0"/>
              <a:t>How to balance </a:t>
            </a:r>
            <a:r>
              <a:rPr lang="en-US" dirty="0">
                <a:solidFill>
                  <a:schemeClr val="accent5"/>
                </a:solidFill>
              </a:rPr>
              <a:t>benefits</a:t>
            </a:r>
            <a:r>
              <a:rPr lang="en-US" dirty="0"/>
              <a:t> vs. </a:t>
            </a:r>
            <a:r>
              <a:rPr lang="en-US" dirty="0">
                <a:solidFill>
                  <a:schemeClr val="accent5"/>
                </a:solidFill>
              </a:rPr>
              <a:t>risks</a:t>
            </a:r>
            <a:r>
              <a:rPr lang="en-US" dirty="0"/>
              <a:t>??</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Technologists are </a:t>
            </a:r>
            <a:r>
              <a:rPr lang="en-US" dirty="0">
                <a:solidFill>
                  <a:schemeClr val="accent5"/>
                </a:solidFill>
              </a:rPr>
              <a:t>good</a:t>
            </a:r>
            <a:r>
              <a:rPr lang="en-US" dirty="0"/>
              <a:t> at the </a:t>
            </a:r>
            <a:r>
              <a:rPr lang="en-US" dirty="0">
                <a:solidFill>
                  <a:schemeClr val="accent5"/>
                </a:solidFill>
              </a:rPr>
              <a:t>benefits</a:t>
            </a:r>
          </a:p>
          <a:p>
            <a:pPr marL="919125" lvl="2" indent="-457200"/>
            <a:r>
              <a:rPr lang="en-US" dirty="0"/>
              <a:t>They are experts on their technology</a:t>
            </a:r>
          </a:p>
          <a:p>
            <a:pPr marL="919125" lvl="2" indent="-457200"/>
            <a:r>
              <a:rPr lang="en-US" dirty="0"/>
              <a:t>Taught to market their work, to show it in the best light</a:t>
            </a:r>
          </a:p>
          <a:p>
            <a:pPr marL="919125" lvl="2" indent="-457200"/>
            <a:r>
              <a:rPr lang="en-US" dirty="0"/>
              <a:t>Usually optimistic, best-case analysis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Technologists are </a:t>
            </a:r>
            <a:r>
              <a:rPr lang="en-US" dirty="0">
                <a:solidFill>
                  <a:schemeClr val="accent5"/>
                </a:solidFill>
              </a:rPr>
              <a:t>bad</a:t>
            </a:r>
            <a:r>
              <a:rPr lang="en-US" dirty="0"/>
              <a:t> at </a:t>
            </a:r>
            <a:r>
              <a:rPr lang="en-US" dirty="0">
                <a:solidFill>
                  <a:schemeClr val="accent5"/>
                </a:solidFill>
              </a:rPr>
              <a:t>risks</a:t>
            </a:r>
          </a:p>
          <a:p>
            <a:pPr marL="919125" lvl="2" indent="-457200"/>
            <a:r>
              <a:rPr lang="en-US" dirty="0"/>
              <a:t>Should consider the worst-case</a:t>
            </a:r>
          </a:p>
          <a:p>
            <a:pPr marL="919125" lvl="2" indent="-457200"/>
            <a:r>
              <a:rPr lang="en-US" dirty="0"/>
              <a:t>Even one person put in jail because of a search is already too much harm</a:t>
            </a:r>
          </a:p>
          <a:p>
            <a:pPr lvl="2" indent="0">
              <a:buNone/>
            </a:pPr>
            <a:endParaRPr lang="en-US" dirty="0"/>
          </a:p>
          <a:p>
            <a:pPr marL="457200" indent="-457200">
              <a:buFont typeface="Arial" panose="020B0604020202020204" pitchFamily="34" charset="0"/>
              <a:buChar char="•"/>
            </a:pPr>
            <a:r>
              <a:rPr lang="en-US" dirty="0"/>
              <a:t>We should think about risks with our security hat on</a:t>
            </a:r>
          </a:p>
        </p:txBody>
      </p:sp>
    </p:spTree>
    <p:extLst>
      <p:ext uri="{BB962C8B-B14F-4D97-AF65-F5344CB8AC3E}">
        <p14:creationId xmlns:p14="http://schemas.microsoft.com/office/powerpoint/2010/main" val="24467645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C44C70-B16F-DEFB-D896-C67FCDC49B1F}"/>
              </a:ext>
            </a:extLst>
          </p:cNvPr>
          <p:cNvSpPr>
            <a:spLocks noGrp="1"/>
          </p:cNvSpPr>
          <p:nvPr>
            <p:ph type="sldNum" sz="quarter" idx="10"/>
          </p:nvPr>
        </p:nvSpPr>
        <p:spPr/>
        <p:txBody>
          <a:bodyPr/>
          <a:lstStyle/>
          <a:p>
            <a:r>
              <a:rPr lang="en-US"/>
              <a:t>Toward Safer Tor Research |  </a:t>
            </a:r>
            <a:fld id="{EC78876D-F60F-416A-9AB8-0484C938732F}" type="slidenum">
              <a:rPr lang="en-US" b="1" smtClean="0">
                <a:solidFill>
                  <a:schemeClr val="tx2"/>
                </a:solidFill>
              </a:rPr>
              <a:pPr/>
              <a:t>67</a:t>
            </a:fld>
            <a:endParaRPr lang="en-US" b="1" dirty="0">
              <a:solidFill>
                <a:schemeClr val="tx2"/>
              </a:solidFill>
            </a:endParaRPr>
          </a:p>
        </p:txBody>
      </p:sp>
      <p:sp>
        <p:nvSpPr>
          <p:cNvPr id="3" name="Footer Placeholder 2">
            <a:extLst>
              <a:ext uri="{FF2B5EF4-FFF2-40B4-BE49-F238E27FC236}">
                <a16:creationId xmlns:a16="http://schemas.microsoft.com/office/drawing/2014/main" id="{C64DF510-5F1C-A9EC-58B4-FE1770B213F9}"/>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D5A266BD-103A-5482-F96B-6266D4032F64}"/>
              </a:ext>
            </a:extLst>
          </p:cNvPr>
          <p:cNvSpPr>
            <a:spLocks noGrp="1"/>
          </p:cNvSpPr>
          <p:nvPr>
            <p:ph type="title"/>
          </p:nvPr>
        </p:nvSpPr>
        <p:spPr/>
        <p:txBody>
          <a:bodyPr/>
          <a:lstStyle/>
          <a:p>
            <a:r>
              <a:rPr lang="en-US" dirty="0"/>
              <a:t>Ongoing Struggles</a:t>
            </a:r>
          </a:p>
        </p:txBody>
      </p:sp>
      <p:sp>
        <p:nvSpPr>
          <p:cNvPr id="5" name="Content Placeholder 4">
            <a:extLst>
              <a:ext uri="{FF2B5EF4-FFF2-40B4-BE49-F238E27FC236}">
                <a16:creationId xmlns:a16="http://schemas.microsoft.com/office/drawing/2014/main" id="{3F0B6AB3-28B7-B4F9-B057-B83BA2D87EDF}"/>
              </a:ext>
            </a:extLst>
          </p:cNvPr>
          <p:cNvSpPr>
            <a:spLocks noGrp="1"/>
          </p:cNvSpPr>
          <p:nvPr>
            <p:ph idx="13"/>
          </p:nvPr>
        </p:nvSpPr>
        <p:spPr/>
        <p:txBody>
          <a:bodyPr>
            <a:normAutofit/>
          </a:bodyPr>
          <a:lstStyle/>
          <a:p>
            <a:pPr marL="457200" indent="-457200">
              <a:buFont typeface="Arial" panose="020B0604020202020204" pitchFamily="34" charset="0"/>
              <a:buChar char="•"/>
            </a:pPr>
            <a:r>
              <a:rPr lang="en-US" dirty="0"/>
              <a:t>How do we incentivize lower utility?</a:t>
            </a:r>
          </a:p>
          <a:p>
            <a:pPr marL="919125" lvl="2" indent="-457200"/>
            <a:r>
              <a:rPr lang="en-US" dirty="0"/>
              <a:t>There is ~always a way to do things safely (e.g., differential privacy)</a:t>
            </a:r>
          </a:p>
          <a:p>
            <a:pPr marL="919125" lvl="2" indent="-457200"/>
            <a:r>
              <a:rPr lang="en-US" dirty="0"/>
              <a:t>But safety reduces utility</a:t>
            </a:r>
          </a:p>
          <a:p>
            <a:pPr marL="919125" lvl="2" indent="-457200"/>
            <a:r>
              <a:rPr lang="en-US" dirty="0"/>
              <a:t>If I only had __________ then I could solve __________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We need to break the desire for splashy headlines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The adversary knows no ethical bounds</a:t>
            </a:r>
          </a:p>
          <a:p>
            <a:pPr marL="919125" lvl="2" indent="-457200"/>
            <a:r>
              <a:rPr lang="en-US" dirty="0"/>
              <a:t>Will they always have the upper hand?</a:t>
            </a:r>
          </a:p>
        </p:txBody>
      </p:sp>
    </p:spTree>
    <p:extLst>
      <p:ext uri="{BB962C8B-B14F-4D97-AF65-F5344CB8AC3E}">
        <p14:creationId xmlns:p14="http://schemas.microsoft.com/office/powerpoint/2010/main" val="36853719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390536-F331-381E-8747-54EFF79F0567}"/>
              </a:ext>
            </a:extLst>
          </p:cNvPr>
          <p:cNvSpPr>
            <a:spLocks noGrp="1"/>
          </p:cNvSpPr>
          <p:nvPr>
            <p:ph type="sldNum" sz="quarter" idx="10"/>
          </p:nvPr>
        </p:nvSpPr>
        <p:spPr/>
        <p:txBody>
          <a:bodyPr/>
          <a:lstStyle/>
          <a:p>
            <a:r>
              <a:rPr lang="en-US"/>
              <a:t>Toward Safer Tor Research |  </a:t>
            </a:r>
            <a:fld id="{EC78876D-F60F-416A-9AB8-0484C938732F}" type="slidenum">
              <a:rPr lang="en-US" b="1" smtClean="0">
                <a:solidFill>
                  <a:schemeClr val="tx2"/>
                </a:solidFill>
              </a:rPr>
              <a:pPr/>
              <a:t>68</a:t>
            </a:fld>
            <a:endParaRPr lang="en-US" b="1" dirty="0">
              <a:solidFill>
                <a:schemeClr val="tx2"/>
              </a:solidFill>
            </a:endParaRPr>
          </a:p>
        </p:txBody>
      </p:sp>
      <p:sp>
        <p:nvSpPr>
          <p:cNvPr id="3" name="Footer Placeholder 2">
            <a:extLst>
              <a:ext uri="{FF2B5EF4-FFF2-40B4-BE49-F238E27FC236}">
                <a16:creationId xmlns:a16="http://schemas.microsoft.com/office/drawing/2014/main" id="{5BA80A59-A1CF-0ED6-6001-7A3BD2A1B972}"/>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F7267E01-9FB7-2607-A232-2109D9C7B7BE}"/>
              </a:ext>
            </a:extLst>
          </p:cNvPr>
          <p:cNvSpPr>
            <a:spLocks noGrp="1"/>
          </p:cNvSpPr>
          <p:nvPr>
            <p:ph type="title"/>
          </p:nvPr>
        </p:nvSpPr>
        <p:spPr/>
        <p:txBody>
          <a:bodyPr/>
          <a:lstStyle/>
          <a:p>
            <a:r>
              <a:rPr lang="en-US" dirty="0"/>
              <a:t>Departing Advice</a:t>
            </a:r>
          </a:p>
        </p:txBody>
      </p:sp>
      <p:sp>
        <p:nvSpPr>
          <p:cNvPr id="5" name="Content Placeholder 4">
            <a:extLst>
              <a:ext uri="{FF2B5EF4-FFF2-40B4-BE49-F238E27FC236}">
                <a16:creationId xmlns:a16="http://schemas.microsoft.com/office/drawing/2014/main" id="{3B2C4F45-20B5-F461-7FAC-F8438C3B5E80}"/>
              </a:ext>
            </a:extLst>
          </p:cNvPr>
          <p:cNvSpPr>
            <a:spLocks noGrp="1"/>
          </p:cNvSpPr>
          <p:nvPr>
            <p:ph idx="13"/>
          </p:nvPr>
        </p:nvSpPr>
        <p:spPr/>
        <p:txBody>
          <a:bodyPr/>
          <a:lstStyle/>
          <a:p>
            <a:pPr marL="457200" indent="-457200">
              <a:buFont typeface="Arial" panose="020B0604020202020204" pitchFamily="34" charset="0"/>
              <a:buChar char="•"/>
            </a:pPr>
            <a:r>
              <a:rPr lang="en-US" dirty="0"/>
              <a:t>Think carefully about safety during research design</a:t>
            </a:r>
          </a:p>
          <a:p>
            <a:pPr marL="919125" lvl="2" indent="-457200"/>
            <a:r>
              <a:rPr lang="en-US" dirty="0"/>
              <a:t>There will be clear choices, and not so clear choices</a:t>
            </a:r>
          </a:p>
          <a:p>
            <a:endParaRPr lang="en-US" dirty="0"/>
          </a:p>
          <a:p>
            <a:pPr marL="457200" indent="-457200">
              <a:buFont typeface="Arial" panose="020B0604020202020204" pitchFamily="34" charset="0"/>
              <a:buChar char="•"/>
            </a:pPr>
            <a:r>
              <a:rPr lang="en-US" dirty="0"/>
              <a:t>Seek advice from colleagues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Seek advice from experts when possible</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If still unsure, be conservative or choose a different problem</a:t>
            </a:r>
          </a:p>
        </p:txBody>
      </p:sp>
    </p:spTree>
    <p:extLst>
      <p:ext uri="{BB962C8B-B14F-4D97-AF65-F5344CB8AC3E}">
        <p14:creationId xmlns:p14="http://schemas.microsoft.com/office/powerpoint/2010/main" val="3792149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0991722-CC0F-47FB-9CEE-2E11821E1443}"/>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ED1ED6D3-40C9-5A0C-1C4B-A5EC4F4428E1}"/>
              </a:ext>
            </a:extLst>
          </p:cNvPr>
          <p:cNvSpPr>
            <a:spLocks noGrp="1"/>
          </p:cNvSpPr>
          <p:nvPr>
            <p:ph type="title"/>
          </p:nvPr>
        </p:nvSpPr>
        <p:spPr/>
        <p:txBody>
          <a:bodyPr/>
          <a:lstStyle/>
          <a:p>
            <a:r>
              <a:rPr lang="en-US" dirty="0"/>
              <a:t>Who Uses Tor?</a:t>
            </a:r>
          </a:p>
        </p:txBody>
      </p:sp>
      <p:graphicFrame>
        <p:nvGraphicFramePr>
          <p:cNvPr id="6" name="Table 6">
            <a:extLst>
              <a:ext uri="{FF2B5EF4-FFF2-40B4-BE49-F238E27FC236}">
                <a16:creationId xmlns:a16="http://schemas.microsoft.com/office/drawing/2014/main" id="{62AA4BB8-0714-5F63-2DD5-A6CCBCC21389}"/>
              </a:ext>
            </a:extLst>
          </p:cNvPr>
          <p:cNvGraphicFramePr>
            <a:graphicFrameLocks noGrp="1"/>
          </p:cNvGraphicFramePr>
          <p:nvPr>
            <p:ph idx="13"/>
            <p:extLst>
              <p:ext uri="{D42A27DB-BD31-4B8C-83A1-F6EECF244321}">
                <p14:modId xmlns:p14="http://schemas.microsoft.com/office/powerpoint/2010/main" val="2336688102"/>
              </p:ext>
            </p:extLst>
          </p:nvPr>
        </p:nvGraphicFramePr>
        <p:xfrm>
          <a:off x="628650" y="1763712"/>
          <a:ext cx="12530136" cy="5368608"/>
        </p:xfrm>
        <a:graphic>
          <a:graphicData uri="http://schemas.openxmlformats.org/drawingml/2006/table">
            <a:tbl>
              <a:tblPr bandRow="1">
                <a:tableStyleId>{5C22544A-7EE6-4342-B048-85BDC9FD1C3A}</a:tableStyleId>
              </a:tblPr>
              <a:tblGrid>
                <a:gridCol w="4176712">
                  <a:extLst>
                    <a:ext uri="{9D8B030D-6E8A-4147-A177-3AD203B41FA5}">
                      <a16:colId xmlns:a16="http://schemas.microsoft.com/office/drawing/2014/main" val="1243636670"/>
                    </a:ext>
                  </a:extLst>
                </a:gridCol>
                <a:gridCol w="4176712">
                  <a:extLst>
                    <a:ext uri="{9D8B030D-6E8A-4147-A177-3AD203B41FA5}">
                      <a16:colId xmlns:a16="http://schemas.microsoft.com/office/drawing/2014/main" val="3205873342"/>
                    </a:ext>
                  </a:extLst>
                </a:gridCol>
                <a:gridCol w="4176712">
                  <a:extLst>
                    <a:ext uri="{9D8B030D-6E8A-4147-A177-3AD203B41FA5}">
                      <a16:colId xmlns:a16="http://schemas.microsoft.com/office/drawing/2014/main" val="2725936111"/>
                    </a:ext>
                  </a:extLst>
                </a:gridCol>
              </a:tblGrid>
              <a:tr h="1789536">
                <a:tc>
                  <a:txBody>
                    <a:bodyPr/>
                    <a:lstStyle/>
                    <a:p>
                      <a:pPr algn="ctr"/>
                      <a:r>
                        <a:rPr lang="en-US" sz="3200" dirty="0"/>
                        <a:t>Normal People</a:t>
                      </a:r>
                    </a:p>
                  </a:txBody>
                  <a:tcPr anchor="ctr"/>
                </a:tc>
                <a:tc>
                  <a:txBody>
                    <a:bodyPr/>
                    <a:lstStyle/>
                    <a:p>
                      <a:pPr algn="ctr"/>
                      <a:r>
                        <a:rPr lang="en-US" sz="3200" dirty="0"/>
                        <a:t>Journalists</a:t>
                      </a:r>
                    </a:p>
                  </a:txBody>
                  <a:tcPr anchor="ctr"/>
                </a:tc>
                <a:tc>
                  <a:txBody>
                    <a:bodyPr/>
                    <a:lstStyle/>
                    <a:p>
                      <a:pPr algn="ctr"/>
                      <a:r>
                        <a:rPr lang="en-US" sz="3200" dirty="0"/>
                        <a:t>Law Enforcement</a:t>
                      </a:r>
                    </a:p>
                  </a:txBody>
                  <a:tcPr anchor="ctr"/>
                </a:tc>
                <a:extLst>
                  <a:ext uri="{0D108BD9-81ED-4DB2-BD59-A6C34878D82A}">
                    <a16:rowId xmlns:a16="http://schemas.microsoft.com/office/drawing/2014/main" val="2403104709"/>
                  </a:ext>
                </a:extLst>
              </a:tr>
              <a:tr h="1789536">
                <a:tc>
                  <a:txBody>
                    <a:bodyPr/>
                    <a:lstStyle/>
                    <a:p>
                      <a:pPr algn="ctr"/>
                      <a:r>
                        <a:rPr lang="en-US" sz="3200" dirty="0"/>
                        <a:t>Activists</a:t>
                      </a:r>
                    </a:p>
                  </a:txBody>
                  <a:tcPr anchor="ctr"/>
                </a:tc>
                <a:tc>
                  <a:txBody>
                    <a:bodyPr/>
                    <a:lstStyle/>
                    <a:p>
                      <a:pPr algn="ctr"/>
                      <a:r>
                        <a:rPr lang="en-US" sz="3200" u="none" dirty="0">
                          <a:solidFill>
                            <a:schemeClr val="accent5"/>
                          </a:solidFill>
                        </a:rPr>
                        <a:t>Business Executives</a:t>
                      </a:r>
                    </a:p>
                  </a:txBody>
                  <a:tcPr anchor="ctr"/>
                </a:tc>
                <a:tc>
                  <a:txBody>
                    <a:bodyPr/>
                    <a:lstStyle/>
                    <a:p>
                      <a:pPr algn="ctr"/>
                      <a:r>
                        <a:rPr lang="en-US" sz="3200" dirty="0"/>
                        <a:t>Bloggers</a:t>
                      </a:r>
                    </a:p>
                  </a:txBody>
                  <a:tcPr anchor="ctr"/>
                </a:tc>
                <a:extLst>
                  <a:ext uri="{0D108BD9-81ED-4DB2-BD59-A6C34878D82A}">
                    <a16:rowId xmlns:a16="http://schemas.microsoft.com/office/drawing/2014/main" val="170254343"/>
                  </a:ext>
                </a:extLst>
              </a:tr>
              <a:tr h="1789536">
                <a:tc>
                  <a:txBody>
                    <a:bodyPr/>
                    <a:lstStyle/>
                    <a:p>
                      <a:pPr algn="ctr"/>
                      <a:r>
                        <a:rPr lang="en-US" sz="3200" dirty="0"/>
                        <a:t>Militaries</a:t>
                      </a:r>
                    </a:p>
                  </a:txBody>
                  <a:tcPr anchor="ctr"/>
                </a:tc>
                <a:tc>
                  <a:txBody>
                    <a:bodyPr/>
                    <a:lstStyle/>
                    <a:p>
                      <a:pPr algn="ctr"/>
                      <a:r>
                        <a:rPr lang="en-US" sz="3200" dirty="0"/>
                        <a:t>IT Professionals</a:t>
                      </a:r>
                    </a:p>
                  </a:txBody>
                  <a:tcPr anchor="ctr"/>
                </a:tc>
                <a:tc>
                  <a:txBody>
                    <a:bodyPr/>
                    <a:lstStyle/>
                    <a:p>
                      <a:pPr algn="ctr"/>
                      <a:r>
                        <a:rPr lang="en-US" sz="3200" dirty="0"/>
                        <a:t>Whistleblowers</a:t>
                      </a:r>
                    </a:p>
                  </a:txBody>
                  <a:tcPr anchor="ctr"/>
                </a:tc>
                <a:extLst>
                  <a:ext uri="{0D108BD9-81ED-4DB2-BD59-A6C34878D82A}">
                    <a16:rowId xmlns:a16="http://schemas.microsoft.com/office/drawing/2014/main" val="2408402317"/>
                  </a:ext>
                </a:extLst>
              </a:tr>
            </a:tbl>
          </a:graphicData>
        </a:graphic>
      </p:graphicFrame>
      <p:sp>
        <p:nvSpPr>
          <p:cNvPr id="8" name="TextBox 7">
            <a:extLst>
              <a:ext uri="{FF2B5EF4-FFF2-40B4-BE49-F238E27FC236}">
                <a16:creationId xmlns:a16="http://schemas.microsoft.com/office/drawing/2014/main" id="{FBC34D45-A186-6A79-51E3-FC5F0B554A78}"/>
              </a:ext>
            </a:extLst>
          </p:cNvPr>
          <p:cNvSpPr txBox="1"/>
          <p:nvPr/>
        </p:nvSpPr>
        <p:spPr>
          <a:xfrm>
            <a:off x="3937000" y="7248340"/>
            <a:ext cx="6913418" cy="369332"/>
          </a:xfrm>
          <a:prstGeom prst="rect">
            <a:avLst/>
          </a:prstGeom>
          <a:noFill/>
        </p:spPr>
        <p:txBody>
          <a:bodyPr wrap="square">
            <a:spAutoFit/>
          </a:bodyPr>
          <a:lstStyle/>
          <a:p>
            <a:r>
              <a:rPr lang="en-US" dirty="0">
                <a:solidFill>
                  <a:schemeClr val="accent3"/>
                </a:solidFill>
              </a:rPr>
              <a:t>https://2019.www.torproject.org/about/</a:t>
            </a:r>
            <a:r>
              <a:rPr lang="en-US" dirty="0" err="1">
                <a:solidFill>
                  <a:schemeClr val="accent3"/>
                </a:solidFill>
              </a:rPr>
              <a:t>torusers.html.en</a:t>
            </a:r>
            <a:endParaRPr lang="en-US" dirty="0">
              <a:solidFill>
                <a:schemeClr val="accent3"/>
              </a:solidFill>
            </a:endParaRPr>
          </a:p>
        </p:txBody>
      </p:sp>
      <p:sp>
        <p:nvSpPr>
          <p:cNvPr id="7" name="Rounded Rectangular Callout 6">
            <a:extLst>
              <a:ext uri="{FF2B5EF4-FFF2-40B4-BE49-F238E27FC236}">
                <a16:creationId xmlns:a16="http://schemas.microsoft.com/office/drawing/2014/main" id="{3950DF37-0624-B233-D014-4967F3B3D337}"/>
              </a:ext>
            </a:extLst>
          </p:cNvPr>
          <p:cNvSpPr/>
          <p:nvPr/>
        </p:nvSpPr>
        <p:spPr>
          <a:xfrm>
            <a:off x="4568662" y="5361709"/>
            <a:ext cx="7914854" cy="2255963"/>
          </a:xfrm>
          <a:prstGeom prst="wedgeRoundRectCallout">
            <a:avLst>
              <a:gd name="adj1" fmla="val -23928"/>
              <a:gd name="adj2" fmla="val -724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800" dirty="0"/>
              <a:t>Security breach information clearinghouses</a:t>
            </a:r>
          </a:p>
          <a:p>
            <a:pPr marL="285750" indent="-285750">
              <a:buFont typeface="Arial" panose="020B0604020202020204" pitchFamily="34" charset="0"/>
              <a:buChar char="•"/>
            </a:pPr>
            <a:r>
              <a:rPr lang="en-US" sz="2800" dirty="0"/>
              <a:t>Seeing your competition as your market does</a:t>
            </a:r>
          </a:p>
          <a:p>
            <a:pPr marL="285750" indent="-285750">
              <a:buFont typeface="Arial" panose="020B0604020202020204" pitchFamily="34" charset="0"/>
              <a:buChar char="•"/>
            </a:pPr>
            <a:r>
              <a:rPr lang="en-US" sz="2800" dirty="0"/>
              <a:t>Keeping strategies confidential</a:t>
            </a:r>
          </a:p>
          <a:p>
            <a:pPr marL="285750" indent="-285750">
              <a:buFont typeface="Arial" panose="020B0604020202020204" pitchFamily="34" charset="0"/>
              <a:buChar char="•"/>
            </a:pPr>
            <a:r>
              <a:rPr lang="en-US" sz="2800" dirty="0"/>
              <a:t>Accountability</a:t>
            </a:r>
          </a:p>
        </p:txBody>
      </p:sp>
      <p:sp>
        <p:nvSpPr>
          <p:cNvPr id="9" name="Slide Number Placeholder 1">
            <a:extLst>
              <a:ext uri="{FF2B5EF4-FFF2-40B4-BE49-F238E27FC236}">
                <a16:creationId xmlns:a16="http://schemas.microsoft.com/office/drawing/2014/main" id="{1AD835D1-3CC1-482B-0AD0-7C7F5B840008}"/>
              </a:ext>
            </a:extLst>
          </p:cNvPr>
          <p:cNvSpPr>
            <a:spLocks noGrp="1"/>
          </p:cNvSpPr>
          <p:nvPr>
            <p:ph type="sldNum" sz="quarter" idx="10"/>
          </p:nvPr>
        </p:nvSpPr>
        <p:spPr>
          <a:xfrm>
            <a:off x="7652825" y="7203864"/>
            <a:ext cx="5505299" cy="413808"/>
          </a:xfrm>
        </p:spPr>
        <p:txBody>
          <a:bodyPr/>
          <a:lstStyle/>
          <a:p>
            <a:r>
              <a:rPr lang="en-US" dirty="0"/>
              <a:t>Toward Safer Tor Research |  </a:t>
            </a:r>
            <a:fld id="{EC78876D-F60F-416A-9AB8-0484C938732F}" type="slidenum">
              <a:rPr lang="en-US" b="1" smtClean="0">
                <a:solidFill>
                  <a:schemeClr val="tx2"/>
                </a:solidFill>
              </a:rPr>
              <a:pPr/>
              <a:t>7</a:t>
            </a:fld>
            <a:endParaRPr lang="en-US" b="1" dirty="0">
              <a:solidFill>
                <a:schemeClr val="tx2"/>
              </a:solidFill>
            </a:endParaRPr>
          </a:p>
        </p:txBody>
      </p:sp>
    </p:spTree>
    <p:extLst>
      <p:ext uri="{BB962C8B-B14F-4D97-AF65-F5344CB8AC3E}">
        <p14:creationId xmlns:p14="http://schemas.microsoft.com/office/powerpoint/2010/main" val="389298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0991722-CC0F-47FB-9CEE-2E11821E1443}"/>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ED1ED6D3-40C9-5A0C-1C4B-A5EC4F4428E1}"/>
              </a:ext>
            </a:extLst>
          </p:cNvPr>
          <p:cNvSpPr>
            <a:spLocks noGrp="1"/>
          </p:cNvSpPr>
          <p:nvPr>
            <p:ph type="title"/>
          </p:nvPr>
        </p:nvSpPr>
        <p:spPr/>
        <p:txBody>
          <a:bodyPr/>
          <a:lstStyle/>
          <a:p>
            <a:r>
              <a:rPr lang="en-US" dirty="0"/>
              <a:t>Who Uses Tor?</a:t>
            </a:r>
          </a:p>
        </p:txBody>
      </p:sp>
      <p:graphicFrame>
        <p:nvGraphicFramePr>
          <p:cNvPr id="6" name="Table 6">
            <a:extLst>
              <a:ext uri="{FF2B5EF4-FFF2-40B4-BE49-F238E27FC236}">
                <a16:creationId xmlns:a16="http://schemas.microsoft.com/office/drawing/2014/main" id="{62AA4BB8-0714-5F63-2DD5-A6CCBCC21389}"/>
              </a:ext>
            </a:extLst>
          </p:cNvPr>
          <p:cNvGraphicFramePr>
            <a:graphicFrameLocks noGrp="1"/>
          </p:cNvGraphicFramePr>
          <p:nvPr>
            <p:ph idx="13"/>
            <p:extLst>
              <p:ext uri="{D42A27DB-BD31-4B8C-83A1-F6EECF244321}">
                <p14:modId xmlns:p14="http://schemas.microsoft.com/office/powerpoint/2010/main" val="3893125730"/>
              </p:ext>
            </p:extLst>
          </p:nvPr>
        </p:nvGraphicFramePr>
        <p:xfrm>
          <a:off x="628650" y="1763712"/>
          <a:ext cx="12530136" cy="5368608"/>
        </p:xfrm>
        <a:graphic>
          <a:graphicData uri="http://schemas.openxmlformats.org/drawingml/2006/table">
            <a:tbl>
              <a:tblPr bandRow="1">
                <a:tableStyleId>{5C22544A-7EE6-4342-B048-85BDC9FD1C3A}</a:tableStyleId>
              </a:tblPr>
              <a:tblGrid>
                <a:gridCol w="4176712">
                  <a:extLst>
                    <a:ext uri="{9D8B030D-6E8A-4147-A177-3AD203B41FA5}">
                      <a16:colId xmlns:a16="http://schemas.microsoft.com/office/drawing/2014/main" val="1243636670"/>
                    </a:ext>
                  </a:extLst>
                </a:gridCol>
                <a:gridCol w="4176712">
                  <a:extLst>
                    <a:ext uri="{9D8B030D-6E8A-4147-A177-3AD203B41FA5}">
                      <a16:colId xmlns:a16="http://schemas.microsoft.com/office/drawing/2014/main" val="3205873342"/>
                    </a:ext>
                  </a:extLst>
                </a:gridCol>
                <a:gridCol w="4176712">
                  <a:extLst>
                    <a:ext uri="{9D8B030D-6E8A-4147-A177-3AD203B41FA5}">
                      <a16:colId xmlns:a16="http://schemas.microsoft.com/office/drawing/2014/main" val="2725936111"/>
                    </a:ext>
                  </a:extLst>
                </a:gridCol>
              </a:tblGrid>
              <a:tr h="1789536">
                <a:tc>
                  <a:txBody>
                    <a:bodyPr/>
                    <a:lstStyle/>
                    <a:p>
                      <a:pPr algn="ctr"/>
                      <a:r>
                        <a:rPr lang="en-US" sz="3200" dirty="0"/>
                        <a:t>Normal People</a:t>
                      </a:r>
                    </a:p>
                  </a:txBody>
                  <a:tcPr anchor="ctr"/>
                </a:tc>
                <a:tc>
                  <a:txBody>
                    <a:bodyPr/>
                    <a:lstStyle/>
                    <a:p>
                      <a:pPr algn="ctr"/>
                      <a:r>
                        <a:rPr lang="en-US" sz="3200" dirty="0"/>
                        <a:t>Journalists</a:t>
                      </a:r>
                    </a:p>
                  </a:txBody>
                  <a:tcPr anchor="ctr"/>
                </a:tc>
                <a:tc>
                  <a:txBody>
                    <a:bodyPr/>
                    <a:lstStyle/>
                    <a:p>
                      <a:pPr algn="ctr"/>
                      <a:r>
                        <a:rPr lang="en-US" sz="3200" dirty="0"/>
                        <a:t>Law Enforcement</a:t>
                      </a:r>
                    </a:p>
                  </a:txBody>
                  <a:tcPr anchor="ctr"/>
                </a:tc>
                <a:extLst>
                  <a:ext uri="{0D108BD9-81ED-4DB2-BD59-A6C34878D82A}">
                    <a16:rowId xmlns:a16="http://schemas.microsoft.com/office/drawing/2014/main" val="2403104709"/>
                  </a:ext>
                </a:extLst>
              </a:tr>
              <a:tr h="1789536">
                <a:tc>
                  <a:txBody>
                    <a:bodyPr/>
                    <a:lstStyle/>
                    <a:p>
                      <a:pPr algn="ctr"/>
                      <a:r>
                        <a:rPr lang="en-US" sz="3200" dirty="0"/>
                        <a:t>Activists</a:t>
                      </a:r>
                    </a:p>
                  </a:txBody>
                  <a:tcPr anchor="ctr"/>
                </a:tc>
                <a:tc>
                  <a:txBody>
                    <a:bodyPr/>
                    <a:lstStyle/>
                    <a:p>
                      <a:pPr algn="ctr"/>
                      <a:r>
                        <a:rPr lang="en-US" sz="3200" dirty="0"/>
                        <a:t>Business Executives</a:t>
                      </a:r>
                    </a:p>
                  </a:txBody>
                  <a:tcPr anchor="ctr"/>
                </a:tc>
                <a:tc>
                  <a:txBody>
                    <a:bodyPr/>
                    <a:lstStyle/>
                    <a:p>
                      <a:pPr algn="ctr"/>
                      <a:r>
                        <a:rPr lang="en-US" sz="3200" dirty="0"/>
                        <a:t>Bloggers</a:t>
                      </a:r>
                    </a:p>
                  </a:txBody>
                  <a:tcPr anchor="ctr"/>
                </a:tc>
                <a:extLst>
                  <a:ext uri="{0D108BD9-81ED-4DB2-BD59-A6C34878D82A}">
                    <a16:rowId xmlns:a16="http://schemas.microsoft.com/office/drawing/2014/main" val="170254343"/>
                  </a:ext>
                </a:extLst>
              </a:tr>
              <a:tr h="1789536">
                <a:tc>
                  <a:txBody>
                    <a:bodyPr/>
                    <a:lstStyle/>
                    <a:p>
                      <a:pPr algn="ctr"/>
                      <a:r>
                        <a:rPr lang="en-US" sz="3200" dirty="0"/>
                        <a:t>Militaries</a:t>
                      </a:r>
                    </a:p>
                  </a:txBody>
                  <a:tcPr anchor="ctr"/>
                </a:tc>
                <a:tc>
                  <a:txBody>
                    <a:bodyPr/>
                    <a:lstStyle/>
                    <a:p>
                      <a:pPr algn="ctr"/>
                      <a:r>
                        <a:rPr lang="en-US" sz="3200" u="none" dirty="0">
                          <a:solidFill>
                            <a:schemeClr val="accent5"/>
                          </a:solidFill>
                        </a:rPr>
                        <a:t>IT Professionals</a:t>
                      </a:r>
                    </a:p>
                  </a:txBody>
                  <a:tcPr anchor="ctr"/>
                </a:tc>
                <a:tc>
                  <a:txBody>
                    <a:bodyPr/>
                    <a:lstStyle/>
                    <a:p>
                      <a:pPr algn="ctr"/>
                      <a:r>
                        <a:rPr lang="en-US" sz="3200" dirty="0"/>
                        <a:t>Whistleblowers</a:t>
                      </a:r>
                    </a:p>
                  </a:txBody>
                  <a:tcPr anchor="ctr"/>
                </a:tc>
                <a:extLst>
                  <a:ext uri="{0D108BD9-81ED-4DB2-BD59-A6C34878D82A}">
                    <a16:rowId xmlns:a16="http://schemas.microsoft.com/office/drawing/2014/main" val="2408402317"/>
                  </a:ext>
                </a:extLst>
              </a:tr>
            </a:tbl>
          </a:graphicData>
        </a:graphic>
      </p:graphicFrame>
      <p:sp>
        <p:nvSpPr>
          <p:cNvPr id="8" name="TextBox 7">
            <a:extLst>
              <a:ext uri="{FF2B5EF4-FFF2-40B4-BE49-F238E27FC236}">
                <a16:creationId xmlns:a16="http://schemas.microsoft.com/office/drawing/2014/main" id="{FBC34D45-A186-6A79-51E3-FC5F0B554A78}"/>
              </a:ext>
            </a:extLst>
          </p:cNvPr>
          <p:cNvSpPr txBox="1"/>
          <p:nvPr/>
        </p:nvSpPr>
        <p:spPr>
          <a:xfrm>
            <a:off x="3937000" y="7248340"/>
            <a:ext cx="6913418" cy="369332"/>
          </a:xfrm>
          <a:prstGeom prst="rect">
            <a:avLst/>
          </a:prstGeom>
          <a:noFill/>
        </p:spPr>
        <p:txBody>
          <a:bodyPr wrap="square">
            <a:spAutoFit/>
          </a:bodyPr>
          <a:lstStyle/>
          <a:p>
            <a:r>
              <a:rPr lang="en-US" dirty="0">
                <a:solidFill>
                  <a:schemeClr val="accent3"/>
                </a:solidFill>
              </a:rPr>
              <a:t>https://2019.www.torproject.org/about/</a:t>
            </a:r>
            <a:r>
              <a:rPr lang="en-US" dirty="0" err="1">
                <a:solidFill>
                  <a:schemeClr val="accent3"/>
                </a:solidFill>
              </a:rPr>
              <a:t>torusers.html.en</a:t>
            </a:r>
            <a:endParaRPr lang="en-US" dirty="0">
              <a:solidFill>
                <a:schemeClr val="accent3"/>
              </a:solidFill>
            </a:endParaRPr>
          </a:p>
        </p:txBody>
      </p:sp>
      <p:sp>
        <p:nvSpPr>
          <p:cNvPr id="7" name="Rounded Rectangular Callout 6">
            <a:extLst>
              <a:ext uri="{FF2B5EF4-FFF2-40B4-BE49-F238E27FC236}">
                <a16:creationId xmlns:a16="http://schemas.microsoft.com/office/drawing/2014/main" id="{3950DF37-0624-B233-D014-4967F3B3D337}"/>
              </a:ext>
            </a:extLst>
          </p:cNvPr>
          <p:cNvSpPr/>
          <p:nvPr/>
        </p:nvSpPr>
        <p:spPr>
          <a:xfrm>
            <a:off x="4002935" y="2410692"/>
            <a:ext cx="6847483" cy="2548072"/>
          </a:xfrm>
          <a:prstGeom prst="wedgeRoundRectCallout">
            <a:avLst>
              <a:gd name="adj1" fmla="val -15176"/>
              <a:gd name="adj2" fmla="val 8290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800" dirty="0"/>
              <a:t>To verify IP based firewall rules</a:t>
            </a:r>
          </a:p>
          <a:p>
            <a:pPr marL="285750" indent="-285750">
              <a:buFont typeface="Arial" panose="020B0604020202020204" pitchFamily="34" charset="0"/>
              <a:buChar char="•"/>
            </a:pPr>
            <a:r>
              <a:rPr lang="en-US" sz="2800" dirty="0"/>
              <a:t>To bypass their own security systems</a:t>
            </a:r>
          </a:p>
          <a:p>
            <a:pPr marL="285750" indent="-285750">
              <a:buFont typeface="Arial" panose="020B0604020202020204" pitchFamily="34" charset="0"/>
              <a:buChar char="•"/>
            </a:pPr>
            <a:r>
              <a:rPr lang="en-US" sz="2800" dirty="0"/>
              <a:t>To access internet resources</a:t>
            </a:r>
          </a:p>
          <a:p>
            <a:pPr marL="285750" indent="-285750">
              <a:buFont typeface="Arial" panose="020B0604020202020204" pitchFamily="34" charset="0"/>
              <a:buChar char="•"/>
            </a:pPr>
            <a:r>
              <a:rPr lang="en-US" sz="2800" dirty="0"/>
              <a:t>To work around ISP network outages</a:t>
            </a:r>
          </a:p>
          <a:p>
            <a:pPr marL="285750" indent="-285750">
              <a:buFont typeface="Arial" panose="020B0604020202020204" pitchFamily="34" charset="0"/>
              <a:buChar char="•"/>
            </a:pPr>
            <a:r>
              <a:rPr lang="en-US" sz="2800" dirty="0"/>
              <a:t>To connect back to deployed services</a:t>
            </a:r>
          </a:p>
        </p:txBody>
      </p:sp>
      <p:sp>
        <p:nvSpPr>
          <p:cNvPr id="9" name="Slide Number Placeholder 1">
            <a:extLst>
              <a:ext uri="{FF2B5EF4-FFF2-40B4-BE49-F238E27FC236}">
                <a16:creationId xmlns:a16="http://schemas.microsoft.com/office/drawing/2014/main" id="{5DECB17C-4C26-3077-73D0-0E244549223A}"/>
              </a:ext>
            </a:extLst>
          </p:cNvPr>
          <p:cNvSpPr>
            <a:spLocks noGrp="1"/>
          </p:cNvSpPr>
          <p:nvPr>
            <p:ph type="sldNum" sz="quarter" idx="10"/>
          </p:nvPr>
        </p:nvSpPr>
        <p:spPr>
          <a:xfrm>
            <a:off x="7652825" y="7203864"/>
            <a:ext cx="5505299" cy="413808"/>
          </a:xfrm>
        </p:spPr>
        <p:txBody>
          <a:bodyPr/>
          <a:lstStyle/>
          <a:p>
            <a:r>
              <a:rPr lang="en-US" dirty="0"/>
              <a:t>Toward Safer Tor Research |  </a:t>
            </a:r>
            <a:fld id="{EC78876D-F60F-416A-9AB8-0484C938732F}" type="slidenum">
              <a:rPr lang="en-US" b="1" smtClean="0">
                <a:solidFill>
                  <a:schemeClr val="tx2"/>
                </a:solidFill>
              </a:rPr>
              <a:pPr/>
              <a:t>8</a:t>
            </a:fld>
            <a:endParaRPr lang="en-US" b="1" dirty="0">
              <a:solidFill>
                <a:schemeClr val="tx2"/>
              </a:solidFill>
            </a:endParaRPr>
          </a:p>
        </p:txBody>
      </p:sp>
    </p:spTree>
    <p:extLst>
      <p:ext uri="{BB962C8B-B14F-4D97-AF65-F5344CB8AC3E}">
        <p14:creationId xmlns:p14="http://schemas.microsoft.com/office/powerpoint/2010/main" val="2917073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BBA819D-7C0B-3462-3A6B-41BE2369E23C}"/>
              </a:ext>
            </a:extLst>
          </p:cNvPr>
          <p:cNvSpPr>
            <a:spLocks noGrp="1"/>
          </p:cNvSpPr>
          <p:nvPr>
            <p:ph type="ftr" sz="quarter" idx="11"/>
          </p:nvPr>
        </p:nvSpPr>
        <p:spPr/>
        <p:txBody>
          <a:bodyPr/>
          <a:lstStyle/>
          <a:p>
            <a:r>
              <a:rPr lang="en-US"/>
              <a:t>U.S. Naval Research Laboratory</a:t>
            </a:r>
            <a:endParaRPr lang="en-US" dirty="0"/>
          </a:p>
        </p:txBody>
      </p:sp>
      <p:sp>
        <p:nvSpPr>
          <p:cNvPr id="4" name="Title 3">
            <a:extLst>
              <a:ext uri="{FF2B5EF4-FFF2-40B4-BE49-F238E27FC236}">
                <a16:creationId xmlns:a16="http://schemas.microsoft.com/office/drawing/2014/main" id="{4BFD2A4F-F656-7F93-CA42-23A5721FBE97}"/>
              </a:ext>
            </a:extLst>
          </p:cNvPr>
          <p:cNvSpPr>
            <a:spLocks noGrp="1"/>
          </p:cNvSpPr>
          <p:nvPr>
            <p:ph type="title"/>
          </p:nvPr>
        </p:nvSpPr>
        <p:spPr/>
        <p:txBody>
          <a:bodyPr/>
          <a:lstStyle/>
          <a:p>
            <a:r>
              <a:rPr lang="en-US" dirty="0"/>
              <a:t>User Safety in Tor</a:t>
            </a:r>
          </a:p>
        </p:txBody>
      </p:sp>
      <p:sp>
        <p:nvSpPr>
          <p:cNvPr id="5" name="Content Placeholder 4">
            <a:extLst>
              <a:ext uri="{FF2B5EF4-FFF2-40B4-BE49-F238E27FC236}">
                <a16:creationId xmlns:a16="http://schemas.microsoft.com/office/drawing/2014/main" id="{5590B85D-7AE7-2C86-E063-B4A53ED339DA}"/>
              </a:ext>
            </a:extLst>
          </p:cNvPr>
          <p:cNvSpPr>
            <a:spLocks noGrp="1"/>
          </p:cNvSpPr>
          <p:nvPr>
            <p:ph idx="13"/>
          </p:nvPr>
        </p:nvSpPr>
        <p:spPr>
          <a:xfrm>
            <a:off x="512618" y="2493819"/>
            <a:ext cx="12645507" cy="4527166"/>
          </a:xfrm>
        </p:spPr>
        <p:txBody>
          <a:bodyPr>
            <a:normAutofit/>
          </a:bodyPr>
          <a:lstStyle/>
          <a:p>
            <a:pPr algn="ctr"/>
            <a:r>
              <a:rPr lang="en-US" sz="6000" dirty="0"/>
              <a:t>Tor is a </a:t>
            </a:r>
            <a:r>
              <a:rPr lang="en-US" sz="6000" dirty="0">
                <a:solidFill>
                  <a:schemeClr val="accent5"/>
                </a:solidFill>
              </a:rPr>
              <a:t>Privacy-Preserving</a:t>
            </a:r>
            <a:r>
              <a:rPr lang="en-US" sz="6000" dirty="0"/>
              <a:t> Anonymous Communication Network in which </a:t>
            </a:r>
          </a:p>
          <a:p>
            <a:pPr algn="ctr"/>
            <a:r>
              <a:rPr lang="en-US" sz="6000" dirty="0">
                <a:solidFill>
                  <a:schemeClr val="accent5"/>
                </a:solidFill>
              </a:rPr>
              <a:t>User Safety </a:t>
            </a:r>
            <a:r>
              <a:rPr lang="en-US" sz="6000" dirty="0"/>
              <a:t>is of Highest Priority</a:t>
            </a:r>
          </a:p>
        </p:txBody>
      </p:sp>
      <p:sp>
        <p:nvSpPr>
          <p:cNvPr id="6" name="Slide Number Placeholder 1">
            <a:extLst>
              <a:ext uri="{FF2B5EF4-FFF2-40B4-BE49-F238E27FC236}">
                <a16:creationId xmlns:a16="http://schemas.microsoft.com/office/drawing/2014/main" id="{01A82AE2-EC1F-5AEA-A214-5C446C685D87}"/>
              </a:ext>
            </a:extLst>
          </p:cNvPr>
          <p:cNvSpPr>
            <a:spLocks noGrp="1"/>
          </p:cNvSpPr>
          <p:nvPr>
            <p:ph type="sldNum" sz="quarter" idx="10"/>
          </p:nvPr>
        </p:nvSpPr>
        <p:spPr>
          <a:xfrm>
            <a:off x="7652825" y="7203864"/>
            <a:ext cx="5505299" cy="413808"/>
          </a:xfrm>
        </p:spPr>
        <p:txBody>
          <a:bodyPr/>
          <a:lstStyle/>
          <a:p>
            <a:r>
              <a:rPr lang="en-US" dirty="0"/>
              <a:t>Toward Safer Tor Research |  </a:t>
            </a:r>
            <a:fld id="{EC78876D-F60F-416A-9AB8-0484C938732F}" type="slidenum">
              <a:rPr lang="en-US" b="1" smtClean="0">
                <a:solidFill>
                  <a:schemeClr val="tx2"/>
                </a:solidFill>
              </a:rPr>
              <a:pPr/>
              <a:t>9</a:t>
            </a:fld>
            <a:endParaRPr lang="en-US" b="1" dirty="0">
              <a:solidFill>
                <a:schemeClr val="tx2"/>
              </a:solidFill>
            </a:endParaRPr>
          </a:p>
        </p:txBody>
      </p:sp>
    </p:spTree>
    <p:extLst>
      <p:ext uri="{BB962C8B-B14F-4D97-AF65-F5344CB8AC3E}">
        <p14:creationId xmlns:p14="http://schemas.microsoft.com/office/powerpoint/2010/main" val="561874667"/>
      </p:ext>
    </p:extLst>
  </p:cSld>
  <p:clrMapOvr>
    <a:masterClrMapping/>
  </p:clrMapOvr>
</p:sld>
</file>

<file path=ppt/theme/theme1.xml><?xml version="1.0" encoding="utf-8"?>
<a:theme xmlns:a="http://schemas.openxmlformats.org/drawingml/2006/main" name="Office Theme">
  <a:themeElements>
    <a:clrScheme name="NRL PPT">
      <a:dk1>
        <a:sysClr val="windowText" lastClr="000000"/>
      </a:dk1>
      <a:lt1>
        <a:sysClr val="window" lastClr="FFFFFF"/>
      </a:lt1>
      <a:dk2>
        <a:srgbClr val="1B365D"/>
      </a:dk2>
      <a:lt2>
        <a:srgbClr val="FABE07"/>
      </a:lt2>
      <a:accent1>
        <a:srgbClr val="1B365D"/>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S NR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RL_PPT_WideScreen_M10_052616" id="{DD9E120A-AE45-4FCF-9AB0-14AD7E4D1ED6}" vid="{40B21B15-B66C-42A3-9B9F-85D271FBB4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13388</TotalTime>
  <Words>4533</Words>
  <Application>Microsoft Macintosh PowerPoint</Application>
  <PresentationFormat>Custom</PresentationFormat>
  <Paragraphs>724</Paragraphs>
  <Slides>68</Slides>
  <Notes>1</Notes>
  <HiddenSlides>2</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68</vt:i4>
      </vt:variant>
    </vt:vector>
  </HeadingPairs>
  <TitlesOfParts>
    <vt:vector size="71" baseType="lpstr">
      <vt:lpstr>Arial</vt:lpstr>
      <vt:lpstr>Calibri</vt:lpstr>
      <vt:lpstr>Office Theme</vt:lpstr>
      <vt:lpstr>Toward Safer Tor Research</vt:lpstr>
      <vt:lpstr>What is Tor?</vt:lpstr>
      <vt:lpstr>Why is Tor Used?</vt:lpstr>
      <vt:lpstr>Who Uses Tor?</vt:lpstr>
      <vt:lpstr>Who Uses Tor?</vt:lpstr>
      <vt:lpstr>Who Uses Tor?</vt:lpstr>
      <vt:lpstr>Who Uses Tor?</vt:lpstr>
      <vt:lpstr>Who Uses Tor?</vt:lpstr>
      <vt:lpstr>User Safety in Tor</vt:lpstr>
      <vt:lpstr>Outline</vt:lpstr>
      <vt:lpstr>Outline</vt:lpstr>
      <vt:lpstr>What is the Tor Research Safety Board?</vt:lpstr>
      <vt:lpstr>What is the Tor Research Safety Board?</vt:lpstr>
      <vt:lpstr>What the Tor Research Safety Board is NOT</vt:lpstr>
      <vt:lpstr>Tor Research Safety Board Guidelines</vt:lpstr>
      <vt:lpstr>Tor Research Safety Board Guidelines</vt:lpstr>
      <vt:lpstr>Tor Research Safety Board Guidelines</vt:lpstr>
      <vt:lpstr>Tor Research Safety Board Guidelines</vt:lpstr>
      <vt:lpstr>Questions to Guide Feedback Request</vt:lpstr>
      <vt:lpstr>Questions to Guide Feedback Request</vt:lpstr>
      <vt:lpstr>Questions to Guide Feedback Request</vt:lpstr>
      <vt:lpstr>Questions to Guide Feedback Request</vt:lpstr>
      <vt:lpstr>Submitting your Feedback Request</vt:lpstr>
      <vt:lpstr>Outline</vt:lpstr>
      <vt:lpstr>Test Tor Networks</vt:lpstr>
      <vt:lpstr>Contributing Research</vt:lpstr>
      <vt:lpstr>Network Experimentation Requirements</vt:lpstr>
      <vt:lpstr>What is Shadow?</vt:lpstr>
      <vt:lpstr>What is Shadow?</vt:lpstr>
      <vt:lpstr>Direct Execution</vt:lpstr>
      <vt:lpstr>Processes in Linux</vt:lpstr>
      <vt:lpstr>Resolving Library Symbols</vt:lpstr>
      <vt:lpstr>Use Shim to Control Process</vt:lpstr>
      <vt:lpstr>Intercepting System Calls</vt:lpstr>
      <vt:lpstr>Intercepting System Calls</vt:lpstr>
      <vt:lpstr>App-Process to Shadow-Process Communication</vt:lpstr>
      <vt:lpstr>Syscall Emulation and Network Simulation</vt:lpstr>
      <vt:lpstr>Outline</vt:lpstr>
      <vt:lpstr>Modeling Tor Networks</vt:lpstr>
      <vt:lpstr>Modeling Tor Networks</vt:lpstr>
      <vt:lpstr>Contributing Research</vt:lpstr>
      <vt:lpstr>PrivCount Measurement System</vt:lpstr>
      <vt:lpstr>Deploying PrivCount on the Public Tor Network</vt:lpstr>
      <vt:lpstr>Deploying PrivCount on the Public Tor Network</vt:lpstr>
      <vt:lpstr>Hidden Markov Modeling of Traffic</vt:lpstr>
      <vt:lpstr>Realistic Private Tor Networks</vt:lpstr>
      <vt:lpstr>Outline</vt:lpstr>
      <vt:lpstr>Exploring Tor Performance Attacks</vt:lpstr>
      <vt:lpstr>Contributing Research</vt:lpstr>
      <vt:lpstr>How Tor Works</vt:lpstr>
      <vt:lpstr>The Relay Congestion Attack</vt:lpstr>
      <vt:lpstr>The Relay Congestion Attack</vt:lpstr>
      <vt:lpstr>The Relay Congestion Attack</vt:lpstr>
      <vt:lpstr>The Relay Congestion Attack</vt:lpstr>
      <vt:lpstr>The Relay Congestion Attack</vt:lpstr>
      <vt:lpstr>The Relay Congestion Attack</vt:lpstr>
      <vt:lpstr>Evaluation Setup</vt:lpstr>
      <vt:lpstr>Bandwidth Used by Attacker and Tor Network</vt:lpstr>
      <vt:lpstr>Bandwidth Used by Attacker and Tor Network</vt:lpstr>
      <vt:lpstr>Effect on Client Performance</vt:lpstr>
      <vt:lpstr>Effect on Client Performance</vt:lpstr>
      <vt:lpstr>Mitigations to Relay Congestion Attack</vt:lpstr>
      <vt:lpstr>Outline</vt:lpstr>
      <vt:lpstr>Paper from SigComm’15</vt:lpstr>
      <vt:lpstr>Quote from the “Encore” paper</vt:lpstr>
      <vt:lpstr>Ongoing Struggles</vt:lpstr>
      <vt:lpstr>Ongoing Struggles</vt:lpstr>
      <vt:lpstr>Departing Advice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 Break: A Study of Bandwidth Denial-of-Service Attacks against Tor</dc:title>
  <dc:subject/>
  <dc:creator>Microsoft Office User</dc:creator>
  <cp:keywords/>
  <dc:description/>
  <cp:lastModifiedBy>Microsoft Office User</cp:lastModifiedBy>
  <cp:revision>304</cp:revision>
  <cp:lastPrinted>2015-08-19T18:26:03Z</cp:lastPrinted>
  <dcterms:created xsi:type="dcterms:W3CDTF">2019-08-12T02:39:41Z</dcterms:created>
  <dcterms:modified xsi:type="dcterms:W3CDTF">2022-06-09T20:19:37Z</dcterms:modified>
  <cp:category/>
</cp:coreProperties>
</file>