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</p:sldMasterIdLst>
  <p:notesMasterIdLst>
    <p:notesMasterId r:id="rId69"/>
  </p:notesMasterIdLst>
  <p:handoutMasterIdLst>
    <p:handoutMasterId r:id="rId70"/>
  </p:handoutMasterIdLst>
  <p:sldIdLst>
    <p:sldId id="535" r:id="rId2"/>
    <p:sldId id="624" r:id="rId3"/>
    <p:sldId id="552" r:id="rId4"/>
    <p:sldId id="563" r:id="rId5"/>
    <p:sldId id="564" r:id="rId6"/>
    <p:sldId id="565" r:id="rId7"/>
    <p:sldId id="601" r:id="rId8"/>
    <p:sldId id="600" r:id="rId9"/>
    <p:sldId id="602" r:id="rId10"/>
    <p:sldId id="603" r:id="rId11"/>
    <p:sldId id="604" r:id="rId12"/>
    <p:sldId id="610" r:id="rId13"/>
    <p:sldId id="605" r:id="rId14"/>
    <p:sldId id="607" r:id="rId15"/>
    <p:sldId id="606" r:id="rId16"/>
    <p:sldId id="608" r:id="rId17"/>
    <p:sldId id="609" r:id="rId18"/>
    <p:sldId id="611" r:id="rId19"/>
    <p:sldId id="612" r:id="rId20"/>
    <p:sldId id="613" r:id="rId21"/>
    <p:sldId id="614" r:id="rId22"/>
    <p:sldId id="615" r:id="rId23"/>
    <p:sldId id="625" r:id="rId24"/>
    <p:sldId id="616" r:id="rId25"/>
    <p:sldId id="673" r:id="rId26"/>
    <p:sldId id="617" r:id="rId27"/>
    <p:sldId id="618" r:id="rId28"/>
    <p:sldId id="619" r:id="rId29"/>
    <p:sldId id="667" r:id="rId30"/>
    <p:sldId id="669" r:id="rId31"/>
    <p:sldId id="670" r:id="rId32"/>
    <p:sldId id="672" r:id="rId33"/>
    <p:sldId id="639" r:id="rId34"/>
    <p:sldId id="643" r:id="rId35"/>
    <p:sldId id="638" r:id="rId36"/>
    <p:sldId id="644" r:id="rId37"/>
    <p:sldId id="645" r:id="rId38"/>
    <p:sldId id="646" r:id="rId39"/>
    <p:sldId id="647" r:id="rId40"/>
    <p:sldId id="648" r:id="rId41"/>
    <p:sldId id="649" r:id="rId42"/>
    <p:sldId id="655" r:id="rId43"/>
    <p:sldId id="658" r:id="rId44"/>
    <p:sldId id="653" r:id="rId45"/>
    <p:sldId id="650" r:id="rId46"/>
    <p:sldId id="651" r:id="rId47"/>
    <p:sldId id="654" r:id="rId48"/>
    <p:sldId id="659" r:id="rId49"/>
    <p:sldId id="661" r:id="rId50"/>
    <p:sldId id="664" r:id="rId51"/>
    <p:sldId id="665" r:id="rId52"/>
    <p:sldId id="663" r:id="rId53"/>
    <p:sldId id="662" r:id="rId54"/>
    <p:sldId id="668" r:id="rId55"/>
    <p:sldId id="622" r:id="rId56"/>
    <p:sldId id="550" r:id="rId57"/>
    <p:sldId id="666" r:id="rId58"/>
    <p:sldId id="621" r:id="rId59"/>
    <p:sldId id="626" r:id="rId60"/>
    <p:sldId id="630" r:id="rId61"/>
    <p:sldId id="632" r:id="rId62"/>
    <p:sldId id="629" r:id="rId63"/>
    <p:sldId id="633" r:id="rId64"/>
    <p:sldId id="634" r:id="rId65"/>
    <p:sldId id="635" r:id="rId66"/>
    <p:sldId id="636" r:id="rId67"/>
    <p:sldId id="637" r:id="rId68"/>
  </p:sldIdLst>
  <p:sldSz cx="10075863" cy="7562850"/>
  <p:notesSz cx="7772400" cy="1005840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bg1"/>
        </a:solidFill>
        <a:latin typeface="Times New Roman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bg1"/>
        </a:solidFill>
        <a:latin typeface="Times New Roman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bg1"/>
        </a:solidFill>
        <a:latin typeface="Times New Roman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bg1"/>
        </a:solidFill>
        <a:latin typeface="Times New Roman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26B"/>
    <a:srgbClr val="FFA1A5"/>
    <a:srgbClr val="FF9597"/>
    <a:srgbClr val="FF5A5E"/>
    <a:srgbClr val="FF1B2A"/>
    <a:srgbClr val="FFA1A3"/>
    <a:srgbClr val="FF4F54"/>
    <a:srgbClr val="FFFBFB"/>
    <a:srgbClr val="FFFDFD"/>
    <a:srgbClr val="FF6F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9" autoAdjust="0"/>
    <p:restoredTop sz="99794" autoAdjust="0"/>
  </p:normalViewPr>
  <p:slideViewPr>
    <p:cSldViewPr>
      <p:cViewPr varScale="1">
        <p:scale>
          <a:sx n="81" d="100"/>
          <a:sy n="81" d="100"/>
        </p:scale>
        <p:origin x="-1432" y="-104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0" y="1807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notesMaster" Target="notesMasters/notesMaster1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70" Type="http://schemas.openxmlformats.org/officeDocument/2006/relationships/handoutMaster" Target="handoutMasters/handoutMaster1.xml"/><Relationship Id="rId71" Type="http://schemas.openxmlformats.org/officeDocument/2006/relationships/printerSettings" Target="printerSettings/printerSettings1.bin"/><Relationship Id="rId72" Type="http://schemas.openxmlformats.org/officeDocument/2006/relationships/presProps" Target="presProp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73" Type="http://schemas.openxmlformats.org/officeDocument/2006/relationships/viewProps" Target="viewProps.xml"/><Relationship Id="rId74" Type="http://schemas.openxmlformats.org/officeDocument/2006/relationships/theme" Target="theme/theme1.xml"/><Relationship Id="rId75" Type="http://schemas.openxmlformats.org/officeDocument/2006/relationships/tableStyles" Target="tableStyles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352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08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419600" y="0"/>
            <a:ext cx="3352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08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525000"/>
            <a:ext cx="3352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08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419600" y="9525000"/>
            <a:ext cx="3352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95378656-706C-3648-B184-DC6EF014B5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7324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36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2050" name="AutoShape 2"/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2051" name="AutoShape 3"/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2052" name="AutoShape 4"/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2053" name="AutoShape 5"/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2054" name="AutoShape 6"/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15368" name="Rectangle 7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587500" y="1006475"/>
            <a:ext cx="4595813" cy="34480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56" name="Text Box 8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85863" y="4787900"/>
            <a:ext cx="5407025" cy="382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43052925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-128"/>
        <a:cs typeface="ＭＳ Ｐゴシック" charset="-128"/>
      </a:defRPr>
    </a:lvl1pPr>
    <a:lvl2pPr marL="37931725" indent="-37474525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-128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-128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-128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589088" y="1006475"/>
            <a:ext cx="4592637" cy="34480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4402561" y="9553734"/>
            <a:ext cx="3368040" cy="502920"/>
          </a:xfrm>
          <a:prstGeom prst="rect">
            <a:avLst/>
          </a:prstGeom>
        </p:spPr>
        <p:txBody>
          <a:bodyPr lIns="101882" tIns="50941" rIns="101882" bIns="50941"/>
          <a:lstStyle/>
          <a:p>
            <a:fld id="{E3A401DC-9F30-9448-AD9B-EC090186109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307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589088" y="1006475"/>
            <a:ext cx="4592637" cy="34480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83738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650" y="2349500"/>
            <a:ext cx="8564563" cy="16208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1300" y="4286250"/>
            <a:ext cx="7053263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6613" y="627063"/>
            <a:ext cx="2147887" cy="62277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9775" y="627063"/>
            <a:ext cx="6294438" cy="62277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9775" y="627063"/>
            <a:ext cx="8594725" cy="12525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5338" y="4859338"/>
            <a:ext cx="8564562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5338" y="3205163"/>
            <a:ext cx="8564562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9775" y="2101850"/>
            <a:ext cx="4221163" cy="4752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3338" y="2101850"/>
            <a:ext cx="4221162" cy="4752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303213"/>
            <a:ext cx="9069387" cy="1260475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3238" y="1692275"/>
            <a:ext cx="4452937" cy="7064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238" y="2398713"/>
            <a:ext cx="4452937" cy="435768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8100" y="1692275"/>
            <a:ext cx="4454525" cy="7064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8100" y="2398713"/>
            <a:ext cx="4454525" cy="435768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301625"/>
            <a:ext cx="3314700" cy="128111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0175" y="301625"/>
            <a:ext cx="5632450" cy="64547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238" y="1582738"/>
            <a:ext cx="3314700" cy="51736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4850" y="5294313"/>
            <a:ext cx="6045200" cy="6238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4850" y="676275"/>
            <a:ext cx="6045200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4850" y="5918200"/>
            <a:ext cx="6045200" cy="889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739775" y="627063"/>
            <a:ext cx="8594725" cy="1252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Master title style</a:t>
            </a:r>
          </a:p>
        </p:txBody>
      </p:sp>
      <p:sp>
        <p:nvSpPr>
          <p:cNvPr id="1028" name="Rectangle 1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39775" y="2101850"/>
            <a:ext cx="8594725" cy="475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l" defTabSz="457200" rtl="0" eaLnBrk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FFFFFF"/>
        </a:buClr>
        <a:buSzPct val="45000"/>
        <a:buFont typeface="StarSymbol" charset="0"/>
        <a:defRPr sz="4400">
          <a:solidFill>
            <a:srgbClr val="FFFF00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FFFFFF"/>
        </a:buClr>
        <a:buSzPct val="45000"/>
        <a:buFont typeface="StarSymbol" charset="0"/>
        <a:defRPr sz="4400">
          <a:solidFill>
            <a:srgbClr val="FFFF00"/>
          </a:solidFill>
          <a:latin typeface="Arial" charset="0"/>
          <a:ea typeface="Hiragino Mincho Pro W3" charset="0"/>
          <a:cs typeface="Hiragino Mincho Pro W3" charset="0"/>
        </a:defRPr>
      </a:lvl2pPr>
      <a:lvl3pPr algn="ctr" defTabSz="457200" rtl="0" eaLnBrk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FFFFFF"/>
        </a:buClr>
        <a:buSzPct val="45000"/>
        <a:buFont typeface="StarSymbol" charset="0"/>
        <a:defRPr sz="4400">
          <a:solidFill>
            <a:srgbClr val="FFFF00"/>
          </a:solidFill>
          <a:latin typeface="Arial" charset="0"/>
          <a:ea typeface="Hiragino Mincho Pro W3" charset="0"/>
          <a:cs typeface="Hiragino Mincho Pro W3" charset="0"/>
        </a:defRPr>
      </a:lvl3pPr>
      <a:lvl4pPr algn="ctr" defTabSz="457200" rtl="0" eaLnBrk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FFFFFF"/>
        </a:buClr>
        <a:buSzPct val="45000"/>
        <a:buFont typeface="StarSymbol" charset="0"/>
        <a:defRPr sz="4400">
          <a:solidFill>
            <a:srgbClr val="FFFF00"/>
          </a:solidFill>
          <a:latin typeface="Arial" charset="0"/>
          <a:ea typeface="Hiragino Mincho Pro W3" charset="0"/>
          <a:cs typeface="Hiragino Mincho Pro W3" charset="0"/>
        </a:defRPr>
      </a:lvl4pPr>
      <a:lvl5pPr algn="ctr" defTabSz="457200" rtl="0" eaLnBrk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FFFFFF"/>
        </a:buClr>
        <a:buSzPct val="45000"/>
        <a:buFont typeface="StarSymbol" charset="0"/>
        <a:defRPr sz="4400">
          <a:solidFill>
            <a:srgbClr val="FFFF00"/>
          </a:solidFill>
          <a:latin typeface="Arial" charset="0"/>
          <a:ea typeface="Hiragino Mincho Pro W3" charset="0"/>
          <a:cs typeface="Hiragino Mincho Pro W3" charset="0"/>
        </a:defRPr>
      </a:lvl5pPr>
      <a:lvl6pPr marL="457200" algn="l" defTabSz="457200" rtl="0" fontAlgn="base" hangingPunct="0">
        <a:spcBef>
          <a:spcPct val="0"/>
        </a:spcBef>
        <a:spcAft>
          <a:spcPct val="0"/>
        </a:spcAft>
        <a:buClr>
          <a:srgbClr val="FFFFFF"/>
        </a:buClr>
        <a:buSzPct val="45000"/>
        <a:buFont typeface="StarSymbol" charset="0"/>
        <a:defRPr sz="4400">
          <a:solidFill>
            <a:srgbClr val="000000"/>
          </a:solidFill>
          <a:latin typeface="Times New Roman" charset="0"/>
          <a:ea typeface="ＭＳ Ｐゴシック" charset="-128"/>
        </a:defRPr>
      </a:lvl6pPr>
      <a:lvl7pPr marL="914400" algn="l" defTabSz="457200" rtl="0" fontAlgn="base" hangingPunct="0">
        <a:spcBef>
          <a:spcPct val="0"/>
        </a:spcBef>
        <a:spcAft>
          <a:spcPct val="0"/>
        </a:spcAft>
        <a:buClr>
          <a:srgbClr val="FFFFFF"/>
        </a:buClr>
        <a:buSzPct val="45000"/>
        <a:buFont typeface="StarSymbol" charset="0"/>
        <a:defRPr sz="4400">
          <a:solidFill>
            <a:srgbClr val="000000"/>
          </a:solidFill>
          <a:latin typeface="Times New Roman" charset="0"/>
          <a:ea typeface="ＭＳ Ｐゴシック" charset="-128"/>
        </a:defRPr>
      </a:lvl7pPr>
      <a:lvl8pPr marL="1371600" algn="l" defTabSz="457200" rtl="0" fontAlgn="base" hangingPunct="0">
        <a:spcBef>
          <a:spcPct val="0"/>
        </a:spcBef>
        <a:spcAft>
          <a:spcPct val="0"/>
        </a:spcAft>
        <a:buClr>
          <a:srgbClr val="FFFFFF"/>
        </a:buClr>
        <a:buSzPct val="45000"/>
        <a:buFont typeface="StarSymbol" charset="0"/>
        <a:defRPr sz="4400">
          <a:solidFill>
            <a:srgbClr val="000000"/>
          </a:solidFill>
          <a:latin typeface="Times New Roman" charset="0"/>
          <a:ea typeface="ＭＳ Ｐゴシック" charset="-128"/>
        </a:defRPr>
      </a:lvl8pPr>
      <a:lvl9pPr marL="1828800" algn="l" defTabSz="457200" rtl="0" fontAlgn="base" hangingPunct="0">
        <a:spcBef>
          <a:spcPct val="0"/>
        </a:spcBef>
        <a:spcAft>
          <a:spcPct val="0"/>
        </a:spcAft>
        <a:buClr>
          <a:srgbClr val="FFFFFF"/>
        </a:buClr>
        <a:buSzPct val="45000"/>
        <a:buFont typeface="StarSymbol" charset="0"/>
        <a:defRPr sz="4400">
          <a:solidFill>
            <a:srgbClr val="000000"/>
          </a:solidFill>
          <a:latin typeface="Times New Roman" charset="0"/>
          <a:ea typeface="ＭＳ Ｐゴシック" charset="-128"/>
        </a:defRPr>
      </a:lvl9pPr>
    </p:titleStyle>
    <p:bodyStyle>
      <a:lvl1pPr marL="422275" indent="-317500" algn="l" defTabSz="457200" rtl="0" eaLnBrk="0" fontAlgn="base" hangingPunct="0">
        <a:lnSpc>
          <a:spcPct val="95000"/>
        </a:lnSpc>
        <a:spcBef>
          <a:spcPct val="0"/>
        </a:spcBef>
        <a:spcAft>
          <a:spcPts val="1013"/>
        </a:spcAft>
        <a:buClr>
          <a:srgbClr val="FFFFFF"/>
        </a:buClr>
        <a:buSzPct val="45000"/>
        <a:buFont typeface="StarSymbol" charset="0"/>
        <a:buChar char="●"/>
        <a:defRPr sz="3200">
          <a:solidFill>
            <a:srgbClr val="FFFFFF"/>
          </a:solidFill>
          <a:latin typeface="+mn-lt"/>
          <a:ea typeface="+mn-ea"/>
          <a:cs typeface="+mn-cs"/>
        </a:defRPr>
      </a:lvl1pPr>
      <a:lvl2pPr marL="854075" indent="-284163" algn="l" defTabSz="457200" rtl="0" eaLnBrk="0" fontAlgn="base" hangingPunct="0">
        <a:lnSpc>
          <a:spcPct val="95000"/>
        </a:lnSpc>
        <a:spcBef>
          <a:spcPct val="0"/>
        </a:spcBef>
        <a:spcAft>
          <a:spcPts val="725"/>
        </a:spcAft>
        <a:buClr>
          <a:srgbClr val="FFFFFF"/>
        </a:buClr>
        <a:buSzPct val="75000"/>
        <a:buFont typeface="StarSymbol" charset="0"/>
        <a:buChar char="–"/>
        <a:defRPr sz="2600">
          <a:solidFill>
            <a:srgbClr val="FFFFFF"/>
          </a:solidFill>
          <a:latin typeface="+mn-lt"/>
          <a:ea typeface="+mn-ea"/>
          <a:cs typeface="+mn-cs"/>
        </a:defRPr>
      </a:lvl2pPr>
      <a:lvl3pPr marL="1285875" indent="-212725" algn="l" defTabSz="457200" rtl="0" eaLnBrk="0" fontAlgn="base" hangingPunct="0">
        <a:lnSpc>
          <a:spcPct val="95000"/>
        </a:lnSpc>
        <a:spcBef>
          <a:spcPct val="0"/>
        </a:spcBef>
        <a:spcAft>
          <a:spcPts val="850"/>
        </a:spcAft>
        <a:buClr>
          <a:srgbClr val="FFFFFF"/>
        </a:buClr>
        <a:buSzPct val="45000"/>
        <a:buFont typeface="StarSymbol" charset="0"/>
        <a:buChar char="●"/>
        <a:defRPr sz="2200">
          <a:solidFill>
            <a:srgbClr val="FFFFFF"/>
          </a:solidFill>
          <a:latin typeface="+mn-lt"/>
          <a:ea typeface="+mn-ea"/>
          <a:cs typeface="+mn-cs"/>
        </a:defRPr>
      </a:lvl3pPr>
      <a:lvl4pPr marL="1717675" indent="-206375" algn="l" defTabSz="457200" rtl="0" eaLnBrk="0" fontAlgn="base" hangingPunct="0">
        <a:lnSpc>
          <a:spcPct val="95000"/>
        </a:lnSpc>
        <a:spcBef>
          <a:spcPct val="0"/>
        </a:spcBef>
        <a:spcAft>
          <a:spcPts val="575"/>
        </a:spcAft>
        <a:buClr>
          <a:srgbClr val="FFFFFF"/>
        </a:buClr>
        <a:buSzPct val="75000"/>
        <a:buFont typeface="StarSymbol" charset="0"/>
        <a:buChar char="–"/>
        <a:defRPr sz="2000">
          <a:solidFill>
            <a:srgbClr val="FFFFFF"/>
          </a:solidFill>
          <a:latin typeface="+mn-lt"/>
          <a:ea typeface="+mn-ea"/>
          <a:cs typeface="+mn-cs"/>
        </a:defRPr>
      </a:lvl4pPr>
      <a:lvl5pPr marL="2149475" indent="-207963" algn="l" defTabSz="457200" rtl="0" eaLnBrk="0" fontAlgn="base" hangingPunct="0">
        <a:lnSpc>
          <a:spcPct val="95000"/>
        </a:lnSpc>
        <a:spcBef>
          <a:spcPct val="0"/>
        </a:spcBef>
        <a:spcAft>
          <a:spcPts val="288"/>
        </a:spcAft>
        <a:buClr>
          <a:srgbClr val="FFFFFF"/>
        </a:buClr>
        <a:buSzPct val="45000"/>
        <a:buFont typeface="StarSymbol" charset="0"/>
        <a:buChar char="●"/>
        <a:defRPr sz="2000">
          <a:solidFill>
            <a:srgbClr val="FFFFFF"/>
          </a:solidFill>
          <a:latin typeface="+mn-lt"/>
          <a:ea typeface="+mn-ea"/>
          <a:cs typeface="+mn-cs"/>
        </a:defRPr>
      </a:lvl5pPr>
      <a:lvl6pPr marL="2606675" indent="-207963" algn="l" defTabSz="457200" rtl="0" fontAlgn="base" hangingPunct="0">
        <a:lnSpc>
          <a:spcPct val="95000"/>
        </a:lnSpc>
        <a:spcBef>
          <a:spcPct val="0"/>
        </a:spcBef>
        <a:spcAft>
          <a:spcPts val="288"/>
        </a:spcAft>
        <a:buClr>
          <a:srgbClr val="FFFFFF"/>
        </a:buClr>
        <a:buSzPct val="45000"/>
        <a:buFont typeface="StarSymbol" charset="0"/>
        <a:buChar char="●"/>
        <a:defRPr sz="2000">
          <a:solidFill>
            <a:srgbClr val="FFFFFF"/>
          </a:solidFill>
          <a:latin typeface="+mn-lt"/>
          <a:ea typeface="+mn-ea"/>
          <a:cs typeface="+mn-cs"/>
        </a:defRPr>
      </a:lvl6pPr>
      <a:lvl7pPr marL="3063875" indent="-207963" algn="l" defTabSz="457200" rtl="0" fontAlgn="base" hangingPunct="0">
        <a:lnSpc>
          <a:spcPct val="95000"/>
        </a:lnSpc>
        <a:spcBef>
          <a:spcPct val="0"/>
        </a:spcBef>
        <a:spcAft>
          <a:spcPts val="288"/>
        </a:spcAft>
        <a:buClr>
          <a:srgbClr val="FFFFFF"/>
        </a:buClr>
        <a:buSzPct val="45000"/>
        <a:buFont typeface="StarSymbol" charset="0"/>
        <a:buChar char="●"/>
        <a:defRPr sz="2000">
          <a:solidFill>
            <a:srgbClr val="FFFFFF"/>
          </a:solidFill>
          <a:latin typeface="+mn-lt"/>
          <a:ea typeface="+mn-ea"/>
          <a:cs typeface="+mn-cs"/>
        </a:defRPr>
      </a:lvl7pPr>
      <a:lvl8pPr marL="3521075" indent="-207963" algn="l" defTabSz="457200" rtl="0" fontAlgn="base" hangingPunct="0">
        <a:lnSpc>
          <a:spcPct val="95000"/>
        </a:lnSpc>
        <a:spcBef>
          <a:spcPct val="0"/>
        </a:spcBef>
        <a:spcAft>
          <a:spcPts val="288"/>
        </a:spcAft>
        <a:buClr>
          <a:srgbClr val="FFFFFF"/>
        </a:buClr>
        <a:buSzPct val="45000"/>
        <a:buFont typeface="StarSymbol" charset="0"/>
        <a:buChar char="●"/>
        <a:defRPr sz="2000">
          <a:solidFill>
            <a:srgbClr val="FFFFFF"/>
          </a:solidFill>
          <a:latin typeface="+mn-lt"/>
          <a:ea typeface="+mn-ea"/>
          <a:cs typeface="+mn-cs"/>
        </a:defRPr>
      </a:lvl8pPr>
      <a:lvl9pPr marL="3978275" indent="-207963" algn="l" defTabSz="457200" rtl="0" fontAlgn="base" hangingPunct="0">
        <a:lnSpc>
          <a:spcPct val="95000"/>
        </a:lnSpc>
        <a:spcBef>
          <a:spcPct val="0"/>
        </a:spcBef>
        <a:spcAft>
          <a:spcPts val="288"/>
        </a:spcAft>
        <a:buClr>
          <a:srgbClr val="FFFFFF"/>
        </a:buClr>
        <a:buSzPct val="45000"/>
        <a:buFont typeface="StarSymbol" charset="0"/>
        <a:buChar char="●"/>
        <a:defRPr sz="2000">
          <a:solidFill>
            <a:srgbClr val="FFFFFF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em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em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em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2.png"/><Relationship Id="rId5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2.png"/><Relationship Id="rId5" Type="http://schemas.openxmlformats.org/officeDocument/2006/relationships/image" Target="../media/image12.png"/><Relationship Id="rId6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2.png"/><Relationship Id="rId5" Type="http://schemas.openxmlformats.org/officeDocument/2006/relationships/image" Target="../media/image12.png"/><Relationship Id="rId6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2.png"/><Relationship Id="rId5" Type="http://schemas.openxmlformats.org/officeDocument/2006/relationships/image" Target="../media/image12.png"/><Relationship Id="rId6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2.png"/><Relationship Id="rId5" Type="http://schemas.openxmlformats.org/officeDocument/2006/relationships/image" Target="../media/image12.png"/><Relationship Id="rId6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2.png"/><Relationship Id="rId5" Type="http://schemas.openxmlformats.org/officeDocument/2006/relationships/image" Target="../media/image12.png"/><Relationship Id="rId6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2.png"/><Relationship Id="rId5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2.png"/><Relationship Id="rId5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2.png"/><Relationship Id="rId5" Type="http://schemas.openxmlformats.org/officeDocument/2006/relationships/image" Target="../media/image12.png"/><Relationship Id="rId6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2.png"/><Relationship Id="rId5" Type="http://schemas.openxmlformats.org/officeDocument/2006/relationships/image" Target="../media/image12.png"/><Relationship Id="rId6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2.png"/><Relationship Id="rId5" Type="http://schemas.openxmlformats.org/officeDocument/2006/relationships/image" Target="../media/image12.png"/><Relationship Id="rId6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2.png"/><Relationship Id="rId5" Type="http://schemas.openxmlformats.org/officeDocument/2006/relationships/image" Target="../media/image12.png"/><Relationship Id="rId6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7.pn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emf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650" y="657225"/>
            <a:ext cx="8244681" cy="1620838"/>
          </a:xfrm>
        </p:spPr>
        <p:txBody>
          <a:bodyPr/>
          <a:lstStyle/>
          <a:p>
            <a:r>
              <a:rPr lang="en-US" dirty="0" smtClean="0"/>
              <a:t>Memory-based </a:t>
            </a:r>
            <a:r>
              <a:rPr lang="en-US" dirty="0" err="1" smtClean="0"/>
              <a:t>DoS</a:t>
            </a:r>
            <a:r>
              <a:rPr lang="en-US" dirty="0" smtClean="0"/>
              <a:t> and </a:t>
            </a:r>
            <a:r>
              <a:rPr lang="en-US" dirty="0" err="1" smtClean="0"/>
              <a:t>Deanonymization</a:t>
            </a:r>
            <a:r>
              <a:rPr lang="en-US" dirty="0" smtClean="0"/>
              <a:t> Attacks on Tor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32731" y="2867025"/>
            <a:ext cx="7053263" cy="1931988"/>
          </a:xfrm>
        </p:spPr>
        <p:txBody>
          <a:bodyPr/>
          <a:lstStyle/>
          <a:p>
            <a:r>
              <a:rPr lang="en-US" i="1" dirty="0" smtClean="0">
                <a:solidFill>
                  <a:srgbClr val="FFFF00"/>
                </a:solidFill>
              </a:rPr>
              <a:t>DCAPS Seminar</a:t>
            </a:r>
          </a:p>
          <a:p>
            <a:r>
              <a:rPr lang="en-US" i="1" dirty="0" smtClean="0">
                <a:solidFill>
                  <a:srgbClr val="FFFF00"/>
                </a:solidFill>
              </a:rPr>
              <a:t>October 11</a:t>
            </a:r>
            <a:r>
              <a:rPr lang="en-US" i="1" baseline="30000" dirty="0" smtClean="0">
                <a:solidFill>
                  <a:srgbClr val="FFFF00"/>
                </a:solidFill>
              </a:rPr>
              <a:t>th</a:t>
            </a:r>
            <a:r>
              <a:rPr lang="en-US" i="1" dirty="0" smtClean="0">
                <a:solidFill>
                  <a:srgbClr val="FFFF00"/>
                </a:solidFill>
              </a:rPr>
              <a:t>, 2013</a:t>
            </a:r>
            <a:endParaRPr lang="en-US" i="1" dirty="0">
              <a:solidFill>
                <a:srgbClr val="FFFF00"/>
              </a:solidFill>
            </a:endParaRPr>
          </a:p>
        </p:txBody>
      </p:sp>
      <p:pic>
        <p:nvPicPr>
          <p:cNvPr id="4" name="Picture 3" descr="NRLEmblem.jpg"/>
          <p:cNvPicPr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80331" y="4238625"/>
            <a:ext cx="1828800" cy="1795272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</p:spPr>
      </p:pic>
      <p:sp>
        <p:nvSpPr>
          <p:cNvPr id="5" name="Rectangle 4"/>
          <p:cNvSpPr/>
          <p:nvPr/>
        </p:nvSpPr>
        <p:spPr>
          <a:xfrm>
            <a:off x="3742531" y="4467225"/>
            <a:ext cx="6096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+mn-lt"/>
              </a:rPr>
              <a:t>Rob Jansen</a:t>
            </a:r>
          </a:p>
          <a:p>
            <a:r>
              <a:rPr lang="en-US" sz="2800" dirty="0" smtClean="0">
                <a:latin typeface="+mn-lt"/>
              </a:rPr>
              <a:t>U.S. Naval Research Laboratory</a:t>
            </a:r>
            <a:endParaRPr lang="en-US" sz="2800" dirty="0">
              <a:latin typeface="+mn-lt"/>
            </a:endParaRPr>
          </a:p>
          <a:p>
            <a:r>
              <a:rPr lang="en-US" sz="2800" dirty="0" err="1">
                <a:latin typeface="+mn-lt"/>
              </a:rPr>
              <a:t>rob.g.jansen@nrl.navy.mil</a:t>
            </a:r>
            <a:endParaRPr lang="en-US" sz="2800" dirty="0"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70731" y="6596360"/>
            <a:ext cx="868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*Joint with Aaron Johnson, Florian </a:t>
            </a:r>
            <a:r>
              <a:rPr lang="en-US" dirty="0" err="1" smtClean="0"/>
              <a:t>Tschorsch</a:t>
            </a:r>
            <a:r>
              <a:rPr lang="en-US" dirty="0" smtClean="0"/>
              <a:t>, </a:t>
            </a:r>
            <a:r>
              <a:rPr lang="en-US" dirty="0" err="1" smtClean="0"/>
              <a:t>Björn</a:t>
            </a:r>
            <a:r>
              <a:rPr lang="en-US" dirty="0" smtClean="0"/>
              <a:t> </a:t>
            </a:r>
            <a:r>
              <a:rPr lang="en-US" dirty="0" err="1" smtClean="0"/>
              <a:t>Scheuermann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87210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Straight Connector 16"/>
          <p:cNvCxnSpPr/>
          <p:nvPr/>
        </p:nvCxnSpPr>
        <p:spPr>
          <a:xfrm flipV="1">
            <a:off x="770731" y="5457825"/>
            <a:ext cx="457200" cy="1143000"/>
          </a:xfrm>
          <a:prstGeom prst="line">
            <a:avLst/>
          </a:prstGeom>
          <a:ln w="76200" cmpd="sng">
            <a:solidFill>
              <a:srgbClr val="40404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 flipV="1">
            <a:off x="1304131" y="5457825"/>
            <a:ext cx="533400" cy="1143000"/>
          </a:xfrm>
          <a:prstGeom prst="line">
            <a:avLst/>
          </a:prstGeom>
          <a:ln w="76200" cmpd="sng">
            <a:solidFill>
              <a:srgbClr val="40404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1380331" y="5451334"/>
            <a:ext cx="1524000" cy="6491"/>
          </a:xfrm>
          <a:prstGeom prst="line">
            <a:avLst/>
          </a:prstGeom>
          <a:ln w="76200" cmpd="sng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7476331" y="5375134"/>
            <a:ext cx="1295400" cy="1295400"/>
          </a:xfrm>
          <a:prstGeom prst="line">
            <a:avLst/>
          </a:prstGeom>
          <a:ln w="76200" cmpd="sng">
            <a:solidFill>
              <a:srgbClr val="40404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Tor Flow Control</a:t>
            </a: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3285331" y="5451334"/>
            <a:ext cx="4343400" cy="76200"/>
          </a:xfrm>
          <a:prstGeom prst="line">
            <a:avLst/>
          </a:prstGeom>
          <a:ln w="254000" cmpd="sng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6931" y="3851134"/>
            <a:ext cx="1602759" cy="1956598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>
          <a:blip r:embed="rId3"/>
          <a:stretch>
            <a:fillRect/>
          </a:stretch>
        </p:blipFill>
        <p:spPr>
          <a:xfrm>
            <a:off x="8314531" y="6060934"/>
            <a:ext cx="1752600" cy="1454291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4"/>
          <a:stretch>
            <a:fillRect/>
          </a:stretch>
        </p:blipFill>
        <p:spPr>
          <a:xfrm>
            <a:off x="694531" y="3781425"/>
            <a:ext cx="1234743" cy="1886472"/>
          </a:xfrm>
          <a:prstGeom prst="rect">
            <a:avLst/>
          </a:prstGeom>
        </p:spPr>
      </p:pic>
      <p:pic>
        <p:nvPicPr>
          <p:cNvPr id="8" name="Picture 7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0531" y="3851134"/>
            <a:ext cx="1602759" cy="1956598"/>
          </a:xfrm>
          <a:prstGeom prst="rect">
            <a:avLst/>
          </a:prstGeom>
        </p:spPr>
      </p:pic>
      <p:pic>
        <p:nvPicPr>
          <p:cNvPr id="3" name="Picture 2" descr="bittorrent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0331" y="6143625"/>
            <a:ext cx="1092200" cy="1092200"/>
          </a:xfrm>
          <a:prstGeom prst="rect">
            <a:avLst/>
          </a:prstGeom>
        </p:spPr>
      </p:pic>
      <p:pic>
        <p:nvPicPr>
          <p:cNvPr id="11" name="Picture 10" descr="firefox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531" y="6219825"/>
            <a:ext cx="990600" cy="958550"/>
          </a:xfrm>
          <a:prstGeom prst="rect">
            <a:avLst/>
          </a:prstGeom>
        </p:spPr>
      </p:pic>
      <p:sp>
        <p:nvSpPr>
          <p:cNvPr id="16" name="Rectangular Callout 15"/>
          <p:cNvSpPr/>
          <p:nvPr/>
        </p:nvSpPr>
        <p:spPr bwMode="auto">
          <a:xfrm>
            <a:off x="3513931" y="2257425"/>
            <a:ext cx="3505200" cy="1676400"/>
          </a:xfrm>
          <a:prstGeom prst="wedgeRectCallout">
            <a:avLst>
              <a:gd name="adj1" fmla="val -22874"/>
              <a:gd name="adj2" fmla="val 133999"/>
            </a:avLst>
          </a:prstGeom>
          <a:solidFill>
            <a:srgbClr val="000000"/>
          </a:solidFill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charset="0"/>
              </a:rPr>
              <a:t>One TCP </a:t>
            </a:r>
            <a:r>
              <a:rPr kumimoji="0" lang="en-US" sz="28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charset="0"/>
              </a:rPr>
              <a:t>Connection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charset="0"/>
              </a:rPr>
              <a:t> Between Each Relay,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charset="0"/>
              </a:rPr>
              <a:t> </a:t>
            </a:r>
            <a:r>
              <a:rPr lang="en-US" sz="2800" dirty="0" smtClean="0"/>
              <a:t>Multiple </a:t>
            </a:r>
            <a:r>
              <a:rPr lang="en-US" sz="2800" i="1" dirty="0" smtClean="0"/>
              <a:t>Circuits</a:t>
            </a:r>
            <a:endParaRPr kumimoji="0" lang="en-US" sz="2800" b="0" i="1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  <p:sp>
        <p:nvSpPr>
          <p:cNvPr id="20" name="Rectangular Callout 19"/>
          <p:cNvSpPr/>
          <p:nvPr/>
        </p:nvSpPr>
        <p:spPr bwMode="auto">
          <a:xfrm>
            <a:off x="3132931" y="5991225"/>
            <a:ext cx="3124200" cy="1066800"/>
          </a:xfrm>
          <a:prstGeom prst="wedgeRectCallout">
            <a:avLst>
              <a:gd name="adj1" fmla="val -88971"/>
              <a:gd name="adj2" fmla="val -41471"/>
            </a:avLst>
          </a:prstGeom>
          <a:noFill/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charset="0"/>
              </a:rPr>
              <a:t>Multiple Application </a:t>
            </a: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charset="0"/>
              </a:rPr>
              <a:t>Streams</a:t>
            </a:r>
            <a:endParaRPr kumimoji="0" lang="en-US" sz="2400" b="0" i="1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</a:endParaRPr>
          </a:p>
        </p:txBody>
      </p:sp>
      <p:pic>
        <p:nvPicPr>
          <p:cNvPr id="23" name="Picture 22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3331" y="3857625"/>
            <a:ext cx="1602759" cy="1956598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7247731" y="5377160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exit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2980531" y="5381625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entry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79332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Straight Connector 16"/>
          <p:cNvCxnSpPr/>
          <p:nvPr/>
        </p:nvCxnSpPr>
        <p:spPr>
          <a:xfrm flipV="1">
            <a:off x="770731" y="5457825"/>
            <a:ext cx="457200" cy="1143000"/>
          </a:xfrm>
          <a:prstGeom prst="line">
            <a:avLst/>
          </a:prstGeom>
          <a:ln w="76200" cmpd="sng">
            <a:solidFill>
              <a:srgbClr val="40404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 flipV="1">
            <a:off x="1304131" y="5457825"/>
            <a:ext cx="533400" cy="1143000"/>
          </a:xfrm>
          <a:prstGeom prst="line">
            <a:avLst/>
          </a:prstGeom>
          <a:ln w="76200" cmpd="sng">
            <a:solidFill>
              <a:srgbClr val="40404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1380331" y="5451334"/>
            <a:ext cx="1524000" cy="6491"/>
          </a:xfrm>
          <a:prstGeom prst="line">
            <a:avLst/>
          </a:prstGeom>
          <a:ln w="76200" cmpd="sng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7476331" y="5375134"/>
            <a:ext cx="1295400" cy="1295400"/>
          </a:xfrm>
          <a:prstGeom prst="line">
            <a:avLst/>
          </a:prstGeom>
          <a:ln w="76200" cmpd="sng">
            <a:solidFill>
              <a:srgbClr val="40404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Tor Flow Control</a:t>
            </a: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3285331" y="5451334"/>
            <a:ext cx="4343400" cy="76200"/>
          </a:xfrm>
          <a:prstGeom prst="line">
            <a:avLst/>
          </a:prstGeom>
          <a:ln w="254000" cmpd="sng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6931" y="3851134"/>
            <a:ext cx="1602759" cy="1956598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>
          <a:blip r:embed="rId3"/>
          <a:stretch>
            <a:fillRect/>
          </a:stretch>
        </p:blipFill>
        <p:spPr>
          <a:xfrm>
            <a:off x="8314531" y="6060934"/>
            <a:ext cx="1752600" cy="1454291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4"/>
          <a:stretch>
            <a:fillRect/>
          </a:stretch>
        </p:blipFill>
        <p:spPr>
          <a:xfrm>
            <a:off x="694531" y="3781425"/>
            <a:ext cx="1234743" cy="1886472"/>
          </a:xfrm>
          <a:prstGeom prst="rect">
            <a:avLst/>
          </a:prstGeom>
        </p:spPr>
      </p:pic>
      <p:pic>
        <p:nvPicPr>
          <p:cNvPr id="8" name="Picture 7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0531" y="3851134"/>
            <a:ext cx="1602759" cy="1956598"/>
          </a:xfrm>
          <a:prstGeom prst="rect">
            <a:avLst/>
          </a:prstGeom>
        </p:spPr>
      </p:pic>
      <p:pic>
        <p:nvPicPr>
          <p:cNvPr id="3" name="Picture 2" descr="bittorrent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0331" y="6143625"/>
            <a:ext cx="1092200" cy="1092200"/>
          </a:xfrm>
          <a:prstGeom prst="rect">
            <a:avLst/>
          </a:prstGeom>
        </p:spPr>
      </p:pic>
      <p:pic>
        <p:nvPicPr>
          <p:cNvPr id="11" name="Picture 10" descr="firefox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531" y="6219825"/>
            <a:ext cx="990600" cy="958550"/>
          </a:xfrm>
          <a:prstGeom prst="rect">
            <a:avLst/>
          </a:prstGeom>
        </p:spPr>
      </p:pic>
      <p:sp>
        <p:nvSpPr>
          <p:cNvPr id="18" name="Rectangular Callout 17"/>
          <p:cNvSpPr/>
          <p:nvPr/>
        </p:nvSpPr>
        <p:spPr bwMode="auto">
          <a:xfrm>
            <a:off x="2980531" y="6143625"/>
            <a:ext cx="3962400" cy="762000"/>
          </a:xfrm>
          <a:prstGeom prst="wedgeRectCallout">
            <a:avLst>
              <a:gd name="adj1" fmla="val -50178"/>
              <a:gd name="adj2" fmla="val -19670"/>
            </a:avLst>
          </a:prstGeom>
          <a:solidFill>
            <a:schemeClr val="tx1"/>
          </a:solidFill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600" dirty="0" smtClean="0"/>
              <a:t>No end-to-end TCP!</a:t>
            </a:r>
            <a:endParaRPr kumimoji="0" lang="en-US" sz="36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</a:endParaRPr>
          </a:p>
        </p:txBody>
      </p:sp>
      <p:pic>
        <p:nvPicPr>
          <p:cNvPr id="22" name="Picture 21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3331" y="3857625"/>
            <a:ext cx="1602759" cy="1956598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7247731" y="5377160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exit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2980531" y="5381625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entry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11771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Straight Connector 20"/>
          <p:cNvCxnSpPr/>
          <p:nvPr/>
        </p:nvCxnSpPr>
        <p:spPr>
          <a:xfrm flipV="1">
            <a:off x="1380331" y="5451334"/>
            <a:ext cx="1524000" cy="6491"/>
          </a:xfrm>
          <a:prstGeom prst="line">
            <a:avLst/>
          </a:prstGeom>
          <a:ln w="76200" cmpd="sng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7476331" y="5375134"/>
            <a:ext cx="1295400" cy="1295400"/>
          </a:xfrm>
          <a:prstGeom prst="line">
            <a:avLst/>
          </a:prstGeom>
          <a:ln w="76200" cmpd="sng">
            <a:solidFill>
              <a:srgbClr val="40404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Tor Flow Control</a:t>
            </a: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3285331" y="5451334"/>
            <a:ext cx="4343400" cy="76200"/>
          </a:xfrm>
          <a:prstGeom prst="line">
            <a:avLst/>
          </a:prstGeom>
          <a:ln w="254000" cmpd="sng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6931" y="3851134"/>
            <a:ext cx="1602759" cy="1956598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>
          <a:blip r:embed="rId3"/>
          <a:stretch>
            <a:fillRect/>
          </a:stretch>
        </p:blipFill>
        <p:spPr>
          <a:xfrm>
            <a:off x="8314531" y="6060934"/>
            <a:ext cx="1752600" cy="1454291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4"/>
          <a:stretch>
            <a:fillRect/>
          </a:stretch>
        </p:blipFill>
        <p:spPr>
          <a:xfrm>
            <a:off x="694531" y="3781425"/>
            <a:ext cx="1234743" cy="1886472"/>
          </a:xfrm>
          <a:prstGeom prst="rect">
            <a:avLst/>
          </a:prstGeom>
        </p:spPr>
      </p:pic>
      <p:pic>
        <p:nvPicPr>
          <p:cNvPr id="8" name="Picture 7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0531" y="3851134"/>
            <a:ext cx="1602759" cy="1956598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auto">
          <a:xfrm>
            <a:off x="237331" y="3476625"/>
            <a:ext cx="8686800" cy="2514600"/>
          </a:xfrm>
          <a:prstGeom prst="rect">
            <a:avLst/>
          </a:prstGeom>
          <a:noFill/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</a:endParaRPr>
          </a:p>
        </p:txBody>
      </p:sp>
      <p:sp>
        <p:nvSpPr>
          <p:cNvPr id="18" name="Rectangular Callout 17"/>
          <p:cNvSpPr/>
          <p:nvPr/>
        </p:nvSpPr>
        <p:spPr bwMode="auto">
          <a:xfrm>
            <a:off x="4123531" y="2486025"/>
            <a:ext cx="3733800" cy="762000"/>
          </a:xfrm>
          <a:prstGeom prst="wedgeRectCallout">
            <a:avLst/>
          </a:prstGeom>
          <a:solidFill>
            <a:schemeClr val="tx1"/>
          </a:solidFill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charset="0"/>
              </a:rPr>
              <a:t>Tor</a:t>
            </a:r>
            <a:r>
              <a:rPr kumimoji="0" lang="en-US" sz="36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charset="0"/>
              </a:rPr>
              <a:t> protocol a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charset="0"/>
              </a:rPr>
              <a:t>ware</a:t>
            </a:r>
            <a:endParaRPr kumimoji="0" lang="en-US" sz="36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</a:endParaRPr>
          </a:p>
        </p:txBody>
      </p:sp>
      <p:pic>
        <p:nvPicPr>
          <p:cNvPr id="22" name="Picture 21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3331" y="3857625"/>
            <a:ext cx="1602759" cy="1956598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7247731" y="5377160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exit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2980531" y="5381625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entry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51774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Straight Connector 20"/>
          <p:cNvCxnSpPr/>
          <p:nvPr/>
        </p:nvCxnSpPr>
        <p:spPr>
          <a:xfrm flipV="1">
            <a:off x="1380331" y="5451334"/>
            <a:ext cx="1524000" cy="6491"/>
          </a:xfrm>
          <a:prstGeom prst="line">
            <a:avLst/>
          </a:prstGeom>
          <a:ln w="76200" cmpd="sng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7476331" y="5375134"/>
            <a:ext cx="1295400" cy="1295400"/>
          </a:xfrm>
          <a:prstGeom prst="line">
            <a:avLst/>
          </a:prstGeom>
          <a:ln w="76200" cmpd="sng">
            <a:solidFill>
              <a:srgbClr val="40404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Tor Flow Control</a:t>
            </a: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3285331" y="5451334"/>
            <a:ext cx="4343400" cy="76200"/>
          </a:xfrm>
          <a:prstGeom prst="line">
            <a:avLst/>
          </a:prstGeom>
          <a:ln w="254000" cmpd="sng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6931" y="3851134"/>
            <a:ext cx="1602759" cy="1956598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>
          <a:blip r:embed="rId3"/>
          <a:stretch>
            <a:fillRect/>
          </a:stretch>
        </p:blipFill>
        <p:spPr>
          <a:xfrm>
            <a:off x="8314531" y="6060934"/>
            <a:ext cx="1752600" cy="1454291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4"/>
          <a:stretch>
            <a:fillRect/>
          </a:stretch>
        </p:blipFill>
        <p:spPr>
          <a:xfrm>
            <a:off x="694531" y="3781425"/>
            <a:ext cx="1234743" cy="1886472"/>
          </a:xfrm>
          <a:prstGeom prst="rect">
            <a:avLst/>
          </a:prstGeom>
        </p:spPr>
      </p:pic>
      <p:pic>
        <p:nvPicPr>
          <p:cNvPr id="8" name="Picture 7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0531" y="3851134"/>
            <a:ext cx="1602759" cy="1956598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auto">
          <a:xfrm>
            <a:off x="237331" y="3476625"/>
            <a:ext cx="8686800" cy="2514600"/>
          </a:xfrm>
          <a:prstGeom prst="rect">
            <a:avLst/>
          </a:prstGeom>
          <a:noFill/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</a:endParaRPr>
          </a:p>
        </p:txBody>
      </p:sp>
      <p:sp>
        <p:nvSpPr>
          <p:cNvPr id="18" name="Rectangular Callout 17"/>
          <p:cNvSpPr/>
          <p:nvPr/>
        </p:nvSpPr>
        <p:spPr bwMode="auto">
          <a:xfrm>
            <a:off x="6790531" y="2105025"/>
            <a:ext cx="2133600" cy="1219200"/>
          </a:xfrm>
          <a:prstGeom prst="wedgeRectCallout">
            <a:avLst/>
          </a:prstGeom>
          <a:solidFill>
            <a:schemeClr val="tx1"/>
          </a:solidFill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600" dirty="0" smtClean="0"/>
              <a:t>Packaging End</a:t>
            </a:r>
            <a:endParaRPr kumimoji="0" lang="en-US" sz="36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</a:endParaRPr>
          </a:p>
        </p:txBody>
      </p:sp>
      <p:sp>
        <p:nvSpPr>
          <p:cNvPr id="20" name="Rectangular Callout 19"/>
          <p:cNvSpPr/>
          <p:nvPr/>
        </p:nvSpPr>
        <p:spPr bwMode="auto">
          <a:xfrm>
            <a:off x="237331" y="2105025"/>
            <a:ext cx="2133600" cy="1219200"/>
          </a:xfrm>
          <a:prstGeom prst="wedgeRectCallout">
            <a:avLst/>
          </a:prstGeom>
          <a:solidFill>
            <a:schemeClr val="tx1"/>
          </a:solidFill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600" dirty="0" smtClean="0"/>
              <a:t>Delivery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600" dirty="0" smtClean="0"/>
              <a:t>End</a:t>
            </a:r>
            <a:endParaRPr kumimoji="0" lang="en-US" sz="36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</a:endParaRPr>
          </a:p>
        </p:txBody>
      </p:sp>
      <p:pic>
        <p:nvPicPr>
          <p:cNvPr id="24" name="Picture 23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3331" y="3857625"/>
            <a:ext cx="1602759" cy="1956598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7247731" y="5377160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exit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2980531" y="5381625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entry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73751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Straight Connector 20"/>
          <p:cNvCxnSpPr/>
          <p:nvPr/>
        </p:nvCxnSpPr>
        <p:spPr>
          <a:xfrm flipV="1">
            <a:off x="1380331" y="5451334"/>
            <a:ext cx="1524000" cy="6491"/>
          </a:xfrm>
          <a:prstGeom prst="line">
            <a:avLst/>
          </a:prstGeom>
          <a:ln w="76200" cmpd="sng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7476331" y="5375134"/>
            <a:ext cx="1295400" cy="1295400"/>
          </a:xfrm>
          <a:prstGeom prst="line">
            <a:avLst/>
          </a:prstGeom>
          <a:ln w="76200" cmpd="sng">
            <a:solidFill>
              <a:srgbClr val="40404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Tor Flow Control</a:t>
            </a: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3285331" y="5451334"/>
            <a:ext cx="4343400" cy="76200"/>
          </a:xfrm>
          <a:prstGeom prst="line">
            <a:avLst/>
          </a:prstGeom>
          <a:ln w="254000" cmpd="sng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6931" y="3851134"/>
            <a:ext cx="1602759" cy="1956598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>
          <a:blip r:embed="rId3"/>
          <a:stretch>
            <a:fillRect/>
          </a:stretch>
        </p:blipFill>
        <p:spPr>
          <a:xfrm>
            <a:off x="8314531" y="6060934"/>
            <a:ext cx="1752600" cy="1454291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4"/>
          <a:stretch>
            <a:fillRect/>
          </a:stretch>
        </p:blipFill>
        <p:spPr>
          <a:xfrm>
            <a:off x="694531" y="3781425"/>
            <a:ext cx="1234743" cy="1886472"/>
          </a:xfrm>
          <a:prstGeom prst="rect">
            <a:avLst/>
          </a:prstGeom>
        </p:spPr>
      </p:pic>
      <p:pic>
        <p:nvPicPr>
          <p:cNvPr id="8" name="Picture 7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0531" y="3851134"/>
            <a:ext cx="1602759" cy="1956598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auto">
          <a:xfrm>
            <a:off x="237331" y="3476625"/>
            <a:ext cx="8686800" cy="2514600"/>
          </a:xfrm>
          <a:prstGeom prst="rect">
            <a:avLst/>
          </a:prstGeom>
          <a:noFill/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</a:endParaRPr>
          </a:p>
        </p:txBody>
      </p:sp>
      <p:sp>
        <p:nvSpPr>
          <p:cNvPr id="18" name="Rectangular Callout 17"/>
          <p:cNvSpPr/>
          <p:nvPr/>
        </p:nvSpPr>
        <p:spPr bwMode="auto">
          <a:xfrm>
            <a:off x="6790531" y="2105025"/>
            <a:ext cx="2133600" cy="1219200"/>
          </a:xfrm>
          <a:prstGeom prst="wedgeRectCallout">
            <a:avLst/>
          </a:prstGeom>
          <a:solidFill>
            <a:schemeClr val="tx1"/>
          </a:solidFill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600" dirty="0" smtClean="0"/>
              <a:t>Packaging End</a:t>
            </a:r>
            <a:endParaRPr kumimoji="0" lang="en-US" sz="36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</a:endParaRPr>
          </a:p>
        </p:txBody>
      </p:sp>
      <p:sp>
        <p:nvSpPr>
          <p:cNvPr id="20" name="Rectangular Callout 19"/>
          <p:cNvSpPr/>
          <p:nvPr/>
        </p:nvSpPr>
        <p:spPr bwMode="auto">
          <a:xfrm>
            <a:off x="237331" y="2105025"/>
            <a:ext cx="2133600" cy="1219200"/>
          </a:xfrm>
          <a:prstGeom prst="wedgeRectCallout">
            <a:avLst/>
          </a:prstGeom>
          <a:solidFill>
            <a:schemeClr val="tx1"/>
          </a:solidFill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600" dirty="0" smtClean="0"/>
              <a:t>Delivery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600" dirty="0" smtClean="0"/>
              <a:t>End</a:t>
            </a:r>
            <a:endParaRPr kumimoji="0" lang="en-US" sz="36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</a:endParaRPr>
          </a:p>
        </p:txBody>
      </p:sp>
      <p:sp>
        <p:nvSpPr>
          <p:cNvPr id="12" name="Left Arrow 11"/>
          <p:cNvSpPr/>
          <p:nvPr/>
        </p:nvSpPr>
        <p:spPr bwMode="auto">
          <a:xfrm>
            <a:off x="2751931" y="2333625"/>
            <a:ext cx="3657600" cy="685800"/>
          </a:xfrm>
          <a:prstGeom prst="leftArrow">
            <a:avLst/>
          </a:prstGeom>
          <a:solidFill>
            <a:srgbClr val="FFFFFF"/>
          </a:solidFill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</a:endParaRPr>
          </a:p>
        </p:txBody>
      </p:sp>
      <p:pic>
        <p:nvPicPr>
          <p:cNvPr id="22" name="Picture 21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3331" y="3857625"/>
            <a:ext cx="1602759" cy="1956598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7247731" y="5377160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exit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2980531" y="5381625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entry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09140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Straight Connector 20"/>
          <p:cNvCxnSpPr/>
          <p:nvPr/>
        </p:nvCxnSpPr>
        <p:spPr>
          <a:xfrm flipV="1">
            <a:off x="1380331" y="5451334"/>
            <a:ext cx="1524000" cy="6491"/>
          </a:xfrm>
          <a:prstGeom prst="line">
            <a:avLst/>
          </a:prstGeom>
          <a:ln w="76200" cmpd="sng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7476331" y="5375134"/>
            <a:ext cx="1295400" cy="1295400"/>
          </a:xfrm>
          <a:prstGeom prst="line">
            <a:avLst/>
          </a:prstGeom>
          <a:ln w="76200" cmpd="sng">
            <a:solidFill>
              <a:srgbClr val="40404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Tor Flow Control</a:t>
            </a: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3285331" y="5451334"/>
            <a:ext cx="4343400" cy="76200"/>
          </a:xfrm>
          <a:prstGeom prst="line">
            <a:avLst/>
          </a:prstGeom>
          <a:ln w="254000" cmpd="sng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6931" y="3851134"/>
            <a:ext cx="1602759" cy="1956598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>
          <a:blip r:embed="rId3"/>
          <a:stretch>
            <a:fillRect/>
          </a:stretch>
        </p:blipFill>
        <p:spPr>
          <a:xfrm>
            <a:off x="8314531" y="6060934"/>
            <a:ext cx="1752600" cy="1454291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4"/>
          <a:stretch>
            <a:fillRect/>
          </a:stretch>
        </p:blipFill>
        <p:spPr>
          <a:xfrm>
            <a:off x="694531" y="3781425"/>
            <a:ext cx="1234743" cy="1886472"/>
          </a:xfrm>
          <a:prstGeom prst="rect">
            <a:avLst/>
          </a:prstGeom>
        </p:spPr>
      </p:pic>
      <p:pic>
        <p:nvPicPr>
          <p:cNvPr id="8" name="Picture 7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0531" y="3851134"/>
            <a:ext cx="1602759" cy="1956598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auto">
          <a:xfrm>
            <a:off x="237331" y="3476625"/>
            <a:ext cx="8686800" cy="2514600"/>
          </a:xfrm>
          <a:prstGeom prst="rect">
            <a:avLst/>
          </a:prstGeom>
          <a:noFill/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</a:endParaRPr>
          </a:p>
        </p:txBody>
      </p:sp>
      <p:sp>
        <p:nvSpPr>
          <p:cNvPr id="18" name="Rectangular Callout 17"/>
          <p:cNvSpPr/>
          <p:nvPr/>
        </p:nvSpPr>
        <p:spPr bwMode="auto">
          <a:xfrm>
            <a:off x="6790531" y="2105025"/>
            <a:ext cx="2133600" cy="1219200"/>
          </a:xfrm>
          <a:prstGeom prst="wedgeRectCallout">
            <a:avLst/>
          </a:prstGeom>
          <a:solidFill>
            <a:schemeClr val="tx1"/>
          </a:solidFill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600" dirty="0" smtClean="0"/>
              <a:t>1000 Cell Limit</a:t>
            </a:r>
            <a:endParaRPr kumimoji="0" lang="en-US" sz="36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</a:endParaRPr>
          </a:p>
        </p:txBody>
      </p:sp>
      <p:sp>
        <p:nvSpPr>
          <p:cNvPr id="20" name="Rectangular Callout 19"/>
          <p:cNvSpPr/>
          <p:nvPr/>
        </p:nvSpPr>
        <p:spPr bwMode="auto">
          <a:xfrm>
            <a:off x="237331" y="2105025"/>
            <a:ext cx="3429000" cy="1219200"/>
          </a:xfrm>
          <a:prstGeom prst="wedgeRectCallout">
            <a:avLst/>
          </a:prstGeom>
          <a:solidFill>
            <a:schemeClr val="tx1"/>
          </a:solidFill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600" dirty="0" smtClean="0"/>
              <a:t>SENDME Signal Every 100 Cells</a:t>
            </a:r>
            <a:endParaRPr kumimoji="0" lang="en-US" sz="36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</a:endParaRPr>
          </a:p>
        </p:txBody>
      </p:sp>
      <p:pic>
        <p:nvPicPr>
          <p:cNvPr id="23" name="Picture 22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3331" y="3857625"/>
            <a:ext cx="1602759" cy="1956598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7247731" y="5377160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exit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2980531" y="5381625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entry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57372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Sniper Attack</a:t>
            </a:r>
          </a:p>
          <a:p>
            <a:pPr lvl="1"/>
            <a:r>
              <a:rPr lang="en-US" dirty="0" smtClean="0"/>
              <a:t>Low-cost memory consumption attack that disables arbitrary Tor relays</a:t>
            </a:r>
          </a:p>
          <a:p>
            <a:pPr lvl="1"/>
            <a:endParaRPr lang="en-US" dirty="0"/>
          </a:p>
          <a:p>
            <a:r>
              <a:rPr lang="en-US" dirty="0" err="1" smtClean="0">
                <a:solidFill>
                  <a:schemeClr val="bg2"/>
                </a:solidFill>
              </a:rPr>
              <a:t>Deanonymizing</a:t>
            </a:r>
            <a:r>
              <a:rPr lang="en-US" dirty="0" smtClean="0">
                <a:solidFill>
                  <a:schemeClr val="bg2"/>
                </a:solidFill>
              </a:rPr>
              <a:t> Hidden Services</a:t>
            </a:r>
          </a:p>
          <a:p>
            <a:pPr lvl="1"/>
            <a:r>
              <a:rPr lang="en-US" dirty="0" smtClean="0">
                <a:solidFill>
                  <a:schemeClr val="bg2"/>
                </a:solidFill>
              </a:rPr>
              <a:t>Using </a:t>
            </a:r>
            <a:r>
              <a:rPr lang="en-US" dirty="0" err="1" smtClean="0">
                <a:solidFill>
                  <a:schemeClr val="bg2"/>
                </a:solidFill>
              </a:rPr>
              <a:t>DoS</a:t>
            </a:r>
            <a:r>
              <a:rPr lang="en-US" dirty="0" smtClean="0">
                <a:solidFill>
                  <a:schemeClr val="bg2"/>
                </a:solidFill>
              </a:rPr>
              <a:t> attacks for </a:t>
            </a:r>
            <a:r>
              <a:rPr lang="en-US" dirty="0" err="1" smtClean="0">
                <a:solidFill>
                  <a:schemeClr val="bg2"/>
                </a:solidFill>
              </a:rPr>
              <a:t>deanonymization</a:t>
            </a:r>
            <a:endParaRPr lang="en-US" dirty="0" smtClean="0">
              <a:solidFill>
                <a:schemeClr val="bg2"/>
              </a:solidFill>
            </a:endParaRPr>
          </a:p>
          <a:p>
            <a:endParaRPr lang="en-US" dirty="0">
              <a:solidFill>
                <a:schemeClr val="bg2"/>
              </a:solidFill>
            </a:endParaRPr>
          </a:p>
          <a:p>
            <a:r>
              <a:rPr lang="en-US" dirty="0" smtClean="0">
                <a:solidFill>
                  <a:schemeClr val="bg2"/>
                </a:solidFill>
              </a:rPr>
              <a:t>Countermeasures</a:t>
            </a:r>
            <a:endParaRPr lang="en-US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78861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Straight Connector 20"/>
          <p:cNvCxnSpPr/>
          <p:nvPr/>
        </p:nvCxnSpPr>
        <p:spPr>
          <a:xfrm flipV="1">
            <a:off x="1380331" y="5451334"/>
            <a:ext cx="1524000" cy="6491"/>
          </a:xfrm>
          <a:prstGeom prst="line">
            <a:avLst/>
          </a:prstGeom>
          <a:ln w="76200" cmpd="sng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7476331" y="5375134"/>
            <a:ext cx="1295400" cy="1295400"/>
          </a:xfrm>
          <a:prstGeom prst="line">
            <a:avLst/>
          </a:prstGeom>
          <a:ln w="76200" cmpd="sng">
            <a:solidFill>
              <a:srgbClr val="40404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Sniper Attack</a:t>
            </a: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3285331" y="5451334"/>
            <a:ext cx="4343400" cy="76200"/>
          </a:xfrm>
          <a:prstGeom prst="line">
            <a:avLst/>
          </a:prstGeom>
          <a:ln w="254000" cmpd="sng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6931" y="3851134"/>
            <a:ext cx="1602759" cy="1956598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>
          <a:blip r:embed="rId3"/>
          <a:stretch>
            <a:fillRect/>
          </a:stretch>
        </p:blipFill>
        <p:spPr>
          <a:xfrm>
            <a:off x="8314531" y="6060934"/>
            <a:ext cx="1752600" cy="1454291"/>
          </a:xfrm>
          <a:prstGeom prst="rect">
            <a:avLst/>
          </a:prstGeom>
        </p:spPr>
      </p:pic>
      <p:pic>
        <p:nvPicPr>
          <p:cNvPr id="8" name="Picture 7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0531" y="3851134"/>
            <a:ext cx="1602759" cy="1956598"/>
          </a:xfrm>
          <a:prstGeom prst="rect">
            <a:avLst/>
          </a:prstGeom>
        </p:spPr>
      </p:pic>
      <p:pic>
        <p:nvPicPr>
          <p:cNvPr id="22" name="Picture 21" descr="client_attacker_checkered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531" y="3552825"/>
            <a:ext cx="1295400" cy="2182906"/>
          </a:xfrm>
          <a:prstGeom prst="rect">
            <a:avLst/>
          </a:prstGeom>
        </p:spPr>
      </p:pic>
      <p:pic>
        <p:nvPicPr>
          <p:cNvPr id="23" name="Picture 22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3331" y="3857625"/>
            <a:ext cx="1602759" cy="1956598"/>
          </a:xfrm>
          <a:prstGeom prst="rect">
            <a:avLst/>
          </a:prstGeom>
        </p:spPr>
      </p:pic>
      <p:sp>
        <p:nvSpPr>
          <p:cNvPr id="16" name="Rectangular Callout 15"/>
          <p:cNvSpPr/>
          <p:nvPr/>
        </p:nvSpPr>
        <p:spPr bwMode="auto">
          <a:xfrm>
            <a:off x="2066131" y="2562225"/>
            <a:ext cx="1676400" cy="914400"/>
          </a:xfrm>
          <a:prstGeom prst="wedgeRectCallout">
            <a:avLst>
              <a:gd name="adj1" fmla="val -60315"/>
              <a:gd name="adj2" fmla="val 136845"/>
            </a:avLst>
          </a:prstGeom>
          <a:noFill/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charset="0"/>
              </a:rPr>
              <a:t>Start Download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</a:endParaRPr>
          </a:p>
        </p:txBody>
      </p:sp>
      <p:sp>
        <p:nvSpPr>
          <p:cNvPr id="24" name="Rectangle 23"/>
          <p:cNvSpPr/>
          <p:nvPr/>
        </p:nvSpPr>
        <p:spPr bwMode="auto">
          <a:xfrm>
            <a:off x="2218531" y="6143625"/>
            <a:ext cx="1447800" cy="609600"/>
          </a:xfrm>
          <a:prstGeom prst="rect">
            <a:avLst/>
          </a:prstGeom>
          <a:noFill/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charset="0"/>
              </a:rPr>
              <a:t>Request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</a:endParaRPr>
          </a:p>
        </p:txBody>
      </p:sp>
      <p:cxnSp>
        <p:nvCxnSpPr>
          <p:cNvPr id="26" name="Straight Arrow Connector 25"/>
          <p:cNvCxnSpPr/>
          <p:nvPr/>
        </p:nvCxnSpPr>
        <p:spPr bwMode="auto">
          <a:xfrm>
            <a:off x="4047331" y="6448425"/>
            <a:ext cx="3276600" cy="0"/>
          </a:xfrm>
          <a:prstGeom prst="straightConnector1">
            <a:avLst/>
          </a:prstGeom>
          <a:solidFill>
            <a:srgbClr val="00B8FF"/>
          </a:solidFill>
          <a:ln w="76200" cap="flat" cmpd="sng" algn="ctr">
            <a:solidFill>
              <a:srgbClr val="FFFFFF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1" name="TextBox 30"/>
          <p:cNvSpPr txBox="1"/>
          <p:nvPr/>
        </p:nvSpPr>
        <p:spPr>
          <a:xfrm>
            <a:off x="7247731" y="5377160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exit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2980531" y="5381625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entry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54991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Straight Connector 20"/>
          <p:cNvCxnSpPr/>
          <p:nvPr/>
        </p:nvCxnSpPr>
        <p:spPr>
          <a:xfrm flipV="1">
            <a:off x="1380331" y="5451334"/>
            <a:ext cx="1524000" cy="6491"/>
          </a:xfrm>
          <a:prstGeom prst="line">
            <a:avLst/>
          </a:prstGeom>
          <a:ln w="76200" cmpd="sng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7476331" y="5375134"/>
            <a:ext cx="1295400" cy="1295400"/>
          </a:xfrm>
          <a:prstGeom prst="line">
            <a:avLst/>
          </a:prstGeom>
          <a:ln w="76200" cmpd="sng">
            <a:solidFill>
              <a:srgbClr val="40404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Sniper Attack</a:t>
            </a: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3285331" y="5451334"/>
            <a:ext cx="4343400" cy="76200"/>
          </a:xfrm>
          <a:prstGeom prst="line">
            <a:avLst/>
          </a:prstGeom>
          <a:ln w="254000" cmpd="sng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6931" y="3851134"/>
            <a:ext cx="1602759" cy="1956598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>
          <a:blip r:embed="rId3"/>
          <a:stretch>
            <a:fillRect/>
          </a:stretch>
        </p:blipFill>
        <p:spPr>
          <a:xfrm>
            <a:off x="8314531" y="6060934"/>
            <a:ext cx="1752600" cy="1454291"/>
          </a:xfrm>
          <a:prstGeom prst="rect">
            <a:avLst/>
          </a:prstGeom>
        </p:spPr>
      </p:pic>
      <p:pic>
        <p:nvPicPr>
          <p:cNvPr id="8" name="Picture 7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0531" y="3851134"/>
            <a:ext cx="1602759" cy="1956598"/>
          </a:xfrm>
          <a:prstGeom prst="rect">
            <a:avLst/>
          </a:prstGeom>
        </p:spPr>
      </p:pic>
      <p:pic>
        <p:nvPicPr>
          <p:cNvPr id="22" name="Picture 21" descr="client_attacker_checkered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531" y="3552825"/>
            <a:ext cx="1295400" cy="2182906"/>
          </a:xfrm>
          <a:prstGeom prst="rect">
            <a:avLst/>
          </a:prstGeom>
        </p:spPr>
      </p:pic>
      <p:pic>
        <p:nvPicPr>
          <p:cNvPr id="23" name="Picture 22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3331" y="3857625"/>
            <a:ext cx="1602759" cy="1956598"/>
          </a:xfrm>
          <a:prstGeom prst="rect">
            <a:avLst/>
          </a:prstGeom>
        </p:spPr>
      </p:pic>
      <p:sp>
        <p:nvSpPr>
          <p:cNvPr id="16" name="Rectangular Callout 15"/>
          <p:cNvSpPr/>
          <p:nvPr/>
        </p:nvSpPr>
        <p:spPr bwMode="auto">
          <a:xfrm>
            <a:off x="8380012" y="2943225"/>
            <a:ext cx="1229919" cy="914400"/>
          </a:xfrm>
          <a:prstGeom prst="wedgeRectCallout">
            <a:avLst>
              <a:gd name="adj1" fmla="val 21559"/>
              <a:gd name="adj2" fmla="val 156408"/>
            </a:avLst>
          </a:prstGeom>
          <a:noFill/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charset="0"/>
              </a:rPr>
              <a:t>Reply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8628063" y="5305425"/>
            <a:ext cx="1134268" cy="6096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charset="0"/>
              </a:rPr>
              <a:t>DATA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247731" y="5377160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exit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2980531" y="5381625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entry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32786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Straight Connector 20"/>
          <p:cNvCxnSpPr/>
          <p:nvPr/>
        </p:nvCxnSpPr>
        <p:spPr>
          <a:xfrm flipV="1">
            <a:off x="1380331" y="5451334"/>
            <a:ext cx="1524000" cy="6491"/>
          </a:xfrm>
          <a:prstGeom prst="line">
            <a:avLst/>
          </a:prstGeom>
          <a:ln w="76200" cmpd="sng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7476331" y="5375134"/>
            <a:ext cx="1295400" cy="1295400"/>
          </a:xfrm>
          <a:prstGeom prst="line">
            <a:avLst/>
          </a:prstGeom>
          <a:ln w="76200" cmpd="sng">
            <a:solidFill>
              <a:srgbClr val="40404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Sniper Attack</a:t>
            </a: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3285331" y="5451334"/>
            <a:ext cx="4343400" cy="76200"/>
          </a:xfrm>
          <a:prstGeom prst="line">
            <a:avLst/>
          </a:prstGeom>
          <a:ln w="254000" cmpd="sng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6931" y="3851134"/>
            <a:ext cx="1602759" cy="1956598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>
          <a:blip r:embed="rId3"/>
          <a:stretch>
            <a:fillRect/>
          </a:stretch>
        </p:blipFill>
        <p:spPr>
          <a:xfrm>
            <a:off x="8314531" y="6060934"/>
            <a:ext cx="1752600" cy="1454291"/>
          </a:xfrm>
          <a:prstGeom prst="rect">
            <a:avLst/>
          </a:prstGeom>
        </p:spPr>
      </p:pic>
      <p:pic>
        <p:nvPicPr>
          <p:cNvPr id="8" name="Picture 7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0531" y="3851134"/>
            <a:ext cx="1602759" cy="1956598"/>
          </a:xfrm>
          <a:prstGeom prst="rect">
            <a:avLst/>
          </a:prstGeom>
        </p:spPr>
      </p:pic>
      <p:pic>
        <p:nvPicPr>
          <p:cNvPr id="22" name="Picture 21" descr="client_attacker_checkered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531" y="3552825"/>
            <a:ext cx="1295400" cy="2182906"/>
          </a:xfrm>
          <a:prstGeom prst="rect">
            <a:avLst/>
          </a:prstGeom>
        </p:spPr>
      </p:pic>
      <p:pic>
        <p:nvPicPr>
          <p:cNvPr id="23" name="Picture 22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3331" y="3857625"/>
            <a:ext cx="1602759" cy="1956598"/>
          </a:xfrm>
          <a:prstGeom prst="rect">
            <a:avLst/>
          </a:prstGeom>
        </p:spPr>
      </p:pic>
      <p:sp>
        <p:nvSpPr>
          <p:cNvPr id="16" name="Rectangular Callout 15"/>
          <p:cNvSpPr/>
          <p:nvPr/>
        </p:nvSpPr>
        <p:spPr bwMode="auto">
          <a:xfrm>
            <a:off x="6409531" y="1571625"/>
            <a:ext cx="2286000" cy="1143000"/>
          </a:xfrm>
          <a:prstGeom prst="wedgeRectCallout">
            <a:avLst>
              <a:gd name="adj1" fmla="val 21559"/>
              <a:gd name="adj2" fmla="val 97715"/>
            </a:avLst>
          </a:prstGeom>
          <a:noFill/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charset="0"/>
              </a:rPr>
              <a:t>Package and Relay DATA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6561931" y="3400425"/>
            <a:ext cx="1134268" cy="609600"/>
          </a:xfrm>
          <a:prstGeom prst="rect">
            <a:avLst/>
          </a:prstGeom>
          <a:noFill/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charset="0"/>
              </a:rPr>
              <a:t>DATA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</a:endParaRPr>
          </a:p>
        </p:txBody>
      </p:sp>
      <p:cxnSp>
        <p:nvCxnSpPr>
          <p:cNvPr id="13" name="Straight Arrow Connector 12"/>
          <p:cNvCxnSpPr/>
          <p:nvPr/>
        </p:nvCxnSpPr>
        <p:spPr bwMode="auto">
          <a:xfrm flipH="1">
            <a:off x="2142331" y="3552825"/>
            <a:ext cx="4038600" cy="0"/>
          </a:xfrm>
          <a:prstGeom prst="straightConnector1">
            <a:avLst/>
          </a:prstGeom>
          <a:solidFill>
            <a:srgbClr val="00B8FF"/>
          </a:solidFill>
          <a:ln w="76200" cap="flat" cmpd="sng" algn="ctr">
            <a:solidFill>
              <a:srgbClr val="FFFFFF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7" name="Rectangle 16"/>
          <p:cNvSpPr/>
          <p:nvPr/>
        </p:nvSpPr>
        <p:spPr bwMode="auto">
          <a:xfrm>
            <a:off x="8628063" y="5305425"/>
            <a:ext cx="1134268" cy="6096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charset="0"/>
              </a:rPr>
              <a:t>DATA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247731" y="5377160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exit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2980531" y="5381625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entry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82228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Arrow Connector 7"/>
          <p:cNvCxnSpPr/>
          <p:nvPr/>
        </p:nvCxnSpPr>
        <p:spPr bwMode="auto">
          <a:xfrm>
            <a:off x="1532731" y="4772025"/>
            <a:ext cx="7162800" cy="0"/>
          </a:xfrm>
          <a:prstGeom prst="straightConnector1">
            <a:avLst/>
          </a:prstGeom>
          <a:solidFill>
            <a:srgbClr val="00B8FF"/>
          </a:solidFill>
          <a:ln w="76200" cap="flat" cmpd="sng" algn="ctr">
            <a:solidFill>
              <a:srgbClr val="FFFFFF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Tor Anonymity Network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7933531" y="4086225"/>
            <a:ext cx="1752600" cy="1454291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>
          <a:blip r:embed="rId3"/>
          <a:stretch>
            <a:fillRect/>
          </a:stretch>
        </p:blipFill>
        <p:spPr>
          <a:xfrm>
            <a:off x="694531" y="3781425"/>
            <a:ext cx="1234743" cy="1886472"/>
          </a:xfrm>
          <a:prstGeom prst="rect">
            <a:avLst/>
          </a:prstGeom>
        </p:spPr>
      </p:pic>
      <p:pic>
        <p:nvPicPr>
          <p:cNvPr id="6" name="Picture 5" descr="306px-Tor-logo-2011-flat.svg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4331" y="3400425"/>
            <a:ext cx="3886200" cy="2349500"/>
          </a:xfrm>
          <a:prstGeom prst="rect">
            <a:avLst/>
          </a:prstGeom>
        </p:spPr>
      </p:pic>
      <p:sp>
        <p:nvSpPr>
          <p:cNvPr id="11" name="Rectangular Callout 10"/>
          <p:cNvSpPr/>
          <p:nvPr/>
        </p:nvSpPr>
        <p:spPr bwMode="auto">
          <a:xfrm>
            <a:off x="4199731" y="2486025"/>
            <a:ext cx="2514600" cy="685800"/>
          </a:xfrm>
          <a:prstGeom prst="wedgeRectCallout">
            <a:avLst>
              <a:gd name="adj1" fmla="val -20833"/>
              <a:gd name="adj2" fmla="val 103651"/>
            </a:avLst>
          </a:prstGeom>
          <a:noFill/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200" dirty="0" err="1"/>
              <a:t>t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</a:rPr>
              <a:t>orproject.org</a:t>
            </a:r>
            <a:endParaRPr kumimoji="0" lang="en-US" sz="32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7651582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Straight Connector 20"/>
          <p:cNvCxnSpPr/>
          <p:nvPr/>
        </p:nvCxnSpPr>
        <p:spPr>
          <a:xfrm flipV="1">
            <a:off x="1380331" y="5451334"/>
            <a:ext cx="1524000" cy="6491"/>
          </a:xfrm>
          <a:prstGeom prst="line">
            <a:avLst/>
          </a:prstGeom>
          <a:ln w="76200" cmpd="sng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7476331" y="5375134"/>
            <a:ext cx="1295400" cy="1295400"/>
          </a:xfrm>
          <a:prstGeom prst="line">
            <a:avLst/>
          </a:prstGeom>
          <a:ln w="76200" cmpd="sng">
            <a:solidFill>
              <a:srgbClr val="40404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Sniper Attack</a:t>
            </a: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3285331" y="5451334"/>
            <a:ext cx="4343400" cy="76200"/>
          </a:xfrm>
          <a:prstGeom prst="line">
            <a:avLst/>
          </a:prstGeom>
          <a:ln w="254000" cmpd="sng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6931" y="3851134"/>
            <a:ext cx="1602759" cy="1956598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>
          <a:blip r:embed="rId3"/>
          <a:stretch>
            <a:fillRect/>
          </a:stretch>
        </p:blipFill>
        <p:spPr>
          <a:xfrm>
            <a:off x="8314531" y="6060934"/>
            <a:ext cx="1752600" cy="1454291"/>
          </a:xfrm>
          <a:prstGeom prst="rect">
            <a:avLst/>
          </a:prstGeom>
        </p:spPr>
      </p:pic>
      <p:pic>
        <p:nvPicPr>
          <p:cNvPr id="8" name="Picture 7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0531" y="3851134"/>
            <a:ext cx="1602759" cy="1956598"/>
          </a:xfrm>
          <a:prstGeom prst="rect">
            <a:avLst/>
          </a:prstGeom>
        </p:spPr>
      </p:pic>
      <p:pic>
        <p:nvPicPr>
          <p:cNvPr id="22" name="Picture 21" descr="client_attacker_checkered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531" y="3552825"/>
            <a:ext cx="1295400" cy="2182906"/>
          </a:xfrm>
          <a:prstGeom prst="rect">
            <a:avLst/>
          </a:prstGeom>
        </p:spPr>
      </p:pic>
      <p:pic>
        <p:nvPicPr>
          <p:cNvPr id="23" name="Picture 22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3331" y="3857625"/>
            <a:ext cx="1602759" cy="1956598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auto">
          <a:xfrm>
            <a:off x="6561931" y="3400425"/>
            <a:ext cx="1134268" cy="609600"/>
          </a:xfrm>
          <a:prstGeom prst="rect">
            <a:avLst/>
          </a:prstGeom>
          <a:noFill/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charset="0"/>
              </a:rPr>
              <a:t>DATA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</a:endParaRPr>
          </a:p>
        </p:txBody>
      </p:sp>
      <p:cxnSp>
        <p:nvCxnSpPr>
          <p:cNvPr id="13" name="Straight Arrow Connector 12"/>
          <p:cNvCxnSpPr/>
          <p:nvPr/>
        </p:nvCxnSpPr>
        <p:spPr bwMode="auto">
          <a:xfrm flipH="1">
            <a:off x="4047331" y="3552825"/>
            <a:ext cx="2133600" cy="0"/>
          </a:xfrm>
          <a:prstGeom prst="straightConnector1">
            <a:avLst/>
          </a:prstGeom>
          <a:solidFill>
            <a:srgbClr val="00B8FF"/>
          </a:solidFill>
          <a:ln w="76200" cap="flat" cmpd="sng" algn="ctr">
            <a:solidFill>
              <a:srgbClr val="FFFFFF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7" name="Rectangle 16"/>
          <p:cNvSpPr/>
          <p:nvPr/>
        </p:nvSpPr>
        <p:spPr bwMode="auto">
          <a:xfrm>
            <a:off x="8628063" y="5305425"/>
            <a:ext cx="1134268" cy="6096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charset="0"/>
              </a:rPr>
              <a:t>DATA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</a:endParaRPr>
          </a:p>
        </p:txBody>
      </p:sp>
      <p:sp>
        <p:nvSpPr>
          <p:cNvPr id="10" name="Rectangular Callout 9"/>
          <p:cNvSpPr/>
          <p:nvPr/>
        </p:nvSpPr>
        <p:spPr bwMode="auto">
          <a:xfrm>
            <a:off x="389731" y="2486025"/>
            <a:ext cx="2362200" cy="914400"/>
          </a:xfrm>
          <a:prstGeom prst="wedgeRectCallout">
            <a:avLst>
              <a:gd name="adj1" fmla="val 19304"/>
              <a:gd name="adj2" fmla="val 113367"/>
            </a:avLst>
          </a:prstGeom>
          <a:noFill/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charset="0"/>
              </a:rPr>
              <a:t>Stop Reading from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charset="0"/>
              </a:rPr>
              <a:t> Connection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2904331" y="3400425"/>
            <a:ext cx="1134268" cy="609600"/>
          </a:xfrm>
          <a:prstGeom prst="rect">
            <a:avLst/>
          </a:prstGeom>
          <a:noFill/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charset="0"/>
              </a:rPr>
              <a:t>DATA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1837531" y="4314825"/>
            <a:ext cx="914400" cy="1015663"/>
            <a:chOff x="6638131" y="1343025"/>
            <a:chExt cx="914400" cy="1015663"/>
          </a:xfrm>
        </p:grpSpPr>
        <p:sp>
          <p:nvSpPr>
            <p:cNvPr id="7" name="TextBox 6"/>
            <p:cNvSpPr txBox="1"/>
            <p:nvPr/>
          </p:nvSpPr>
          <p:spPr>
            <a:xfrm>
              <a:off x="6790531" y="1343025"/>
              <a:ext cx="6858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dirty="0" smtClean="0"/>
                <a:t>R</a:t>
              </a:r>
              <a:endParaRPr lang="en-US" sz="6000" dirty="0"/>
            </a:p>
          </p:txBody>
        </p:sp>
        <p:sp>
          <p:nvSpPr>
            <p:cNvPr id="26" name="Oval 25"/>
            <p:cNvSpPr/>
            <p:nvPr/>
          </p:nvSpPr>
          <p:spPr bwMode="auto">
            <a:xfrm>
              <a:off x="6638131" y="1507956"/>
              <a:ext cx="914400" cy="838200"/>
            </a:xfrm>
            <a:prstGeom prst="ellipse">
              <a:avLst/>
            </a:prstGeom>
            <a:noFill/>
            <a:ln w="508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charset="0"/>
              </a:endParaRPr>
            </a:p>
          </p:txBody>
        </p:sp>
        <p:cxnSp>
          <p:nvCxnSpPr>
            <p:cNvPr id="18" name="Straight Connector 17"/>
            <p:cNvCxnSpPr>
              <a:endCxn id="26" idx="3"/>
            </p:cNvCxnSpPr>
            <p:nvPr/>
          </p:nvCxnSpPr>
          <p:spPr bwMode="auto">
            <a:xfrm flipH="1">
              <a:off x="6772042" y="1571625"/>
              <a:ext cx="628091" cy="651779"/>
            </a:xfrm>
            <a:prstGeom prst="line">
              <a:avLst/>
            </a:prstGeom>
            <a:solidFill>
              <a:srgbClr val="00B8FF"/>
            </a:solidFill>
            <a:ln w="508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31" name="TextBox 30"/>
          <p:cNvSpPr txBox="1"/>
          <p:nvPr/>
        </p:nvSpPr>
        <p:spPr>
          <a:xfrm>
            <a:off x="7247731" y="5377160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exit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2980531" y="5377160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entry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89717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Straight Connector 20"/>
          <p:cNvCxnSpPr/>
          <p:nvPr/>
        </p:nvCxnSpPr>
        <p:spPr>
          <a:xfrm flipV="1">
            <a:off x="1380331" y="5451334"/>
            <a:ext cx="1524000" cy="6491"/>
          </a:xfrm>
          <a:prstGeom prst="line">
            <a:avLst/>
          </a:prstGeom>
          <a:ln w="76200" cmpd="sng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7476331" y="5375134"/>
            <a:ext cx="1295400" cy="1295400"/>
          </a:xfrm>
          <a:prstGeom prst="line">
            <a:avLst/>
          </a:prstGeom>
          <a:ln w="76200" cmpd="sng">
            <a:solidFill>
              <a:srgbClr val="40404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Sniper Attack</a:t>
            </a: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3285331" y="5451334"/>
            <a:ext cx="4343400" cy="76200"/>
          </a:xfrm>
          <a:prstGeom prst="line">
            <a:avLst/>
          </a:prstGeom>
          <a:ln w="254000" cmpd="sng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6931" y="3851134"/>
            <a:ext cx="1602759" cy="1956598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>
          <a:blip r:embed="rId3"/>
          <a:stretch>
            <a:fillRect/>
          </a:stretch>
        </p:blipFill>
        <p:spPr>
          <a:xfrm>
            <a:off x="8314531" y="6060934"/>
            <a:ext cx="1752600" cy="1454291"/>
          </a:xfrm>
          <a:prstGeom prst="rect">
            <a:avLst/>
          </a:prstGeom>
        </p:spPr>
      </p:pic>
      <p:pic>
        <p:nvPicPr>
          <p:cNvPr id="8" name="Picture 7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0531" y="3851134"/>
            <a:ext cx="1602759" cy="1956598"/>
          </a:xfrm>
          <a:prstGeom prst="rect">
            <a:avLst/>
          </a:prstGeom>
        </p:spPr>
      </p:pic>
      <p:pic>
        <p:nvPicPr>
          <p:cNvPr id="22" name="Picture 21" descr="client_attacker_checkered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531" y="3552825"/>
            <a:ext cx="1295400" cy="2182906"/>
          </a:xfrm>
          <a:prstGeom prst="rect">
            <a:avLst/>
          </a:prstGeom>
        </p:spPr>
      </p:pic>
      <p:pic>
        <p:nvPicPr>
          <p:cNvPr id="23" name="Picture 22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3331" y="3857625"/>
            <a:ext cx="1602759" cy="1956598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 bwMode="auto">
          <a:xfrm>
            <a:off x="2227263" y="2638425"/>
            <a:ext cx="1134268" cy="609600"/>
          </a:xfrm>
          <a:prstGeom prst="rect">
            <a:avLst/>
          </a:prstGeom>
          <a:noFill/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charset="0"/>
              </a:rPr>
              <a:t>DATA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2379663" y="2790825"/>
            <a:ext cx="1134268" cy="609600"/>
          </a:xfrm>
          <a:prstGeom prst="rect">
            <a:avLst/>
          </a:prstGeom>
          <a:noFill/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charset="0"/>
              </a:rPr>
              <a:t>DATA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</a:endParaRPr>
          </a:p>
        </p:txBody>
      </p:sp>
      <p:sp>
        <p:nvSpPr>
          <p:cNvPr id="24" name="Rectangle 23"/>
          <p:cNvSpPr/>
          <p:nvPr/>
        </p:nvSpPr>
        <p:spPr bwMode="auto">
          <a:xfrm>
            <a:off x="2532063" y="2943225"/>
            <a:ext cx="1134268" cy="609600"/>
          </a:xfrm>
          <a:prstGeom prst="rect">
            <a:avLst/>
          </a:prstGeom>
          <a:noFill/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charset="0"/>
              </a:rPr>
              <a:t>DATA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</a:endParaRPr>
          </a:p>
        </p:txBody>
      </p:sp>
      <p:sp>
        <p:nvSpPr>
          <p:cNvPr id="25" name="Rectangle 24"/>
          <p:cNvSpPr/>
          <p:nvPr/>
        </p:nvSpPr>
        <p:spPr bwMode="auto">
          <a:xfrm>
            <a:off x="2684463" y="3095625"/>
            <a:ext cx="1134268" cy="609600"/>
          </a:xfrm>
          <a:prstGeom prst="rect">
            <a:avLst/>
          </a:prstGeom>
          <a:noFill/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charset="0"/>
              </a:rPr>
              <a:t>DATA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</a:endParaRPr>
          </a:p>
        </p:txBody>
      </p:sp>
      <p:sp>
        <p:nvSpPr>
          <p:cNvPr id="26" name="Rectangle 25"/>
          <p:cNvSpPr/>
          <p:nvPr/>
        </p:nvSpPr>
        <p:spPr bwMode="auto">
          <a:xfrm>
            <a:off x="2836863" y="3248025"/>
            <a:ext cx="1134268" cy="609600"/>
          </a:xfrm>
          <a:prstGeom prst="rect">
            <a:avLst/>
          </a:prstGeom>
          <a:noFill/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charset="0"/>
              </a:rPr>
              <a:t>DATA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</a:endParaRPr>
          </a:p>
        </p:txBody>
      </p:sp>
      <p:sp>
        <p:nvSpPr>
          <p:cNvPr id="27" name="Rectangle 26"/>
          <p:cNvSpPr/>
          <p:nvPr/>
        </p:nvSpPr>
        <p:spPr bwMode="auto">
          <a:xfrm>
            <a:off x="2989263" y="3400425"/>
            <a:ext cx="1134268" cy="609600"/>
          </a:xfrm>
          <a:prstGeom prst="rect">
            <a:avLst/>
          </a:prstGeom>
          <a:noFill/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charset="0"/>
              </a:rPr>
              <a:t>DATA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1837531" y="4314825"/>
            <a:ext cx="914400" cy="1015663"/>
            <a:chOff x="6638131" y="1343025"/>
            <a:chExt cx="914400" cy="1015663"/>
          </a:xfrm>
        </p:grpSpPr>
        <p:sp>
          <p:nvSpPr>
            <p:cNvPr id="31" name="TextBox 30"/>
            <p:cNvSpPr txBox="1"/>
            <p:nvPr/>
          </p:nvSpPr>
          <p:spPr>
            <a:xfrm>
              <a:off x="6790531" y="1343025"/>
              <a:ext cx="6858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dirty="0" smtClean="0"/>
                <a:t>R</a:t>
              </a:r>
              <a:endParaRPr lang="en-US" sz="6000" dirty="0"/>
            </a:p>
          </p:txBody>
        </p:sp>
        <p:sp>
          <p:nvSpPr>
            <p:cNvPr id="32" name="Oval 31"/>
            <p:cNvSpPr/>
            <p:nvPr/>
          </p:nvSpPr>
          <p:spPr bwMode="auto">
            <a:xfrm>
              <a:off x="6638131" y="1507956"/>
              <a:ext cx="914400" cy="838200"/>
            </a:xfrm>
            <a:prstGeom prst="ellipse">
              <a:avLst/>
            </a:prstGeom>
            <a:noFill/>
            <a:ln w="508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charset="0"/>
              </a:endParaRPr>
            </a:p>
          </p:txBody>
        </p:sp>
        <p:cxnSp>
          <p:nvCxnSpPr>
            <p:cNvPr id="33" name="Straight Connector 32"/>
            <p:cNvCxnSpPr>
              <a:endCxn id="32" idx="3"/>
            </p:cNvCxnSpPr>
            <p:nvPr/>
          </p:nvCxnSpPr>
          <p:spPr bwMode="auto">
            <a:xfrm flipH="1">
              <a:off x="6772042" y="1571625"/>
              <a:ext cx="628091" cy="651779"/>
            </a:xfrm>
            <a:prstGeom prst="line">
              <a:avLst/>
            </a:prstGeom>
            <a:solidFill>
              <a:srgbClr val="00B8FF"/>
            </a:solidFill>
            <a:ln w="508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34" name="TextBox 33"/>
          <p:cNvSpPr txBox="1"/>
          <p:nvPr/>
        </p:nvSpPr>
        <p:spPr>
          <a:xfrm>
            <a:off x="7247731" y="5377160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exit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2980531" y="5381625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entry</a:t>
            </a:r>
            <a:endParaRPr lang="en-US" dirty="0"/>
          </a:p>
        </p:txBody>
      </p:sp>
      <p:sp>
        <p:nvSpPr>
          <p:cNvPr id="28" name="Rectangular Callout 27"/>
          <p:cNvSpPr/>
          <p:nvPr/>
        </p:nvSpPr>
        <p:spPr bwMode="auto">
          <a:xfrm>
            <a:off x="6485731" y="2333625"/>
            <a:ext cx="2362200" cy="914400"/>
          </a:xfrm>
          <a:prstGeom prst="wedgeRectCallout">
            <a:avLst>
              <a:gd name="adj1" fmla="val 19304"/>
              <a:gd name="adj2" fmla="val 113367"/>
            </a:avLst>
          </a:prstGeom>
          <a:noFill/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charset="0"/>
              </a:rPr>
              <a:t>Flow Window Closed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27628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Straight Connector 20"/>
          <p:cNvCxnSpPr/>
          <p:nvPr/>
        </p:nvCxnSpPr>
        <p:spPr>
          <a:xfrm flipV="1">
            <a:off x="1380331" y="5451334"/>
            <a:ext cx="1524000" cy="6491"/>
          </a:xfrm>
          <a:prstGeom prst="line">
            <a:avLst/>
          </a:prstGeom>
          <a:ln w="76200" cmpd="sng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7476331" y="5375134"/>
            <a:ext cx="1295400" cy="1295400"/>
          </a:xfrm>
          <a:prstGeom prst="line">
            <a:avLst/>
          </a:prstGeom>
          <a:ln w="76200" cmpd="sng">
            <a:solidFill>
              <a:srgbClr val="40404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Sniper Attack</a:t>
            </a: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3285331" y="5451334"/>
            <a:ext cx="4343400" cy="76200"/>
          </a:xfrm>
          <a:prstGeom prst="line">
            <a:avLst/>
          </a:prstGeom>
          <a:ln w="254000" cmpd="sng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6931" y="3851134"/>
            <a:ext cx="1602759" cy="1956598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>
          <a:blip r:embed="rId3"/>
          <a:stretch>
            <a:fillRect/>
          </a:stretch>
        </p:blipFill>
        <p:spPr>
          <a:xfrm>
            <a:off x="8314531" y="6060934"/>
            <a:ext cx="1752600" cy="1454291"/>
          </a:xfrm>
          <a:prstGeom prst="rect">
            <a:avLst/>
          </a:prstGeom>
        </p:spPr>
      </p:pic>
      <p:pic>
        <p:nvPicPr>
          <p:cNvPr id="8" name="Picture 7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0531" y="3851134"/>
            <a:ext cx="1602759" cy="1956598"/>
          </a:xfrm>
          <a:prstGeom prst="rect">
            <a:avLst/>
          </a:prstGeom>
        </p:spPr>
      </p:pic>
      <p:pic>
        <p:nvPicPr>
          <p:cNvPr id="22" name="Picture 21" descr="client_attacker_checkered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531" y="3552825"/>
            <a:ext cx="1295400" cy="2182906"/>
          </a:xfrm>
          <a:prstGeom prst="rect">
            <a:avLst/>
          </a:prstGeom>
        </p:spPr>
      </p:pic>
      <p:pic>
        <p:nvPicPr>
          <p:cNvPr id="23" name="Picture 22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3331" y="3857625"/>
            <a:ext cx="1602759" cy="1956598"/>
          </a:xfrm>
          <a:prstGeom prst="rect">
            <a:avLst/>
          </a:prstGeom>
        </p:spPr>
      </p:pic>
      <p:sp>
        <p:nvSpPr>
          <p:cNvPr id="27" name="Rectangle 26"/>
          <p:cNvSpPr/>
          <p:nvPr/>
        </p:nvSpPr>
        <p:spPr bwMode="auto">
          <a:xfrm>
            <a:off x="2218531" y="2638425"/>
            <a:ext cx="1134268" cy="609600"/>
          </a:xfrm>
          <a:prstGeom prst="rect">
            <a:avLst/>
          </a:prstGeom>
          <a:noFill/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charset="0"/>
              </a:rPr>
              <a:t>DATA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</a:endParaRPr>
          </a:p>
        </p:txBody>
      </p:sp>
      <p:sp>
        <p:nvSpPr>
          <p:cNvPr id="3" name="Rectangular Callout 2"/>
          <p:cNvSpPr/>
          <p:nvPr/>
        </p:nvSpPr>
        <p:spPr bwMode="auto">
          <a:xfrm>
            <a:off x="237331" y="6067425"/>
            <a:ext cx="2209800" cy="1143000"/>
          </a:xfrm>
          <a:prstGeom prst="wedgeRectCallout">
            <a:avLst>
              <a:gd name="adj1" fmla="val 10771"/>
              <a:gd name="adj2" fmla="val -83058"/>
            </a:avLst>
          </a:prstGeom>
          <a:noFill/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charset="0"/>
              </a:rPr>
              <a:t>Periodically Send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charset="0"/>
              </a:rPr>
              <a:t> SENDME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</a:endParaRPr>
          </a:p>
        </p:txBody>
      </p:sp>
      <p:sp>
        <p:nvSpPr>
          <p:cNvPr id="28" name="Rectangle 27"/>
          <p:cNvSpPr/>
          <p:nvPr/>
        </p:nvSpPr>
        <p:spPr bwMode="auto">
          <a:xfrm>
            <a:off x="3894931" y="6448425"/>
            <a:ext cx="1447800" cy="609600"/>
          </a:xfrm>
          <a:prstGeom prst="rect">
            <a:avLst/>
          </a:prstGeom>
          <a:noFill/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charset="0"/>
              </a:rPr>
              <a:t>SENDME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</a:endParaRPr>
          </a:p>
        </p:txBody>
      </p:sp>
      <p:cxnSp>
        <p:nvCxnSpPr>
          <p:cNvPr id="29" name="Straight Arrow Connector 28"/>
          <p:cNvCxnSpPr/>
          <p:nvPr/>
        </p:nvCxnSpPr>
        <p:spPr bwMode="auto">
          <a:xfrm>
            <a:off x="2599531" y="6219825"/>
            <a:ext cx="4419600" cy="0"/>
          </a:xfrm>
          <a:prstGeom prst="straightConnector1">
            <a:avLst/>
          </a:prstGeom>
          <a:solidFill>
            <a:srgbClr val="00B8FF"/>
          </a:solidFill>
          <a:ln w="76200" cap="flat" cmpd="sng" algn="ctr">
            <a:solidFill>
              <a:srgbClr val="FFFFFF"/>
            </a:solidFill>
            <a:prstDash val="solid"/>
            <a:round/>
            <a:headEnd type="none" w="med" len="med"/>
            <a:tailEnd type="arrow"/>
          </a:ln>
          <a:effectLst/>
        </p:spPr>
      </p:cxnSp>
      <p:grpSp>
        <p:nvGrpSpPr>
          <p:cNvPr id="30" name="Group 29"/>
          <p:cNvGrpSpPr/>
          <p:nvPr/>
        </p:nvGrpSpPr>
        <p:grpSpPr>
          <a:xfrm>
            <a:off x="1837531" y="4314825"/>
            <a:ext cx="914400" cy="1015663"/>
            <a:chOff x="6638131" y="1343025"/>
            <a:chExt cx="914400" cy="1015663"/>
          </a:xfrm>
        </p:grpSpPr>
        <p:sp>
          <p:nvSpPr>
            <p:cNvPr id="31" name="TextBox 30"/>
            <p:cNvSpPr txBox="1"/>
            <p:nvPr/>
          </p:nvSpPr>
          <p:spPr>
            <a:xfrm>
              <a:off x="6790531" y="1343025"/>
              <a:ext cx="6858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dirty="0" smtClean="0"/>
                <a:t>R</a:t>
              </a:r>
              <a:endParaRPr lang="en-US" sz="6000" dirty="0"/>
            </a:p>
          </p:txBody>
        </p:sp>
        <p:sp>
          <p:nvSpPr>
            <p:cNvPr id="32" name="Oval 31"/>
            <p:cNvSpPr/>
            <p:nvPr/>
          </p:nvSpPr>
          <p:spPr bwMode="auto">
            <a:xfrm>
              <a:off x="6638131" y="1507956"/>
              <a:ext cx="914400" cy="838200"/>
            </a:xfrm>
            <a:prstGeom prst="ellipse">
              <a:avLst/>
            </a:prstGeom>
            <a:noFill/>
            <a:ln w="508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charset="0"/>
              </a:endParaRPr>
            </a:p>
          </p:txBody>
        </p:sp>
        <p:cxnSp>
          <p:nvCxnSpPr>
            <p:cNvPr id="33" name="Straight Connector 32"/>
            <p:cNvCxnSpPr>
              <a:endCxn id="32" idx="3"/>
            </p:cNvCxnSpPr>
            <p:nvPr/>
          </p:nvCxnSpPr>
          <p:spPr bwMode="auto">
            <a:xfrm flipH="1">
              <a:off x="6772042" y="1571625"/>
              <a:ext cx="628091" cy="651779"/>
            </a:xfrm>
            <a:prstGeom prst="line">
              <a:avLst/>
            </a:prstGeom>
            <a:solidFill>
              <a:srgbClr val="00B8FF"/>
            </a:solidFill>
            <a:ln w="508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34" name="Rectangle 33"/>
          <p:cNvSpPr/>
          <p:nvPr/>
        </p:nvSpPr>
        <p:spPr bwMode="auto">
          <a:xfrm>
            <a:off x="2370931" y="2790825"/>
            <a:ext cx="1134268" cy="609600"/>
          </a:xfrm>
          <a:prstGeom prst="rect">
            <a:avLst/>
          </a:prstGeom>
          <a:noFill/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charset="0"/>
              </a:rPr>
              <a:t>DATA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</a:endParaRPr>
          </a:p>
        </p:txBody>
      </p:sp>
      <p:sp>
        <p:nvSpPr>
          <p:cNvPr id="35" name="Rectangle 34"/>
          <p:cNvSpPr/>
          <p:nvPr/>
        </p:nvSpPr>
        <p:spPr bwMode="auto">
          <a:xfrm>
            <a:off x="2523331" y="2943225"/>
            <a:ext cx="1134268" cy="609600"/>
          </a:xfrm>
          <a:prstGeom prst="rect">
            <a:avLst/>
          </a:prstGeom>
          <a:noFill/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charset="0"/>
              </a:rPr>
              <a:t>DATA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</a:endParaRPr>
          </a:p>
        </p:txBody>
      </p:sp>
      <p:sp>
        <p:nvSpPr>
          <p:cNvPr id="36" name="Rectangle 35"/>
          <p:cNvSpPr/>
          <p:nvPr/>
        </p:nvSpPr>
        <p:spPr bwMode="auto">
          <a:xfrm>
            <a:off x="2675731" y="3095625"/>
            <a:ext cx="1134268" cy="609600"/>
          </a:xfrm>
          <a:prstGeom prst="rect">
            <a:avLst/>
          </a:prstGeom>
          <a:noFill/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charset="0"/>
              </a:rPr>
              <a:t>DATA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</a:endParaRPr>
          </a:p>
        </p:txBody>
      </p:sp>
      <p:sp>
        <p:nvSpPr>
          <p:cNvPr id="37" name="Rectangle 36"/>
          <p:cNvSpPr/>
          <p:nvPr/>
        </p:nvSpPr>
        <p:spPr bwMode="auto">
          <a:xfrm>
            <a:off x="2828131" y="3248025"/>
            <a:ext cx="1134268" cy="609600"/>
          </a:xfrm>
          <a:prstGeom prst="rect">
            <a:avLst/>
          </a:prstGeom>
          <a:noFill/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charset="0"/>
              </a:rPr>
              <a:t>DATA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</a:endParaRPr>
          </a:p>
        </p:txBody>
      </p:sp>
      <p:sp>
        <p:nvSpPr>
          <p:cNvPr id="38" name="Rectangle 37"/>
          <p:cNvSpPr/>
          <p:nvPr/>
        </p:nvSpPr>
        <p:spPr bwMode="auto">
          <a:xfrm>
            <a:off x="2980531" y="3400425"/>
            <a:ext cx="1134268" cy="609600"/>
          </a:xfrm>
          <a:prstGeom prst="rect">
            <a:avLst/>
          </a:prstGeom>
          <a:noFill/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charset="0"/>
              </a:rPr>
              <a:t>DATA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7247731" y="5377160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exit</a:t>
            </a:r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2980531" y="5381625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entry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91515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Straight Connector 20"/>
          <p:cNvCxnSpPr/>
          <p:nvPr/>
        </p:nvCxnSpPr>
        <p:spPr>
          <a:xfrm flipV="1">
            <a:off x="1380331" y="5451334"/>
            <a:ext cx="1524000" cy="6491"/>
          </a:xfrm>
          <a:prstGeom prst="line">
            <a:avLst/>
          </a:prstGeom>
          <a:ln w="76200" cmpd="sng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7476331" y="5375134"/>
            <a:ext cx="1295400" cy="1295400"/>
          </a:xfrm>
          <a:prstGeom prst="line">
            <a:avLst/>
          </a:prstGeom>
          <a:ln w="76200" cmpd="sng">
            <a:solidFill>
              <a:srgbClr val="40404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Sniper Attack</a:t>
            </a: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3285331" y="5451334"/>
            <a:ext cx="4343400" cy="76200"/>
          </a:xfrm>
          <a:prstGeom prst="line">
            <a:avLst/>
          </a:prstGeom>
          <a:ln w="254000" cmpd="sng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6931" y="3851134"/>
            <a:ext cx="1602759" cy="1956598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>
          <a:blip r:embed="rId3"/>
          <a:stretch>
            <a:fillRect/>
          </a:stretch>
        </p:blipFill>
        <p:spPr>
          <a:xfrm>
            <a:off x="8314531" y="6060934"/>
            <a:ext cx="1752600" cy="1454291"/>
          </a:xfrm>
          <a:prstGeom prst="rect">
            <a:avLst/>
          </a:prstGeom>
        </p:spPr>
      </p:pic>
      <p:pic>
        <p:nvPicPr>
          <p:cNvPr id="8" name="Picture 7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0531" y="3851134"/>
            <a:ext cx="1602759" cy="1956598"/>
          </a:xfrm>
          <a:prstGeom prst="rect">
            <a:avLst/>
          </a:prstGeom>
        </p:spPr>
      </p:pic>
      <p:pic>
        <p:nvPicPr>
          <p:cNvPr id="22" name="Picture 21" descr="client_attacker_checkered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531" y="3552825"/>
            <a:ext cx="1295400" cy="2182906"/>
          </a:xfrm>
          <a:prstGeom prst="rect">
            <a:avLst/>
          </a:prstGeom>
        </p:spPr>
      </p:pic>
      <p:pic>
        <p:nvPicPr>
          <p:cNvPr id="23" name="Picture 22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3331" y="3857625"/>
            <a:ext cx="1602759" cy="1956598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auto">
          <a:xfrm>
            <a:off x="6561931" y="3400425"/>
            <a:ext cx="1134268" cy="609600"/>
          </a:xfrm>
          <a:prstGeom prst="rect">
            <a:avLst/>
          </a:prstGeom>
          <a:noFill/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charset="0"/>
              </a:rPr>
              <a:t>DATA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</a:endParaRPr>
          </a:p>
        </p:txBody>
      </p:sp>
      <p:cxnSp>
        <p:nvCxnSpPr>
          <p:cNvPr id="13" name="Straight Arrow Connector 12"/>
          <p:cNvCxnSpPr/>
          <p:nvPr/>
        </p:nvCxnSpPr>
        <p:spPr bwMode="auto">
          <a:xfrm flipH="1">
            <a:off x="4047331" y="3552825"/>
            <a:ext cx="2133600" cy="0"/>
          </a:xfrm>
          <a:prstGeom prst="straightConnector1">
            <a:avLst/>
          </a:prstGeom>
          <a:solidFill>
            <a:srgbClr val="00B8FF"/>
          </a:solidFill>
          <a:ln w="76200" cap="flat" cmpd="sng" algn="ctr">
            <a:solidFill>
              <a:srgbClr val="FFFFFF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7" name="Rectangle 16"/>
          <p:cNvSpPr/>
          <p:nvPr/>
        </p:nvSpPr>
        <p:spPr bwMode="auto">
          <a:xfrm>
            <a:off x="8628063" y="5305425"/>
            <a:ext cx="1134268" cy="6096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charset="0"/>
              </a:rPr>
              <a:t>DATA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1456531" y="1876425"/>
            <a:ext cx="1134268" cy="609600"/>
          </a:xfrm>
          <a:prstGeom prst="rect">
            <a:avLst/>
          </a:prstGeom>
          <a:noFill/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charset="0"/>
              </a:rPr>
              <a:t>DATA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1608931" y="2028825"/>
            <a:ext cx="1134268" cy="609600"/>
          </a:xfrm>
          <a:prstGeom prst="rect">
            <a:avLst/>
          </a:prstGeom>
          <a:noFill/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charset="0"/>
              </a:rPr>
              <a:t>DATA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</a:endParaRPr>
          </a:p>
        </p:txBody>
      </p:sp>
      <p:sp>
        <p:nvSpPr>
          <p:cNvPr id="24" name="Rectangle 23"/>
          <p:cNvSpPr/>
          <p:nvPr/>
        </p:nvSpPr>
        <p:spPr bwMode="auto">
          <a:xfrm>
            <a:off x="1761331" y="2181225"/>
            <a:ext cx="1134268" cy="609600"/>
          </a:xfrm>
          <a:prstGeom prst="rect">
            <a:avLst/>
          </a:prstGeom>
          <a:noFill/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charset="0"/>
              </a:rPr>
              <a:t>DATA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</a:endParaRPr>
          </a:p>
        </p:txBody>
      </p:sp>
      <p:sp>
        <p:nvSpPr>
          <p:cNvPr id="25" name="Rectangle 24"/>
          <p:cNvSpPr/>
          <p:nvPr/>
        </p:nvSpPr>
        <p:spPr bwMode="auto">
          <a:xfrm>
            <a:off x="1913731" y="2333625"/>
            <a:ext cx="1134268" cy="609600"/>
          </a:xfrm>
          <a:prstGeom prst="rect">
            <a:avLst/>
          </a:prstGeom>
          <a:noFill/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charset="0"/>
              </a:rPr>
              <a:t>DATA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</a:endParaRPr>
          </a:p>
        </p:txBody>
      </p:sp>
      <p:sp>
        <p:nvSpPr>
          <p:cNvPr id="26" name="Rectangle 25"/>
          <p:cNvSpPr/>
          <p:nvPr/>
        </p:nvSpPr>
        <p:spPr bwMode="auto">
          <a:xfrm>
            <a:off x="2066131" y="2486025"/>
            <a:ext cx="1134268" cy="609600"/>
          </a:xfrm>
          <a:prstGeom prst="rect">
            <a:avLst/>
          </a:prstGeom>
          <a:noFill/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charset="0"/>
              </a:rPr>
              <a:t>DATA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</a:endParaRPr>
          </a:p>
        </p:txBody>
      </p:sp>
      <p:sp>
        <p:nvSpPr>
          <p:cNvPr id="27" name="Rectangle 26"/>
          <p:cNvSpPr/>
          <p:nvPr/>
        </p:nvSpPr>
        <p:spPr bwMode="auto">
          <a:xfrm>
            <a:off x="2218531" y="2638425"/>
            <a:ext cx="1134268" cy="609600"/>
          </a:xfrm>
          <a:prstGeom prst="rect">
            <a:avLst/>
          </a:prstGeom>
          <a:noFill/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charset="0"/>
              </a:rPr>
              <a:t>DATA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</a:endParaRPr>
          </a:p>
        </p:txBody>
      </p:sp>
      <p:sp>
        <p:nvSpPr>
          <p:cNvPr id="3" name="Rectangular Callout 2"/>
          <p:cNvSpPr/>
          <p:nvPr/>
        </p:nvSpPr>
        <p:spPr bwMode="auto">
          <a:xfrm>
            <a:off x="237331" y="6067425"/>
            <a:ext cx="2209800" cy="1143000"/>
          </a:xfrm>
          <a:prstGeom prst="wedgeRectCallout">
            <a:avLst>
              <a:gd name="adj1" fmla="val 10771"/>
              <a:gd name="adj2" fmla="val -83058"/>
            </a:avLst>
          </a:prstGeom>
          <a:noFill/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charset="0"/>
              </a:rPr>
              <a:t>Periodically Send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charset="0"/>
              </a:rPr>
              <a:t> SENDME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</a:endParaRPr>
          </a:p>
        </p:txBody>
      </p:sp>
      <p:sp>
        <p:nvSpPr>
          <p:cNvPr id="28" name="Rectangle 27"/>
          <p:cNvSpPr/>
          <p:nvPr/>
        </p:nvSpPr>
        <p:spPr bwMode="auto">
          <a:xfrm>
            <a:off x="3894931" y="6448425"/>
            <a:ext cx="1447800" cy="609600"/>
          </a:xfrm>
          <a:prstGeom prst="rect">
            <a:avLst/>
          </a:prstGeom>
          <a:noFill/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charset="0"/>
              </a:rPr>
              <a:t>SENDME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</a:endParaRPr>
          </a:p>
        </p:txBody>
      </p:sp>
      <p:cxnSp>
        <p:nvCxnSpPr>
          <p:cNvPr id="29" name="Straight Arrow Connector 28"/>
          <p:cNvCxnSpPr/>
          <p:nvPr/>
        </p:nvCxnSpPr>
        <p:spPr bwMode="auto">
          <a:xfrm>
            <a:off x="2599531" y="6219825"/>
            <a:ext cx="4419600" cy="0"/>
          </a:xfrm>
          <a:prstGeom prst="straightConnector1">
            <a:avLst/>
          </a:prstGeom>
          <a:solidFill>
            <a:srgbClr val="00B8FF"/>
          </a:solidFill>
          <a:ln w="76200" cap="flat" cmpd="sng" algn="ctr">
            <a:solidFill>
              <a:srgbClr val="FFFFFF"/>
            </a:solidFill>
            <a:prstDash val="solid"/>
            <a:round/>
            <a:headEnd type="none" w="med" len="med"/>
            <a:tailEnd type="arrow"/>
          </a:ln>
          <a:effectLst/>
        </p:spPr>
      </p:cxnSp>
      <p:grpSp>
        <p:nvGrpSpPr>
          <p:cNvPr id="30" name="Group 29"/>
          <p:cNvGrpSpPr/>
          <p:nvPr/>
        </p:nvGrpSpPr>
        <p:grpSpPr>
          <a:xfrm>
            <a:off x="1837531" y="4314825"/>
            <a:ext cx="914400" cy="1015663"/>
            <a:chOff x="6638131" y="1343025"/>
            <a:chExt cx="914400" cy="1015663"/>
          </a:xfrm>
        </p:grpSpPr>
        <p:sp>
          <p:nvSpPr>
            <p:cNvPr id="31" name="TextBox 30"/>
            <p:cNvSpPr txBox="1"/>
            <p:nvPr/>
          </p:nvSpPr>
          <p:spPr>
            <a:xfrm>
              <a:off x="6790531" y="1343025"/>
              <a:ext cx="6858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dirty="0" smtClean="0"/>
                <a:t>R</a:t>
              </a:r>
              <a:endParaRPr lang="en-US" sz="6000" dirty="0"/>
            </a:p>
          </p:txBody>
        </p:sp>
        <p:sp>
          <p:nvSpPr>
            <p:cNvPr id="32" name="Oval 31"/>
            <p:cNvSpPr/>
            <p:nvPr/>
          </p:nvSpPr>
          <p:spPr bwMode="auto">
            <a:xfrm>
              <a:off x="6638131" y="1507956"/>
              <a:ext cx="914400" cy="838200"/>
            </a:xfrm>
            <a:prstGeom prst="ellipse">
              <a:avLst/>
            </a:prstGeom>
            <a:noFill/>
            <a:ln w="508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charset="0"/>
              </a:endParaRPr>
            </a:p>
          </p:txBody>
        </p:sp>
        <p:cxnSp>
          <p:nvCxnSpPr>
            <p:cNvPr id="33" name="Straight Connector 32"/>
            <p:cNvCxnSpPr>
              <a:endCxn id="32" idx="3"/>
            </p:cNvCxnSpPr>
            <p:nvPr/>
          </p:nvCxnSpPr>
          <p:spPr bwMode="auto">
            <a:xfrm flipH="1">
              <a:off x="6772042" y="1571625"/>
              <a:ext cx="628091" cy="651779"/>
            </a:xfrm>
            <a:prstGeom prst="line">
              <a:avLst/>
            </a:prstGeom>
            <a:solidFill>
              <a:srgbClr val="00B8FF"/>
            </a:solidFill>
            <a:ln w="508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34" name="Rectangle 33"/>
          <p:cNvSpPr/>
          <p:nvPr/>
        </p:nvSpPr>
        <p:spPr bwMode="auto">
          <a:xfrm>
            <a:off x="2370931" y="2790825"/>
            <a:ext cx="1134268" cy="609600"/>
          </a:xfrm>
          <a:prstGeom prst="rect">
            <a:avLst/>
          </a:prstGeom>
          <a:noFill/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charset="0"/>
              </a:rPr>
              <a:t>DATA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</a:endParaRPr>
          </a:p>
        </p:txBody>
      </p:sp>
      <p:sp>
        <p:nvSpPr>
          <p:cNvPr id="35" name="Rectangle 34"/>
          <p:cNvSpPr/>
          <p:nvPr/>
        </p:nvSpPr>
        <p:spPr bwMode="auto">
          <a:xfrm>
            <a:off x="2523331" y="2943225"/>
            <a:ext cx="1134268" cy="609600"/>
          </a:xfrm>
          <a:prstGeom prst="rect">
            <a:avLst/>
          </a:prstGeom>
          <a:noFill/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charset="0"/>
              </a:rPr>
              <a:t>DATA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</a:endParaRPr>
          </a:p>
        </p:txBody>
      </p:sp>
      <p:sp>
        <p:nvSpPr>
          <p:cNvPr id="36" name="Rectangle 35"/>
          <p:cNvSpPr/>
          <p:nvPr/>
        </p:nvSpPr>
        <p:spPr bwMode="auto">
          <a:xfrm>
            <a:off x="2675731" y="3095625"/>
            <a:ext cx="1134268" cy="609600"/>
          </a:xfrm>
          <a:prstGeom prst="rect">
            <a:avLst/>
          </a:prstGeom>
          <a:noFill/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charset="0"/>
              </a:rPr>
              <a:t>DATA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</a:endParaRPr>
          </a:p>
        </p:txBody>
      </p:sp>
      <p:sp>
        <p:nvSpPr>
          <p:cNvPr id="37" name="Rectangle 36"/>
          <p:cNvSpPr/>
          <p:nvPr/>
        </p:nvSpPr>
        <p:spPr bwMode="auto">
          <a:xfrm>
            <a:off x="2828131" y="3248025"/>
            <a:ext cx="1134268" cy="609600"/>
          </a:xfrm>
          <a:prstGeom prst="rect">
            <a:avLst/>
          </a:prstGeom>
          <a:noFill/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charset="0"/>
              </a:rPr>
              <a:t>DATA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</a:endParaRPr>
          </a:p>
        </p:txBody>
      </p:sp>
      <p:sp>
        <p:nvSpPr>
          <p:cNvPr id="38" name="Rectangle 37"/>
          <p:cNvSpPr/>
          <p:nvPr/>
        </p:nvSpPr>
        <p:spPr bwMode="auto">
          <a:xfrm>
            <a:off x="2980531" y="3400425"/>
            <a:ext cx="1134268" cy="609600"/>
          </a:xfrm>
          <a:prstGeom prst="rect">
            <a:avLst/>
          </a:prstGeom>
          <a:noFill/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charset="0"/>
              </a:rPr>
              <a:t>DATA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7247731" y="5377160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exit</a:t>
            </a:r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2980531" y="5381625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entry</a:t>
            </a:r>
            <a:endParaRPr lang="en-US" dirty="0"/>
          </a:p>
        </p:txBody>
      </p:sp>
      <p:sp>
        <p:nvSpPr>
          <p:cNvPr id="41" name="Rectangular Callout 40"/>
          <p:cNvSpPr/>
          <p:nvPr/>
        </p:nvSpPr>
        <p:spPr bwMode="auto">
          <a:xfrm>
            <a:off x="6485731" y="2333625"/>
            <a:ext cx="2362200" cy="914400"/>
          </a:xfrm>
          <a:prstGeom prst="wedgeRectCallout">
            <a:avLst>
              <a:gd name="adj1" fmla="val 19304"/>
              <a:gd name="adj2" fmla="val 113367"/>
            </a:avLst>
          </a:prstGeom>
          <a:noFill/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charset="0"/>
              </a:rPr>
              <a:t>Flow Window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charset="0"/>
              </a:rPr>
              <a:t> O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charset="0"/>
              </a:rPr>
              <a:t>pened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75151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Straight Connector 20"/>
          <p:cNvCxnSpPr/>
          <p:nvPr/>
        </p:nvCxnSpPr>
        <p:spPr>
          <a:xfrm flipV="1">
            <a:off x="1380331" y="5451334"/>
            <a:ext cx="1524000" cy="6491"/>
          </a:xfrm>
          <a:prstGeom prst="line">
            <a:avLst/>
          </a:prstGeom>
          <a:ln w="76200" cmpd="sng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7476331" y="5375134"/>
            <a:ext cx="1295400" cy="1295400"/>
          </a:xfrm>
          <a:prstGeom prst="line">
            <a:avLst/>
          </a:prstGeom>
          <a:ln w="76200" cmpd="sng">
            <a:solidFill>
              <a:srgbClr val="40404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Sniper Attack</a:t>
            </a: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3285331" y="5451334"/>
            <a:ext cx="4343400" cy="76200"/>
          </a:xfrm>
          <a:prstGeom prst="line">
            <a:avLst/>
          </a:prstGeom>
          <a:ln w="254000" cmpd="sng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6931" y="3851134"/>
            <a:ext cx="1602759" cy="1956598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>
          <a:blip r:embed="rId3"/>
          <a:stretch>
            <a:fillRect/>
          </a:stretch>
        </p:blipFill>
        <p:spPr>
          <a:xfrm>
            <a:off x="8314531" y="6060934"/>
            <a:ext cx="1752600" cy="1454291"/>
          </a:xfrm>
          <a:prstGeom prst="rect">
            <a:avLst/>
          </a:prstGeom>
        </p:spPr>
      </p:pic>
      <p:pic>
        <p:nvPicPr>
          <p:cNvPr id="8" name="Picture 7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0531" y="3851134"/>
            <a:ext cx="1602759" cy="1956598"/>
          </a:xfrm>
          <a:prstGeom prst="rect">
            <a:avLst/>
          </a:prstGeom>
        </p:spPr>
      </p:pic>
      <p:pic>
        <p:nvPicPr>
          <p:cNvPr id="22" name="Picture 21" descr="client_attacker_checkered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531" y="3552825"/>
            <a:ext cx="1295400" cy="2182906"/>
          </a:xfrm>
          <a:prstGeom prst="rect">
            <a:avLst/>
          </a:prstGeom>
        </p:spPr>
      </p:pic>
      <p:pic>
        <p:nvPicPr>
          <p:cNvPr id="23" name="Picture 22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3331" y="3857625"/>
            <a:ext cx="1602759" cy="1956598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auto">
          <a:xfrm>
            <a:off x="6561931" y="3400425"/>
            <a:ext cx="1134268" cy="609600"/>
          </a:xfrm>
          <a:prstGeom prst="rect">
            <a:avLst/>
          </a:prstGeom>
          <a:noFill/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charset="0"/>
              </a:rPr>
              <a:t>DATA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</a:endParaRPr>
          </a:p>
        </p:txBody>
      </p:sp>
      <p:cxnSp>
        <p:nvCxnSpPr>
          <p:cNvPr id="13" name="Straight Arrow Connector 12"/>
          <p:cNvCxnSpPr/>
          <p:nvPr/>
        </p:nvCxnSpPr>
        <p:spPr bwMode="auto">
          <a:xfrm flipH="1">
            <a:off x="4047331" y="3552825"/>
            <a:ext cx="2133600" cy="0"/>
          </a:xfrm>
          <a:prstGeom prst="straightConnector1">
            <a:avLst/>
          </a:prstGeom>
          <a:solidFill>
            <a:srgbClr val="00B8FF"/>
          </a:solidFill>
          <a:ln w="76200" cap="flat" cmpd="sng" algn="ctr">
            <a:solidFill>
              <a:srgbClr val="FFFFFF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7" name="Rectangle 16"/>
          <p:cNvSpPr/>
          <p:nvPr/>
        </p:nvSpPr>
        <p:spPr bwMode="auto">
          <a:xfrm>
            <a:off x="8628063" y="5305425"/>
            <a:ext cx="1134268" cy="6096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charset="0"/>
              </a:rPr>
              <a:t>DATA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-67469" y="352425"/>
            <a:ext cx="1134268" cy="609600"/>
          </a:xfrm>
          <a:prstGeom prst="rect">
            <a:avLst/>
          </a:prstGeom>
          <a:noFill/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charset="0"/>
              </a:rPr>
              <a:t>DATA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84931" y="504825"/>
            <a:ext cx="1134268" cy="609600"/>
          </a:xfrm>
          <a:prstGeom prst="rect">
            <a:avLst/>
          </a:prstGeom>
          <a:noFill/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charset="0"/>
              </a:rPr>
              <a:t>DATA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</a:endParaRPr>
          </a:p>
        </p:txBody>
      </p:sp>
      <p:sp>
        <p:nvSpPr>
          <p:cNvPr id="24" name="Rectangle 23"/>
          <p:cNvSpPr/>
          <p:nvPr/>
        </p:nvSpPr>
        <p:spPr bwMode="auto">
          <a:xfrm>
            <a:off x="237331" y="657225"/>
            <a:ext cx="1134268" cy="609600"/>
          </a:xfrm>
          <a:prstGeom prst="rect">
            <a:avLst/>
          </a:prstGeom>
          <a:noFill/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charset="0"/>
              </a:rPr>
              <a:t>DATA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</a:endParaRPr>
          </a:p>
        </p:txBody>
      </p:sp>
      <p:sp>
        <p:nvSpPr>
          <p:cNvPr id="25" name="Rectangle 24"/>
          <p:cNvSpPr/>
          <p:nvPr/>
        </p:nvSpPr>
        <p:spPr bwMode="auto">
          <a:xfrm>
            <a:off x="389731" y="809625"/>
            <a:ext cx="1134268" cy="609600"/>
          </a:xfrm>
          <a:prstGeom prst="rect">
            <a:avLst/>
          </a:prstGeom>
          <a:noFill/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charset="0"/>
              </a:rPr>
              <a:t>DATA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</a:endParaRPr>
          </a:p>
        </p:txBody>
      </p:sp>
      <p:sp>
        <p:nvSpPr>
          <p:cNvPr id="26" name="Rectangle 25"/>
          <p:cNvSpPr/>
          <p:nvPr/>
        </p:nvSpPr>
        <p:spPr bwMode="auto">
          <a:xfrm>
            <a:off x="542131" y="962025"/>
            <a:ext cx="1134268" cy="609600"/>
          </a:xfrm>
          <a:prstGeom prst="rect">
            <a:avLst/>
          </a:prstGeom>
          <a:noFill/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charset="0"/>
              </a:rPr>
              <a:t>DATA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</a:endParaRPr>
          </a:p>
        </p:txBody>
      </p:sp>
      <p:sp>
        <p:nvSpPr>
          <p:cNvPr id="27" name="Rectangle 26"/>
          <p:cNvSpPr/>
          <p:nvPr/>
        </p:nvSpPr>
        <p:spPr bwMode="auto">
          <a:xfrm>
            <a:off x="694531" y="1114425"/>
            <a:ext cx="1134268" cy="609600"/>
          </a:xfrm>
          <a:prstGeom prst="rect">
            <a:avLst/>
          </a:prstGeom>
          <a:noFill/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charset="0"/>
              </a:rPr>
              <a:t>DATA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1837531" y="4314825"/>
            <a:ext cx="914400" cy="1015663"/>
            <a:chOff x="6638131" y="1343025"/>
            <a:chExt cx="914400" cy="1015663"/>
          </a:xfrm>
        </p:grpSpPr>
        <p:sp>
          <p:nvSpPr>
            <p:cNvPr id="31" name="TextBox 30"/>
            <p:cNvSpPr txBox="1"/>
            <p:nvPr/>
          </p:nvSpPr>
          <p:spPr>
            <a:xfrm>
              <a:off x="6790531" y="1343025"/>
              <a:ext cx="6858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dirty="0" smtClean="0"/>
                <a:t>R</a:t>
              </a:r>
              <a:endParaRPr lang="en-US" sz="6000" dirty="0"/>
            </a:p>
          </p:txBody>
        </p:sp>
        <p:sp>
          <p:nvSpPr>
            <p:cNvPr id="32" name="Oval 31"/>
            <p:cNvSpPr/>
            <p:nvPr/>
          </p:nvSpPr>
          <p:spPr bwMode="auto">
            <a:xfrm>
              <a:off x="6638131" y="1507956"/>
              <a:ext cx="914400" cy="838200"/>
            </a:xfrm>
            <a:prstGeom prst="ellipse">
              <a:avLst/>
            </a:prstGeom>
            <a:noFill/>
            <a:ln w="508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charset="0"/>
              </a:endParaRPr>
            </a:p>
          </p:txBody>
        </p:sp>
        <p:cxnSp>
          <p:nvCxnSpPr>
            <p:cNvPr id="33" name="Straight Connector 32"/>
            <p:cNvCxnSpPr>
              <a:endCxn id="32" idx="3"/>
            </p:cNvCxnSpPr>
            <p:nvPr/>
          </p:nvCxnSpPr>
          <p:spPr bwMode="auto">
            <a:xfrm flipH="1">
              <a:off x="6772042" y="1571625"/>
              <a:ext cx="628091" cy="651779"/>
            </a:xfrm>
            <a:prstGeom prst="line">
              <a:avLst/>
            </a:prstGeom>
            <a:solidFill>
              <a:srgbClr val="00B8FF"/>
            </a:solidFill>
            <a:ln w="508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34" name="Rectangle 33"/>
          <p:cNvSpPr/>
          <p:nvPr/>
        </p:nvSpPr>
        <p:spPr bwMode="auto">
          <a:xfrm>
            <a:off x="846931" y="1266825"/>
            <a:ext cx="1134268" cy="609600"/>
          </a:xfrm>
          <a:prstGeom prst="rect">
            <a:avLst/>
          </a:prstGeom>
          <a:noFill/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charset="0"/>
              </a:rPr>
              <a:t>DATA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</a:endParaRPr>
          </a:p>
        </p:txBody>
      </p:sp>
      <p:sp>
        <p:nvSpPr>
          <p:cNvPr id="35" name="Rectangle 34"/>
          <p:cNvSpPr/>
          <p:nvPr/>
        </p:nvSpPr>
        <p:spPr bwMode="auto">
          <a:xfrm>
            <a:off x="999331" y="1419225"/>
            <a:ext cx="1134268" cy="609600"/>
          </a:xfrm>
          <a:prstGeom prst="rect">
            <a:avLst/>
          </a:prstGeom>
          <a:noFill/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charset="0"/>
              </a:rPr>
              <a:t>DATA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</a:endParaRPr>
          </a:p>
        </p:txBody>
      </p:sp>
      <p:sp>
        <p:nvSpPr>
          <p:cNvPr id="36" name="Rectangle 35"/>
          <p:cNvSpPr/>
          <p:nvPr/>
        </p:nvSpPr>
        <p:spPr bwMode="auto">
          <a:xfrm>
            <a:off x="1151731" y="1571625"/>
            <a:ext cx="1134268" cy="609600"/>
          </a:xfrm>
          <a:prstGeom prst="rect">
            <a:avLst/>
          </a:prstGeom>
          <a:noFill/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charset="0"/>
              </a:rPr>
              <a:t>DATA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</a:endParaRPr>
          </a:p>
        </p:txBody>
      </p:sp>
      <p:sp>
        <p:nvSpPr>
          <p:cNvPr id="37" name="Rectangle 36"/>
          <p:cNvSpPr/>
          <p:nvPr/>
        </p:nvSpPr>
        <p:spPr bwMode="auto">
          <a:xfrm>
            <a:off x="1304131" y="1724025"/>
            <a:ext cx="1134268" cy="609600"/>
          </a:xfrm>
          <a:prstGeom prst="rect">
            <a:avLst/>
          </a:prstGeom>
          <a:noFill/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charset="0"/>
              </a:rPr>
              <a:t>DATA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</a:endParaRPr>
          </a:p>
        </p:txBody>
      </p:sp>
      <p:sp>
        <p:nvSpPr>
          <p:cNvPr id="38" name="Rectangle 37"/>
          <p:cNvSpPr/>
          <p:nvPr/>
        </p:nvSpPr>
        <p:spPr bwMode="auto">
          <a:xfrm>
            <a:off x="1456531" y="1876425"/>
            <a:ext cx="1134268" cy="609600"/>
          </a:xfrm>
          <a:prstGeom prst="rect">
            <a:avLst/>
          </a:prstGeom>
          <a:noFill/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charset="0"/>
              </a:rPr>
              <a:t>DATA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7247731" y="5377160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exit</a:t>
            </a:r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2980531" y="5381625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entry</a:t>
            </a:r>
            <a:endParaRPr lang="en-US" dirty="0"/>
          </a:p>
        </p:txBody>
      </p:sp>
      <p:sp>
        <p:nvSpPr>
          <p:cNvPr id="46" name="Rectangle 45"/>
          <p:cNvSpPr/>
          <p:nvPr/>
        </p:nvSpPr>
        <p:spPr bwMode="auto">
          <a:xfrm>
            <a:off x="1608931" y="2028825"/>
            <a:ext cx="1134268" cy="609600"/>
          </a:xfrm>
          <a:prstGeom prst="rect">
            <a:avLst/>
          </a:prstGeom>
          <a:noFill/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charset="0"/>
              </a:rPr>
              <a:t>DATA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</a:endParaRPr>
          </a:p>
        </p:txBody>
      </p:sp>
      <p:sp>
        <p:nvSpPr>
          <p:cNvPr id="47" name="Rectangle 46"/>
          <p:cNvSpPr/>
          <p:nvPr/>
        </p:nvSpPr>
        <p:spPr bwMode="auto">
          <a:xfrm>
            <a:off x="1761331" y="2181225"/>
            <a:ext cx="1134268" cy="609600"/>
          </a:xfrm>
          <a:prstGeom prst="rect">
            <a:avLst/>
          </a:prstGeom>
          <a:noFill/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charset="0"/>
              </a:rPr>
              <a:t>DATA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</a:endParaRPr>
          </a:p>
        </p:txBody>
      </p:sp>
      <p:sp>
        <p:nvSpPr>
          <p:cNvPr id="48" name="Rectangle 47"/>
          <p:cNvSpPr/>
          <p:nvPr/>
        </p:nvSpPr>
        <p:spPr bwMode="auto">
          <a:xfrm>
            <a:off x="1913731" y="2333625"/>
            <a:ext cx="1134268" cy="609600"/>
          </a:xfrm>
          <a:prstGeom prst="rect">
            <a:avLst/>
          </a:prstGeom>
          <a:noFill/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charset="0"/>
              </a:rPr>
              <a:t>DATA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</a:endParaRPr>
          </a:p>
        </p:txBody>
      </p:sp>
      <p:sp>
        <p:nvSpPr>
          <p:cNvPr id="49" name="Rectangle 48"/>
          <p:cNvSpPr/>
          <p:nvPr/>
        </p:nvSpPr>
        <p:spPr bwMode="auto">
          <a:xfrm>
            <a:off x="2066131" y="2486025"/>
            <a:ext cx="1134268" cy="609600"/>
          </a:xfrm>
          <a:prstGeom prst="rect">
            <a:avLst/>
          </a:prstGeom>
          <a:noFill/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charset="0"/>
              </a:rPr>
              <a:t>DATA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</a:endParaRPr>
          </a:p>
        </p:txBody>
      </p:sp>
      <p:sp>
        <p:nvSpPr>
          <p:cNvPr id="50" name="Rectangle 49"/>
          <p:cNvSpPr/>
          <p:nvPr/>
        </p:nvSpPr>
        <p:spPr bwMode="auto">
          <a:xfrm>
            <a:off x="2218531" y="2638425"/>
            <a:ext cx="1134268" cy="609600"/>
          </a:xfrm>
          <a:prstGeom prst="rect">
            <a:avLst/>
          </a:prstGeom>
          <a:noFill/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charset="0"/>
              </a:rPr>
              <a:t>DATA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</a:endParaRPr>
          </a:p>
        </p:txBody>
      </p:sp>
      <p:sp>
        <p:nvSpPr>
          <p:cNvPr id="51" name="Rectangle 50"/>
          <p:cNvSpPr/>
          <p:nvPr/>
        </p:nvSpPr>
        <p:spPr bwMode="auto">
          <a:xfrm>
            <a:off x="2370931" y="2790825"/>
            <a:ext cx="1134268" cy="609600"/>
          </a:xfrm>
          <a:prstGeom prst="rect">
            <a:avLst/>
          </a:prstGeom>
          <a:noFill/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charset="0"/>
              </a:rPr>
              <a:t>DATA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</a:endParaRPr>
          </a:p>
        </p:txBody>
      </p:sp>
      <p:sp>
        <p:nvSpPr>
          <p:cNvPr id="52" name="Rectangle 51"/>
          <p:cNvSpPr/>
          <p:nvPr/>
        </p:nvSpPr>
        <p:spPr bwMode="auto">
          <a:xfrm>
            <a:off x="2523331" y="2943225"/>
            <a:ext cx="1134268" cy="609600"/>
          </a:xfrm>
          <a:prstGeom prst="rect">
            <a:avLst/>
          </a:prstGeom>
          <a:noFill/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charset="0"/>
              </a:rPr>
              <a:t>DATA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</a:endParaRPr>
          </a:p>
        </p:txBody>
      </p:sp>
      <p:sp>
        <p:nvSpPr>
          <p:cNvPr id="53" name="Rectangle 52"/>
          <p:cNvSpPr/>
          <p:nvPr/>
        </p:nvSpPr>
        <p:spPr bwMode="auto">
          <a:xfrm>
            <a:off x="2675731" y="3095625"/>
            <a:ext cx="1134268" cy="609600"/>
          </a:xfrm>
          <a:prstGeom prst="rect">
            <a:avLst/>
          </a:prstGeom>
          <a:noFill/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charset="0"/>
              </a:rPr>
              <a:t>DATA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</a:endParaRPr>
          </a:p>
        </p:txBody>
      </p:sp>
      <p:sp>
        <p:nvSpPr>
          <p:cNvPr id="54" name="Rectangle 53"/>
          <p:cNvSpPr/>
          <p:nvPr/>
        </p:nvSpPr>
        <p:spPr bwMode="auto">
          <a:xfrm>
            <a:off x="2828131" y="3248025"/>
            <a:ext cx="1134268" cy="609600"/>
          </a:xfrm>
          <a:prstGeom prst="rect">
            <a:avLst/>
          </a:prstGeom>
          <a:noFill/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charset="0"/>
              </a:rPr>
              <a:t>DATA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</a:endParaRPr>
          </a:p>
        </p:txBody>
      </p:sp>
      <p:sp>
        <p:nvSpPr>
          <p:cNvPr id="55" name="Rectangle 54"/>
          <p:cNvSpPr/>
          <p:nvPr/>
        </p:nvSpPr>
        <p:spPr bwMode="auto">
          <a:xfrm>
            <a:off x="2980531" y="3400425"/>
            <a:ext cx="1134268" cy="609600"/>
          </a:xfrm>
          <a:prstGeom prst="rect">
            <a:avLst/>
          </a:prstGeom>
          <a:noFill/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charset="0"/>
              </a:rPr>
              <a:t>DATA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</a:endParaRPr>
          </a:p>
        </p:txBody>
      </p:sp>
      <p:sp>
        <p:nvSpPr>
          <p:cNvPr id="42" name="&quot;No&quot; Symbol 41"/>
          <p:cNvSpPr/>
          <p:nvPr/>
        </p:nvSpPr>
        <p:spPr bwMode="auto">
          <a:xfrm>
            <a:off x="2370931" y="3933825"/>
            <a:ext cx="1905000" cy="2057400"/>
          </a:xfrm>
          <a:prstGeom prst="noSmoking">
            <a:avLst>
              <a:gd name="adj" fmla="val 8865"/>
            </a:avLst>
          </a:prstGeom>
          <a:solidFill>
            <a:srgbClr val="FF0000"/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</a:endParaRPr>
          </a:p>
        </p:txBody>
      </p:sp>
      <p:sp>
        <p:nvSpPr>
          <p:cNvPr id="3" name="Rectangular Callout 2"/>
          <p:cNvSpPr/>
          <p:nvPr/>
        </p:nvSpPr>
        <p:spPr bwMode="auto">
          <a:xfrm>
            <a:off x="1989931" y="6067425"/>
            <a:ext cx="2209800" cy="1143000"/>
          </a:xfrm>
          <a:prstGeom prst="wedgeRectCallout">
            <a:avLst>
              <a:gd name="adj1" fmla="val 10771"/>
              <a:gd name="adj2" fmla="val -83058"/>
            </a:avLst>
          </a:prstGeom>
          <a:noFill/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charset="0"/>
              </a:rPr>
              <a:t>Out of Memory, Killed by OS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07858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Straight Connector 20"/>
          <p:cNvCxnSpPr/>
          <p:nvPr/>
        </p:nvCxnSpPr>
        <p:spPr>
          <a:xfrm flipV="1">
            <a:off x="1380331" y="5451334"/>
            <a:ext cx="1524000" cy="6491"/>
          </a:xfrm>
          <a:prstGeom prst="line">
            <a:avLst/>
          </a:prstGeom>
          <a:ln w="76200" cmpd="sng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7476331" y="5375134"/>
            <a:ext cx="1295400" cy="1295400"/>
          </a:xfrm>
          <a:prstGeom prst="line">
            <a:avLst/>
          </a:prstGeom>
          <a:ln w="76200" cmpd="sng">
            <a:solidFill>
              <a:srgbClr val="40404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Sniper Attack</a:t>
            </a: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3285331" y="5451334"/>
            <a:ext cx="4343400" cy="76200"/>
          </a:xfrm>
          <a:prstGeom prst="line">
            <a:avLst/>
          </a:prstGeom>
          <a:ln w="254000" cmpd="sng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6931" y="3851134"/>
            <a:ext cx="1602759" cy="1956598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>
          <a:blip r:embed="rId3"/>
          <a:stretch>
            <a:fillRect/>
          </a:stretch>
        </p:blipFill>
        <p:spPr>
          <a:xfrm>
            <a:off x="8314531" y="6060934"/>
            <a:ext cx="1752600" cy="1454291"/>
          </a:xfrm>
          <a:prstGeom prst="rect">
            <a:avLst/>
          </a:prstGeom>
        </p:spPr>
      </p:pic>
      <p:pic>
        <p:nvPicPr>
          <p:cNvPr id="8" name="Picture 7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0531" y="3851134"/>
            <a:ext cx="1602759" cy="1956598"/>
          </a:xfrm>
          <a:prstGeom prst="rect">
            <a:avLst/>
          </a:prstGeom>
        </p:spPr>
      </p:pic>
      <p:pic>
        <p:nvPicPr>
          <p:cNvPr id="22" name="Picture 21" descr="client_attacker_checkered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531" y="3552825"/>
            <a:ext cx="1295400" cy="2182906"/>
          </a:xfrm>
          <a:prstGeom prst="rect">
            <a:avLst/>
          </a:prstGeom>
        </p:spPr>
      </p:pic>
      <p:pic>
        <p:nvPicPr>
          <p:cNvPr id="23" name="Picture 22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3331" y="3857625"/>
            <a:ext cx="1602759" cy="1956598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auto">
          <a:xfrm>
            <a:off x="6561931" y="3400425"/>
            <a:ext cx="1134268" cy="609600"/>
          </a:xfrm>
          <a:prstGeom prst="rect">
            <a:avLst/>
          </a:prstGeom>
          <a:noFill/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charset="0"/>
              </a:rPr>
              <a:t>DATA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</a:endParaRPr>
          </a:p>
        </p:txBody>
      </p:sp>
      <p:cxnSp>
        <p:nvCxnSpPr>
          <p:cNvPr id="13" name="Straight Arrow Connector 12"/>
          <p:cNvCxnSpPr/>
          <p:nvPr/>
        </p:nvCxnSpPr>
        <p:spPr bwMode="auto">
          <a:xfrm flipH="1">
            <a:off x="4047331" y="3552825"/>
            <a:ext cx="2133600" cy="0"/>
          </a:xfrm>
          <a:prstGeom prst="straightConnector1">
            <a:avLst/>
          </a:prstGeom>
          <a:solidFill>
            <a:srgbClr val="00B8FF"/>
          </a:solidFill>
          <a:ln w="76200" cap="flat" cmpd="sng" algn="ctr">
            <a:solidFill>
              <a:srgbClr val="FFFFFF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7" name="Rectangle 16"/>
          <p:cNvSpPr/>
          <p:nvPr/>
        </p:nvSpPr>
        <p:spPr bwMode="auto">
          <a:xfrm>
            <a:off x="8628063" y="5305425"/>
            <a:ext cx="1134268" cy="6096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charset="0"/>
              </a:rPr>
              <a:t>DATA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-67469" y="352425"/>
            <a:ext cx="1134268" cy="609600"/>
          </a:xfrm>
          <a:prstGeom prst="rect">
            <a:avLst/>
          </a:prstGeom>
          <a:noFill/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charset="0"/>
              </a:rPr>
              <a:t>DATA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84931" y="504825"/>
            <a:ext cx="1134268" cy="609600"/>
          </a:xfrm>
          <a:prstGeom prst="rect">
            <a:avLst/>
          </a:prstGeom>
          <a:noFill/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charset="0"/>
              </a:rPr>
              <a:t>DATA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</a:endParaRPr>
          </a:p>
        </p:txBody>
      </p:sp>
      <p:sp>
        <p:nvSpPr>
          <p:cNvPr id="24" name="Rectangle 23"/>
          <p:cNvSpPr/>
          <p:nvPr/>
        </p:nvSpPr>
        <p:spPr bwMode="auto">
          <a:xfrm>
            <a:off x="237331" y="657225"/>
            <a:ext cx="1134268" cy="609600"/>
          </a:xfrm>
          <a:prstGeom prst="rect">
            <a:avLst/>
          </a:prstGeom>
          <a:noFill/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charset="0"/>
              </a:rPr>
              <a:t>DATA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</a:endParaRPr>
          </a:p>
        </p:txBody>
      </p:sp>
      <p:sp>
        <p:nvSpPr>
          <p:cNvPr id="25" name="Rectangle 24"/>
          <p:cNvSpPr/>
          <p:nvPr/>
        </p:nvSpPr>
        <p:spPr bwMode="auto">
          <a:xfrm>
            <a:off x="389731" y="809625"/>
            <a:ext cx="1134268" cy="609600"/>
          </a:xfrm>
          <a:prstGeom prst="rect">
            <a:avLst/>
          </a:prstGeom>
          <a:noFill/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charset="0"/>
              </a:rPr>
              <a:t>DATA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</a:endParaRPr>
          </a:p>
        </p:txBody>
      </p:sp>
      <p:sp>
        <p:nvSpPr>
          <p:cNvPr id="26" name="Rectangle 25"/>
          <p:cNvSpPr/>
          <p:nvPr/>
        </p:nvSpPr>
        <p:spPr bwMode="auto">
          <a:xfrm>
            <a:off x="542131" y="962025"/>
            <a:ext cx="1134268" cy="609600"/>
          </a:xfrm>
          <a:prstGeom prst="rect">
            <a:avLst/>
          </a:prstGeom>
          <a:noFill/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charset="0"/>
              </a:rPr>
              <a:t>DATA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</a:endParaRPr>
          </a:p>
        </p:txBody>
      </p:sp>
      <p:sp>
        <p:nvSpPr>
          <p:cNvPr id="27" name="Rectangle 26"/>
          <p:cNvSpPr/>
          <p:nvPr/>
        </p:nvSpPr>
        <p:spPr bwMode="auto">
          <a:xfrm>
            <a:off x="694531" y="1114425"/>
            <a:ext cx="1134268" cy="609600"/>
          </a:xfrm>
          <a:prstGeom prst="rect">
            <a:avLst/>
          </a:prstGeom>
          <a:noFill/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charset="0"/>
              </a:rPr>
              <a:t>DATA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1837531" y="4314825"/>
            <a:ext cx="914400" cy="1015663"/>
            <a:chOff x="6638131" y="1343025"/>
            <a:chExt cx="914400" cy="1015663"/>
          </a:xfrm>
        </p:grpSpPr>
        <p:sp>
          <p:nvSpPr>
            <p:cNvPr id="31" name="TextBox 30"/>
            <p:cNvSpPr txBox="1"/>
            <p:nvPr/>
          </p:nvSpPr>
          <p:spPr>
            <a:xfrm>
              <a:off x="6790531" y="1343025"/>
              <a:ext cx="6858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dirty="0" smtClean="0"/>
                <a:t>R</a:t>
              </a:r>
              <a:endParaRPr lang="en-US" sz="6000" dirty="0"/>
            </a:p>
          </p:txBody>
        </p:sp>
        <p:sp>
          <p:nvSpPr>
            <p:cNvPr id="32" name="Oval 31"/>
            <p:cNvSpPr/>
            <p:nvPr/>
          </p:nvSpPr>
          <p:spPr bwMode="auto">
            <a:xfrm>
              <a:off x="6638131" y="1507956"/>
              <a:ext cx="914400" cy="838200"/>
            </a:xfrm>
            <a:prstGeom prst="ellipse">
              <a:avLst/>
            </a:prstGeom>
            <a:noFill/>
            <a:ln w="508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charset="0"/>
              </a:endParaRPr>
            </a:p>
          </p:txBody>
        </p:sp>
        <p:cxnSp>
          <p:nvCxnSpPr>
            <p:cNvPr id="33" name="Straight Connector 32"/>
            <p:cNvCxnSpPr>
              <a:endCxn id="32" idx="3"/>
            </p:cNvCxnSpPr>
            <p:nvPr/>
          </p:nvCxnSpPr>
          <p:spPr bwMode="auto">
            <a:xfrm flipH="1">
              <a:off x="6772042" y="1571625"/>
              <a:ext cx="628091" cy="651779"/>
            </a:xfrm>
            <a:prstGeom prst="line">
              <a:avLst/>
            </a:prstGeom>
            <a:solidFill>
              <a:srgbClr val="00B8FF"/>
            </a:solidFill>
            <a:ln w="508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34" name="Rectangle 33"/>
          <p:cNvSpPr/>
          <p:nvPr/>
        </p:nvSpPr>
        <p:spPr bwMode="auto">
          <a:xfrm>
            <a:off x="846931" y="1266825"/>
            <a:ext cx="1134268" cy="609600"/>
          </a:xfrm>
          <a:prstGeom prst="rect">
            <a:avLst/>
          </a:prstGeom>
          <a:noFill/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charset="0"/>
              </a:rPr>
              <a:t>DATA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</a:endParaRPr>
          </a:p>
        </p:txBody>
      </p:sp>
      <p:sp>
        <p:nvSpPr>
          <p:cNvPr id="35" name="Rectangle 34"/>
          <p:cNvSpPr/>
          <p:nvPr/>
        </p:nvSpPr>
        <p:spPr bwMode="auto">
          <a:xfrm>
            <a:off x="999331" y="1419225"/>
            <a:ext cx="1134268" cy="609600"/>
          </a:xfrm>
          <a:prstGeom prst="rect">
            <a:avLst/>
          </a:prstGeom>
          <a:noFill/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charset="0"/>
              </a:rPr>
              <a:t>DATA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</a:endParaRPr>
          </a:p>
        </p:txBody>
      </p:sp>
      <p:sp>
        <p:nvSpPr>
          <p:cNvPr id="36" name="Rectangle 35"/>
          <p:cNvSpPr/>
          <p:nvPr/>
        </p:nvSpPr>
        <p:spPr bwMode="auto">
          <a:xfrm>
            <a:off x="1151731" y="1571625"/>
            <a:ext cx="1134268" cy="609600"/>
          </a:xfrm>
          <a:prstGeom prst="rect">
            <a:avLst/>
          </a:prstGeom>
          <a:noFill/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charset="0"/>
              </a:rPr>
              <a:t>DATA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</a:endParaRPr>
          </a:p>
        </p:txBody>
      </p:sp>
      <p:sp>
        <p:nvSpPr>
          <p:cNvPr id="37" name="Rectangle 36"/>
          <p:cNvSpPr/>
          <p:nvPr/>
        </p:nvSpPr>
        <p:spPr bwMode="auto">
          <a:xfrm>
            <a:off x="1304131" y="1724025"/>
            <a:ext cx="1134268" cy="609600"/>
          </a:xfrm>
          <a:prstGeom prst="rect">
            <a:avLst/>
          </a:prstGeom>
          <a:noFill/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charset="0"/>
              </a:rPr>
              <a:t>DATA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</a:endParaRPr>
          </a:p>
        </p:txBody>
      </p:sp>
      <p:sp>
        <p:nvSpPr>
          <p:cNvPr id="38" name="Rectangle 37"/>
          <p:cNvSpPr/>
          <p:nvPr/>
        </p:nvSpPr>
        <p:spPr bwMode="auto">
          <a:xfrm>
            <a:off x="1456531" y="1876425"/>
            <a:ext cx="1134268" cy="609600"/>
          </a:xfrm>
          <a:prstGeom prst="rect">
            <a:avLst/>
          </a:prstGeom>
          <a:noFill/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charset="0"/>
              </a:rPr>
              <a:t>DATA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7247731" y="5377160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exit</a:t>
            </a:r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2980531" y="5381625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entry</a:t>
            </a:r>
            <a:endParaRPr lang="en-US" dirty="0"/>
          </a:p>
        </p:txBody>
      </p:sp>
      <p:sp>
        <p:nvSpPr>
          <p:cNvPr id="46" name="Rectangle 45"/>
          <p:cNvSpPr/>
          <p:nvPr/>
        </p:nvSpPr>
        <p:spPr bwMode="auto">
          <a:xfrm>
            <a:off x="1608931" y="2028825"/>
            <a:ext cx="1134268" cy="609600"/>
          </a:xfrm>
          <a:prstGeom prst="rect">
            <a:avLst/>
          </a:prstGeom>
          <a:noFill/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charset="0"/>
              </a:rPr>
              <a:t>DATA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</a:endParaRPr>
          </a:p>
        </p:txBody>
      </p:sp>
      <p:sp>
        <p:nvSpPr>
          <p:cNvPr id="47" name="Rectangle 46"/>
          <p:cNvSpPr/>
          <p:nvPr/>
        </p:nvSpPr>
        <p:spPr bwMode="auto">
          <a:xfrm>
            <a:off x="1761331" y="2181225"/>
            <a:ext cx="1134268" cy="609600"/>
          </a:xfrm>
          <a:prstGeom prst="rect">
            <a:avLst/>
          </a:prstGeom>
          <a:noFill/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charset="0"/>
              </a:rPr>
              <a:t>DATA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</a:endParaRPr>
          </a:p>
        </p:txBody>
      </p:sp>
      <p:sp>
        <p:nvSpPr>
          <p:cNvPr id="48" name="Rectangle 47"/>
          <p:cNvSpPr/>
          <p:nvPr/>
        </p:nvSpPr>
        <p:spPr bwMode="auto">
          <a:xfrm>
            <a:off x="1913731" y="2333625"/>
            <a:ext cx="1134268" cy="609600"/>
          </a:xfrm>
          <a:prstGeom prst="rect">
            <a:avLst/>
          </a:prstGeom>
          <a:noFill/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charset="0"/>
              </a:rPr>
              <a:t>DATA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</a:endParaRPr>
          </a:p>
        </p:txBody>
      </p:sp>
      <p:sp>
        <p:nvSpPr>
          <p:cNvPr id="49" name="Rectangle 48"/>
          <p:cNvSpPr/>
          <p:nvPr/>
        </p:nvSpPr>
        <p:spPr bwMode="auto">
          <a:xfrm>
            <a:off x="2066131" y="2486025"/>
            <a:ext cx="1134268" cy="609600"/>
          </a:xfrm>
          <a:prstGeom prst="rect">
            <a:avLst/>
          </a:prstGeom>
          <a:noFill/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charset="0"/>
              </a:rPr>
              <a:t>DATA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</a:endParaRPr>
          </a:p>
        </p:txBody>
      </p:sp>
      <p:sp>
        <p:nvSpPr>
          <p:cNvPr id="50" name="Rectangle 49"/>
          <p:cNvSpPr/>
          <p:nvPr/>
        </p:nvSpPr>
        <p:spPr bwMode="auto">
          <a:xfrm>
            <a:off x="2218531" y="2638425"/>
            <a:ext cx="1134268" cy="609600"/>
          </a:xfrm>
          <a:prstGeom prst="rect">
            <a:avLst/>
          </a:prstGeom>
          <a:noFill/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charset="0"/>
              </a:rPr>
              <a:t>DATA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</a:endParaRPr>
          </a:p>
        </p:txBody>
      </p:sp>
      <p:sp>
        <p:nvSpPr>
          <p:cNvPr id="51" name="Rectangle 50"/>
          <p:cNvSpPr/>
          <p:nvPr/>
        </p:nvSpPr>
        <p:spPr bwMode="auto">
          <a:xfrm>
            <a:off x="2370931" y="2790825"/>
            <a:ext cx="1134268" cy="609600"/>
          </a:xfrm>
          <a:prstGeom prst="rect">
            <a:avLst/>
          </a:prstGeom>
          <a:noFill/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charset="0"/>
              </a:rPr>
              <a:t>DATA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</a:endParaRPr>
          </a:p>
        </p:txBody>
      </p:sp>
      <p:sp>
        <p:nvSpPr>
          <p:cNvPr id="52" name="Rectangle 51"/>
          <p:cNvSpPr/>
          <p:nvPr/>
        </p:nvSpPr>
        <p:spPr bwMode="auto">
          <a:xfrm>
            <a:off x="2523331" y="2943225"/>
            <a:ext cx="1134268" cy="609600"/>
          </a:xfrm>
          <a:prstGeom prst="rect">
            <a:avLst/>
          </a:prstGeom>
          <a:noFill/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charset="0"/>
              </a:rPr>
              <a:t>DATA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</a:endParaRPr>
          </a:p>
        </p:txBody>
      </p:sp>
      <p:sp>
        <p:nvSpPr>
          <p:cNvPr id="53" name="Rectangle 52"/>
          <p:cNvSpPr/>
          <p:nvPr/>
        </p:nvSpPr>
        <p:spPr bwMode="auto">
          <a:xfrm>
            <a:off x="2675731" y="3095625"/>
            <a:ext cx="1134268" cy="609600"/>
          </a:xfrm>
          <a:prstGeom prst="rect">
            <a:avLst/>
          </a:prstGeom>
          <a:noFill/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charset="0"/>
              </a:rPr>
              <a:t>DATA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</a:endParaRPr>
          </a:p>
        </p:txBody>
      </p:sp>
      <p:sp>
        <p:nvSpPr>
          <p:cNvPr id="54" name="Rectangle 53"/>
          <p:cNvSpPr/>
          <p:nvPr/>
        </p:nvSpPr>
        <p:spPr bwMode="auto">
          <a:xfrm>
            <a:off x="2828131" y="3248025"/>
            <a:ext cx="1134268" cy="609600"/>
          </a:xfrm>
          <a:prstGeom prst="rect">
            <a:avLst/>
          </a:prstGeom>
          <a:noFill/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charset="0"/>
              </a:rPr>
              <a:t>DATA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</a:endParaRPr>
          </a:p>
        </p:txBody>
      </p:sp>
      <p:sp>
        <p:nvSpPr>
          <p:cNvPr id="55" name="Rectangle 54"/>
          <p:cNvSpPr/>
          <p:nvPr/>
        </p:nvSpPr>
        <p:spPr bwMode="auto">
          <a:xfrm>
            <a:off x="2980531" y="3400425"/>
            <a:ext cx="1134268" cy="609600"/>
          </a:xfrm>
          <a:prstGeom prst="rect">
            <a:avLst/>
          </a:prstGeom>
          <a:noFill/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charset="0"/>
              </a:rPr>
              <a:t>DATA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</a:endParaRPr>
          </a:p>
        </p:txBody>
      </p:sp>
      <p:sp>
        <p:nvSpPr>
          <p:cNvPr id="42" name="&quot;No&quot; Symbol 41"/>
          <p:cNvSpPr/>
          <p:nvPr/>
        </p:nvSpPr>
        <p:spPr bwMode="auto">
          <a:xfrm>
            <a:off x="2370931" y="3933825"/>
            <a:ext cx="1905000" cy="2057400"/>
          </a:xfrm>
          <a:prstGeom prst="noSmoking">
            <a:avLst>
              <a:gd name="adj" fmla="val 8865"/>
            </a:avLst>
          </a:prstGeom>
          <a:solidFill>
            <a:srgbClr val="FF0000"/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</a:endParaRPr>
          </a:p>
        </p:txBody>
      </p:sp>
      <p:sp>
        <p:nvSpPr>
          <p:cNvPr id="3" name="Rectangular Callout 2"/>
          <p:cNvSpPr/>
          <p:nvPr/>
        </p:nvSpPr>
        <p:spPr bwMode="auto">
          <a:xfrm>
            <a:off x="923131" y="6143625"/>
            <a:ext cx="2209800" cy="685800"/>
          </a:xfrm>
          <a:prstGeom prst="wedgeRectCallout">
            <a:avLst>
              <a:gd name="adj1" fmla="val 11508"/>
              <a:gd name="adj2" fmla="val -142411"/>
            </a:avLst>
          </a:prstGeom>
          <a:noFill/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charset="0"/>
              </a:rPr>
              <a:t>Use Tor to Hide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9106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Memory Consumed over Time</a:t>
            </a:r>
            <a:endParaRPr lang="en-US" dirty="0"/>
          </a:p>
        </p:txBody>
      </p:sp>
      <p:pic>
        <p:nvPicPr>
          <p:cNvPr id="4" name="Content Placeholder 3" descr="combined.target.ram.time.pd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811" r="-1781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2223432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Mean RAM Consumed, 50 Relays</a:t>
            </a:r>
            <a:endParaRPr lang="en-US" dirty="0"/>
          </a:p>
        </p:txBody>
      </p:sp>
      <p:pic>
        <p:nvPicPr>
          <p:cNvPr id="4" name="Content Placeholder 3" descr="cdf.ram.pd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811" r="-1781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0133570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Mean </a:t>
            </a:r>
            <a:r>
              <a:rPr lang="en-US" dirty="0" smtClean="0"/>
              <a:t>BW Consumed</a:t>
            </a:r>
            <a:r>
              <a:rPr lang="en-US" dirty="0"/>
              <a:t>, 50 Relays</a:t>
            </a:r>
          </a:p>
        </p:txBody>
      </p:sp>
      <p:pic>
        <p:nvPicPr>
          <p:cNvPr id="4" name="Content Placeholder 3" descr="cdf.bw.pd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811" r="-1781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392025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Speed of Sniper Attack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15638258"/>
              </p:ext>
            </p:extLst>
          </p:nvPr>
        </p:nvGraphicFramePr>
        <p:xfrm>
          <a:off x="739775" y="2101850"/>
          <a:ext cx="8594724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83556"/>
                <a:gridCol w="1143000"/>
                <a:gridCol w="1370806"/>
                <a:gridCol w="1432454"/>
                <a:gridCol w="1432454"/>
                <a:gridCol w="1432454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Direct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Anonymous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u="sng" dirty="0" smtClean="0"/>
                        <a:t>Relay Groups</a:t>
                      </a:r>
                      <a:endParaRPr lang="en-US" b="1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u="sng" dirty="0" smtClean="0"/>
                        <a:t>Select %</a:t>
                      </a:r>
                      <a:endParaRPr lang="en-US" b="1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u="sng" dirty="0" smtClean="0"/>
                        <a:t>1 </a:t>
                      </a:r>
                      <a:r>
                        <a:rPr lang="en-US" b="1" u="sng" dirty="0" err="1" smtClean="0"/>
                        <a:t>GiB</a:t>
                      </a:r>
                      <a:endParaRPr lang="en-US" b="1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u="sng" dirty="0" smtClean="0"/>
                        <a:t>8 </a:t>
                      </a:r>
                      <a:r>
                        <a:rPr lang="en-US" b="1" u="sng" dirty="0" err="1" smtClean="0"/>
                        <a:t>GiB</a:t>
                      </a:r>
                      <a:endParaRPr lang="en-US" b="1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u="sng" dirty="0" smtClean="0"/>
                        <a:t>1 </a:t>
                      </a:r>
                      <a:r>
                        <a:rPr lang="en-US" b="1" u="sng" dirty="0" err="1" smtClean="0"/>
                        <a:t>GiB</a:t>
                      </a:r>
                      <a:endParaRPr lang="en-US" b="1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u="sng" dirty="0" smtClean="0"/>
                        <a:t>8 </a:t>
                      </a:r>
                      <a:r>
                        <a:rPr lang="en-US" b="1" u="sng" dirty="0" err="1" smtClean="0"/>
                        <a:t>GiB</a:t>
                      </a:r>
                      <a:endParaRPr lang="en-US" b="1" u="sng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Top Guard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/>
                        <a:t>Top 5 Guards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/>
                        <a:t>Top 20 Guards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Top Exit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3.2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/>
                        <a:t>Top 5</a:t>
                      </a:r>
                      <a:r>
                        <a:rPr lang="en-US" b="1" baseline="0" dirty="0" smtClean="0"/>
                        <a:t> Exits</a:t>
                      </a:r>
                      <a:endParaRPr lang="en-US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/>
                        <a:t>Top 20 Exits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Rectangular Callout 5"/>
          <p:cNvSpPr/>
          <p:nvPr/>
        </p:nvSpPr>
        <p:spPr bwMode="auto">
          <a:xfrm>
            <a:off x="2142331" y="5610225"/>
            <a:ext cx="3810000" cy="1295400"/>
          </a:xfrm>
          <a:prstGeom prst="wedgeRectCallout">
            <a:avLst>
              <a:gd name="adj1" fmla="val -23482"/>
              <a:gd name="adj2" fmla="val -82793"/>
            </a:avLst>
          </a:prstGeom>
          <a:noFill/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charset="0"/>
              </a:rPr>
              <a:t>Path Selection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charset="0"/>
              </a:rPr>
              <a:t> Probability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aseline="0" dirty="0" smtClean="0"/>
              <a:t>≈ Network</a:t>
            </a:r>
            <a:r>
              <a:rPr lang="en-US" dirty="0" smtClean="0"/>
              <a:t> Capacity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76351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Tor Works</a:t>
            </a:r>
            <a:endParaRPr lang="en-US" dirty="0"/>
          </a:p>
        </p:txBody>
      </p:sp>
      <p:pic>
        <p:nvPicPr>
          <p:cNvPr id="11" name="Content Placeholder 8" descr="or-overview-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642" r="-2642"/>
          <a:stretch>
            <a:fillRect/>
          </a:stretch>
        </p:blipFill>
        <p:spPr bwMode="auto">
          <a:xfrm>
            <a:off x="649534" y="3629025"/>
            <a:ext cx="3169197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888955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Speed of Sniper Attack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73909769"/>
              </p:ext>
            </p:extLst>
          </p:nvPr>
        </p:nvGraphicFramePr>
        <p:xfrm>
          <a:off x="739775" y="2101850"/>
          <a:ext cx="8594724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83556"/>
                <a:gridCol w="1143000"/>
                <a:gridCol w="1370806"/>
                <a:gridCol w="1432454"/>
                <a:gridCol w="1432454"/>
                <a:gridCol w="1432454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Direct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Anonymous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u="sng" dirty="0" smtClean="0"/>
                        <a:t>Relay Groups</a:t>
                      </a:r>
                      <a:endParaRPr lang="en-US" b="1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u="sng" dirty="0" smtClean="0"/>
                        <a:t>Select %</a:t>
                      </a:r>
                      <a:endParaRPr lang="en-US" b="1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u="sng" dirty="0" smtClean="0"/>
                        <a:t>1 </a:t>
                      </a:r>
                      <a:r>
                        <a:rPr lang="en-US" b="1" u="sng" dirty="0" err="1" smtClean="0"/>
                        <a:t>GiB</a:t>
                      </a:r>
                      <a:endParaRPr lang="en-US" b="1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u="sng" dirty="0" smtClean="0"/>
                        <a:t>8 </a:t>
                      </a:r>
                      <a:r>
                        <a:rPr lang="en-US" b="1" u="sng" dirty="0" err="1" smtClean="0"/>
                        <a:t>GiB</a:t>
                      </a:r>
                      <a:endParaRPr lang="en-US" b="1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u="sng" dirty="0" smtClean="0"/>
                        <a:t>1 </a:t>
                      </a:r>
                      <a:r>
                        <a:rPr lang="en-US" b="1" u="sng" dirty="0" err="1" smtClean="0"/>
                        <a:t>GiB</a:t>
                      </a:r>
                      <a:endParaRPr lang="en-US" b="1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u="sng" dirty="0" smtClean="0"/>
                        <a:t>8 </a:t>
                      </a:r>
                      <a:r>
                        <a:rPr lang="en-US" b="1" u="sng" dirty="0" err="1" smtClean="0"/>
                        <a:t>GiB</a:t>
                      </a:r>
                      <a:endParaRPr lang="en-US" b="1" u="sng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Top Guard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0:01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0:18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0:02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0:14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/>
                        <a:t>Top 5 Guards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0:08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1:03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0:12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1:37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/>
                        <a:t>Top 20 Guards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0:45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5:58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1:07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8:56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Top Exit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3.2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0:01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0:08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0:01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0:12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/>
                        <a:t>Top 5</a:t>
                      </a:r>
                      <a:r>
                        <a:rPr lang="en-US" b="1" baseline="0" dirty="0" smtClean="0"/>
                        <a:t> Exits</a:t>
                      </a:r>
                      <a:endParaRPr lang="en-US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0:05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0:37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0:07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0:57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/>
                        <a:t>Top 20 Exits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0:29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3:50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0:44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5:52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Rectangular Callout 4"/>
          <p:cNvSpPr/>
          <p:nvPr/>
        </p:nvSpPr>
        <p:spPr bwMode="auto">
          <a:xfrm>
            <a:off x="4199731" y="5915025"/>
            <a:ext cx="3810000" cy="1295400"/>
          </a:xfrm>
          <a:prstGeom prst="wedgeRectCallout">
            <a:avLst>
              <a:gd name="adj1" fmla="val 9430"/>
              <a:gd name="adj2" fmla="val -103888"/>
            </a:avLst>
          </a:prstGeom>
          <a:noFill/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charset="0"/>
              </a:rPr>
              <a:t>Time (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charset="0"/>
              </a:rPr>
              <a:t>hours:minutes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charset="0"/>
              </a:rPr>
              <a:t>)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charset="0"/>
              </a:rPr>
              <a:t> to Consume RAM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78266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Speed of Sniper Attack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61233721"/>
              </p:ext>
            </p:extLst>
          </p:nvPr>
        </p:nvGraphicFramePr>
        <p:xfrm>
          <a:off x="739775" y="2101850"/>
          <a:ext cx="8594724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83556"/>
                <a:gridCol w="1143000"/>
                <a:gridCol w="1370806"/>
                <a:gridCol w="1432454"/>
                <a:gridCol w="1432454"/>
                <a:gridCol w="1432454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Direct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Anonymous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u="sng" dirty="0" smtClean="0"/>
                        <a:t>Relay Groups</a:t>
                      </a:r>
                      <a:endParaRPr lang="en-US" b="1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u="sng" dirty="0" smtClean="0"/>
                        <a:t>Select %</a:t>
                      </a:r>
                      <a:endParaRPr lang="en-US" b="1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u="sng" dirty="0" smtClean="0"/>
                        <a:t>1 </a:t>
                      </a:r>
                      <a:r>
                        <a:rPr lang="en-US" b="1" u="sng" dirty="0" err="1" smtClean="0"/>
                        <a:t>GiB</a:t>
                      </a:r>
                      <a:endParaRPr lang="en-US" b="1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u="sng" dirty="0" smtClean="0"/>
                        <a:t>8 </a:t>
                      </a:r>
                      <a:r>
                        <a:rPr lang="en-US" b="1" u="sng" dirty="0" err="1" smtClean="0"/>
                        <a:t>GiB</a:t>
                      </a:r>
                      <a:endParaRPr lang="en-US" b="1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u="sng" dirty="0" smtClean="0"/>
                        <a:t>1 </a:t>
                      </a:r>
                      <a:r>
                        <a:rPr lang="en-US" b="1" u="sng" dirty="0" err="1" smtClean="0"/>
                        <a:t>GiB</a:t>
                      </a:r>
                      <a:endParaRPr lang="en-US" b="1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u="sng" dirty="0" smtClean="0"/>
                        <a:t>8 </a:t>
                      </a:r>
                      <a:r>
                        <a:rPr lang="en-US" b="1" u="sng" dirty="0" err="1" smtClean="0"/>
                        <a:t>GiB</a:t>
                      </a:r>
                      <a:endParaRPr lang="en-US" b="1" u="sng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Top Guard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0:01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0:18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0:02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0:14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/>
                        <a:t>Top 5 Guards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0:08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1:03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0:12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1:37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/>
                        <a:t>Top 20 Guards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0:45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5:58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1:07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8:56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Top Exit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3.2</a:t>
                      </a:r>
                      <a:endParaRPr lang="en-US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0:01</a:t>
                      </a:r>
                      <a:endParaRPr lang="en-US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0:08</a:t>
                      </a:r>
                      <a:endParaRPr lang="en-US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0:01</a:t>
                      </a:r>
                      <a:endParaRPr lang="en-US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0:12</a:t>
                      </a:r>
                      <a:endParaRPr lang="en-US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/>
                        <a:t>Top 5</a:t>
                      </a:r>
                      <a:r>
                        <a:rPr lang="en-US" b="1" baseline="0" dirty="0" smtClean="0"/>
                        <a:t> Exits</a:t>
                      </a:r>
                      <a:endParaRPr lang="en-US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0:05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0:37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0:07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0:57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/>
                        <a:t>Top 20 Exits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0:29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3:50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0:44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5:52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Rectangular Callout 4"/>
          <p:cNvSpPr/>
          <p:nvPr/>
        </p:nvSpPr>
        <p:spPr bwMode="auto">
          <a:xfrm>
            <a:off x="4199731" y="5915025"/>
            <a:ext cx="3810000" cy="1295400"/>
          </a:xfrm>
          <a:prstGeom prst="wedgeRectCallout">
            <a:avLst>
              <a:gd name="adj1" fmla="val 9430"/>
              <a:gd name="adj2" fmla="val -103888"/>
            </a:avLst>
          </a:prstGeom>
          <a:noFill/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charset="0"/>
              </a:rPr>
              <a:t>Time (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charset="0"/>
              </a:rPr>
              <a:t>hours:minutes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charset="0"/>
              </a:rPr>
              <a:t>)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charset="0"/>
              </a:rPr>
              <a:t> to Consume RAM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62799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Speed of Sniper Attack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02248204"/>
              </p:ext>
            </p:extLst>
          </p:nvPr>
        </p:nvGraphicFramePr>
        <p:xfrm>
          <a:off x="739775" y="2101850"/>
          <a:ext cx="8594724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83556"/>
                <a:gridCol w="1143000"/>
                <a:gridCol w="1370806"/>
                <a:gridCol w="1432454"/>
                <a:gridCol w="1432454"/>
                <a:gridCol w="1432454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Direct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Anonymous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u="sng" dirty="0" smtClean="0"/>
                        <a:t>Relay Groups</a:t>
                      </a:r>
                      <a:endParaRPr lang="en-US" b="1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u="sng" dirty="0" smtClean="0"/>
                        <a:t>Select %</a:t>
                      </a:r>
                      <a:endParaRPr lang="en-US" b="1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u="sng" dirty="0" smtClean="0"/>
                        <a:t>1 </a:t>
                      </a:r>
                      <a:r>
                        <a:rPr lang="en-US" b="1" u="sng" dirty="0" err="1" smtClean="0"/>
                        <a:t>GiB</a:t>
                      </a:r>
                      <a:endParaRPr lang="en-US" b="1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u="sng" dirty="0" smtClean="0"/>
                        <a:t>8 </a:t>
                      </a:r>
                      <a:r>
                        <a:rPr lang="en-US" b="1" u="sng" dirty="0" err="1" smtClean="0"/>
                        <a:t>GiB</a:t>
                      </a:r>
                      <a:endParaRPr lang="en-US" b="1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u="sng" dirty="0" smtClean="0"/>
                        <a:t>1 </a:t>
                      </a:r>
                      <a:r>
                        <a:rPr lang="en-US" b="1" u="sng" dirty="0" err="1" smtClean="0"/>
                        <a:t>GiB</a:t>
                      </a:r>
                      <a:endParaRPr lang="en-US" b="1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u="sng" dirty="0" smtClean="0"/>
                        <a:t>8 </a:t>
                      </a:r>
                      <a:r>
                        <a:rPr lang="en-US" b="1" u="sng" dirty="0" err="1" smtClean="0"/>
                        <a:t>GiB</a:t>
                      </a:r>
                      <a:endParaRPr lang="en-US" b="1" u="sng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Top Guard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0:01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0:18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0:02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0:14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/>
                        <a:t>Top 5 Guards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0:08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1:03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0:12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1:37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/>
                        <a:t>Top 20 Guards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0:45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5:58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1:07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8:56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Top Exit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3.2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0:01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0:08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0:01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0:12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/>
                        <a:t>Top 5</a:t>
                      </a:r>
                      <a:r>
                        <a:rPr lang="en-US" b="1" baseline="0" dirty="0" smtClean="0"/>
                        <a:t> Exits</a:t>
                      </a:r>
                      <a:endParaRPr lang="en-US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0:05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0:37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0:07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0:57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/>
                        <a:t>Top 20 Exits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35</a:t>
                      </a:r>
                      <a:endParaRPr lang="en-US" dirty="0"/>
                    </a:p>
                  </a:txBody>
                  <a:tcP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0:29</a:t>
                      </a:r>
                      <a:endParaRPr lang="en-US" dirty="0"/>
                    </a:p>
                  </a:txBody>
                  <a:tcP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3:50</a:t>
                      </a:r>
                      <a:endParaRPr lang="en-US" dirty="0"/>
                    </a:p>
                  </a:txBody>
                  <a:tcP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0:44</a:t>
                      </a:r>
                      <a:endParaRPr lang="en-US" dirty="0"/>
                    </a:p>
                  </a:txBody>
                  <a:tcP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5:52</a:t>
                      </a:r>
                      <a:endParaRPr lang="en-US" dirty="0"/>
                    </a:p>
                  </a:txBody>
                  <a:tcPr>
                    <a:solidFill>
                      <a:srgbClr val="808080"/>
                    </a:solidFill>
                  </a:tcPr>
                </a:tc>
              </a:tr>
            </a:tbl>
          </a:graphicData>
        </a:graphic>
      </p:graphicFrame>
      <p:sp>
        <p:nvSpPr>
          <p:cNvPr id="5" name="Rectangular Callout 4"/>
          <p:cNvSpPr/>
          <p:nvPr/>
        </p:nvSpPr>
        <p:spPr bwMode="auto">
          <a:xfrm>
            <a:off x="4199731" y="5915025"/>
            <a:ext cx="3810000" cy="1295400"/>
          </a:xfrm>
          <a:prstGeom prst="wedgeRectCallout">
            <a:avLst>
              <a:gd name="adj1" fmla="val 9430"/>
              <a:gd name="adj2" fmla="val -103888"/>
            </a:avLst>
          </a:prstGeom>
          <a:noFill/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charset="0"/>
              </a:rPr>
              <a:t>Time (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charset="0"/>
              </a:rPr>
              <a:t>hours:minutes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charset="0"/>
              </a:rPr>
              <a:t>)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charset="0"/>
              </a:rPr>
              <a:t> to Consume RAM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04334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808080"/>
                </a:solidFill>
              </a:rPr>
              <a:t>The Sniper Attack</a:t>
            </a:r>
          </a:p>
          <a:p>
            <a:pPr lvl="1"/>
            <a:r>
              <a:rPr lang="en-US" dirty="0" smtClean="0">
                <a:solidFill>
                  <a:srgbClr val="808080"/>
                </a:solidFill>
              </a:rPr>
              <a:t>Low-cost memory consumption attack that disables arbitrary Tor relays</a:t>
            </a:r>
          </a:p>
          <a:p>
            <a:pPr lvl="1"/>
            <a:endParaRPr lang="en-US" dirty="0"/>
          </a:p>
          <a:p>
            <a:r>
              <a:rPr lang="en-US" dirty="0" err="1" smtClean="0"/>
              <a:t>Deanonymizing</a:t>
            </a:r>
            <a:r>
              <a:rPr lang="en-US" dirty="0" smtClean="0"/>
              <a:t> Hidden Services</a:t>
            </a:r>
          </a:p>
          <a:p>
            <a:pPr lvl="1"/>
            <a:r>
              <a:rPr lang="en-US" dirty="0" smtClean="0"/>
              <a:t>Using </a:t>
            </a:r>
            <a:r>
              <a:rPr lang="en-US" dirty="0" err="1" smtClean="0"/>
              <a:t>DoS</a:t>
            </a:r>
            <a:r>
              <a:rPr lang="en-US" dirty="0" smtClean="0"/>
              <a:t> attacks for </a:t>
            </a:r>
            <a:r>
              <a:rPr lang="en-US" dirty="0" err="1" smtClean="0"/>
              <a:t>deanonymization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>
                <a:solidFill>
                  <a:srgbClr val="808080"/>
                </a:solidFill>
              </a:rPr>
              <a:t>Countermeasures</a:t>
            </a:r>
            <a:endParaRPr lang="en-US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64081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Hidden </a:t>
            </a:r>
            <a:r>
              <a:rPr lang="en-US" dirty="0"/>
              <a:t>S</a:t>
            </a:r>
            <a:r>
              <a:rPr lang="en-US" dirty="0" smtClean="0"/>
              <a:t>ervices</a:t>
            </a:r>
            <a:endParaRPr lang="en-US" dirty="0"/>
          </a:p>
        </p:txBody>
      </p:sp>
      <p:pic>
        <p:nvPicPr>
          <p:cNvPr id="9" name="Picture 8"/>
          <p:cNvPicPr/>
          <p:nvPr/>
        </p:nvPicPr>
        <p:blipFill>
          <a:blip r:embed="rId2"/>
          <a:stretch>
            <a:fillRect/>
          </a:stretch>
        </p:blipFill>
        <p:spPr>
          <a:xfrm>
            <a:off x="1913731" y="5153025"/>
            <a:ext cx="1040653" cy="1589937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694531" y="5457825"/>
            <a:ext cx="1708001" cy="1225691"/>
            <a:chOff x="8009731" y="276225"/>
            <a:chExt cx="2026555" cy="1454291"/>
          </a:xfrm>
        </p:grpSpPr>
        <p:pic>
          <p:nvPicPr>
            <p:cNvPr id="8" name="Picture 7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8009731" y="276225"/>
              <a:ext cx="1752600" cy="1454291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8733026" y="637872"/>
              <a:ext cx="1303260" cy="547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HS</a:t>
              </a:r>
              <a:endParaRPr lang="en-US" dirty="0"/>
            </a:p>
          </p:txBody>
        </p:sp>
      </p:grpSp>
      <p:sp>
        <p:nvSpPr>
          <p:cNvPr id="17" name="Rectangular Callout 16"/>
          <p:cNvSpPr/>
          <p:nvPr/>
        </p:nvSpPr>
        <p:spPr bwMode="auto">
          <a:xfrm>
            <a:off x="1151731" y="3248025"/>
            <a:ext cx="2057400" cy="1295400"/>
          </a:xfrm>
          <a:prstGeom prst="wedgeRectCallout">
            <a:avLst>
              <a:gd name="adj1" fmla="val 17150"/>
              <a:gd name="adj2" fmla="val 100854"/>
            </a:avLst>
          </a:prstGeom>
          <a:noFill/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charset="0"/>
              </a:rPr>
              <a:t>User wants to hide service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10095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7" name="Straight Connector 36"/>
          <p:cNvCxnSpPr/>
          <p:nvPr/>
        </p:nvCxnSpPr>
        <p:spPr>
          <a:xfrm flipV="1">
            <a:off x="2447131" y="6531116"/>
            <a:ext cx="4648200" cy="1"/>
          </a:xfrm>
          <a:prstGeom prst="line">
            <a:avLst/>
          </a:prstGeom>
          <a:ln w="76200" cmpd="sng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Hidden </a:t>
            </a:r>
            <a:r>
              <a:rPr lang="en-US" dirty="0"/>
              <a:t>S</a:t>
            </a:r>
            <a:r>
              <a:rPr lang="en-US" dirty="0" smtClean="0"/>
              <a:t>ervices</a:t>
            </a:r>
            <a:endParaRPr lang="en-US" dirty="0"/>
          </a:p>
        </p:txBody>
      </p:sp>
      <p:pic>
        <p:nvPicPr>
          <p:cNvPr id="9" name="Picture 8"/>
          <p:cNvPicPr/>
          <p:nvPr/>
        </p:nvPicPr>
        <p:blipFill>
          <a:blip r:embed="rId2"/>
          <a:stretch>
            <a:fillRect/>
          </a:stretch>
        </p:blipFill>
        <p:spPr>
          <a:xfrm>
            <a:off x="1913731" y="5153025"/>
            <a:ext cx="1040653" cy="1589937"/>
          </a:xfrm>
          <a:prstGeom prst="rect">
            <a:avLst/>
          </a:prstGeom>
        </p:spPr>
      </p:pic>
      <p:grpSp>
        <p:nvGrpSpPr>
          <p:cNvPr id="27" name="Group 26"/>
          <p:cNvGrpSpPr/>
          <p:nvPr/>
        </p:nvGrpSpPr>
        <p:grpSpPr>
          <a:xfrm>
            <a:off x="3209131" y="5153025"/>
            <a:ext cx="1350821" cy="1649040"/>
            <a:chOff x="1532731" y="4626116"/>
            <a:chExt cx="1602759" cy="1956598"/>
          </a:xfrm>
        </p:grpSpPr>
        <p:pic>
          <p:nvPicPr>
            <p:cNvPr id="28" name="Picture 27" descr="relay-onion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32731" y="4626116"/>
              <a:ext cx="1602759" cy="1956598"/>
            </a:xfrm>
            <a:prstGeom prst="rect">
              <a:avLst/>
            </a:prstGeom>
          </p:spPr>
        </p:pic>
        <p:sp>
          <p:nvSpPr>
            <p:cNvPr id="29" name="TextBox 28"/>
            <p:cNvSpPr txBox="1"/>
            <p:nvPr/>
          </p:nvSpPr>
          <p:spPr>
            <a:xfrm>
              <a:off x="1894378" y="6064012"/>
              <a:ext cx="106679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entry</a:t>
              </a:r>
              <a:endParaRPr lang="en-US" dirty="0"/>
            </a:p>
          </p:txBody>
        </p:sp>
      </p:grpSp>
      <p:pic>
        <p:nvPicPr>
          <p:cNvPr id="31" name="Picture 30" descr="relay-onio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0110" y="5153025"/>
            <a:ext cx="1350821" cy="1649040"/>
          </a:xfrm>
          <a:prstGeom prst="rect">
            <a:avLst/>
          </a:prstGeom>
        </p:spPr>
      </p:pic>
      <p:grpSp>
        <p:nvGrpSpPr>
          <p:cNvPr id="33" name="Group 32"/>
          <p:cNvGrpSpPr/>
          <p:nvPr/>
        </p:nvGrpSpPr>
        <p:grpSpPr>
          <a:xfrm>
            <a:off x="6409531" y="5153025"/>
            <a:ext cx="1676399" cy="1681885"/>
            <a:chOff x="5709519" y="4619625"/>
            <a:chExt cx="1989060" cy="1995569"/>
          </a:xfrm>
        </p:grpSpPr>
        <p:pic>
          <p:nvPicPr>
            <p:cNvPr id="34" name="Picture 33" descr="relay-onion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99931" y="4619625"/>
              <a:ext cx="1602759" cy="1956598"/>
            </a:xfrm>
            <a:prstGeom prst="rect">
              <a:avLst/>
            </a:prstGeom>
          </p:spPr>
        </p:pic>
        <p:sp>
          <p:nvSpPr>
            <p:cNvPr id="35" name="TextBox 34"/>
            <p:cNvSpPr txBox="1"/>
            <p:nvPr/>
          </p:nvSpPr>
          <p:spPr>
            <a:xfrm>
              <a:off x="5709519" y="6067425"/>
              <a:ext cx="1989060" cy="547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IP</a:t>
              </a:r>
              <a:endParaRPr lang="en-US" dirty="0"/>
            </a:p>
          </p:txBody>
        </p:sp>
      </p:grpSp>
      <p:sp>
        <p:nvSpPr>
          <p:cNvPr id="39" name="Rectangular Callout 38"/>
          <p:cNvSpPr/>
          <p:nvPr/>
        </p:nvSpPr>
        <p:spPr bwMode="auto">
          <a:xfrm>
            <a:off x="6104731" y="3171825"/>
            <a:ext cx="2438400" cy="1524000"/>
          </a:xfrm>
          <a:prstGeom prst="wedgeRectCallout">
            <a:avLst>
              <a:gd name="adj1" fmla="val -14477"/>
              <a:gd name="adj2" fmla="val 99151"/>
            </a:avLst>
          </a:prstGeom>
          <a:noFill/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charset="0"/>
              </a:rPr>
              <a:t>HS chooses and publishes </a:t>
            </a: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charset="0"/>
              </a:rPr>
              <a:t>introduction point</a:t>
            </a:r>
            <a:r>
              <a:rPr kumimoji="0" lang="en-US" sz="2400" b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charset="0"/>
              </a:rPr>
              <a:t> IP</a:t>
            </a:r>
            <a:endParaRPr kumimoji="0" lang="en-US" sz="2400" b="0" i="1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</a:endParaRPr>
          </a:p>
        </p:txBody>
      </p:sp>
      <p:grpSp>
        <p:nvGrpSpPr>
          <p:cNvPr id="43" name="Group 42"/>
          <p:cNvGrpSpPr/>
          <p:nvPr/>
        </p:nvGrpSpPr>
        <p:grpSpPr>
          <a:xfrm>
            <a:off x="694531" y="5457825"/>
            <a:ext cx="1708001" cy="1225691"/>
            <a:chOff x="8009731" y="276225"/>
            <a:chExt cx="2026555" cy="1454291"/>
          </a:xfrm>
        </p:grpSpPr>
        <p:pic>
          <p:nvPicPr>
            <p:cNvPr id="44" name="Picture 43"/>
            <p:cNvPicPr/>
            <p:nvPr/>
          </p:nvPicPr>
          <p:blipFill>
            <a:blip r:embed="rId4"/>
            <a:stretch>
              <a:fillRect/>
            </a:stretch>
          </p:blipFill>
          <p:spPr>
            <a:xfrm>
              <a:off x="8009731" y="276225"/>
              <a:ext cx="1752600" cy="1454291"/>
            </a:xfrm>
            <a:prstGeom prst="rect">
              <a:avLst/>
            </a:prstGeom>
          </p:spPr>
        </p:pic>
        <p:sp>
          <p:nvSpPr>
            <p:cNvPr id="45" name="TextBox 44"/>
            <p:cNvSpPr txBox="1"/>
            <p:nvPr/>
          </p:nvSpPr>
          <p:spPr>
            <a:xfrm>
              <a:off x="8733026" y="637872"/>
              <a:ext cx="1303260" cy="547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HS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5786094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7" name="Straight Connector 36"/>
          <p:cNvCxnSpPr/>
          <p:nvPr/>
        </p:nvCxnSpPr>
        <p:spPr>
          <a:xfrm flipV="1">
            <a:off x="2447132" y="6531116"/>
            <a:ext cx="4648200" cy="1"/>
          </a:xfrm>
          <a:prstGeom prst="line">
            <a:avLst/>
          </a:prstGeom>
          <a:ln w="76200" cmpd="sng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Hidden </a:t>
            </a:r>
            <a:r>
              <a:rPr lang="en-US" dirty="0"/>
              <a:t>S</a:t>
            </a:r>
            <a:r>
              <a:rPr lang="en-US" dirty="0" smtClean="0"/>
              <a:t>ervices</a:t>
            </a:r>
            <a:endParaRPr lang="en-US" dirty="0"/>
          </a:p>
        </p:txBody>
      </p:sp>
      <p:pic>
        <p:nvPicPr>
          <p:cNvPr id="9" name="Picture 8"/>
          <p:cNvPicPr/>
          <p:nvPr/>
        </p:nvPicPr>
        <p:blipFill>
          <a:blip r:embed="rId2"/>
          <a:stretch>
            <a:fillRect/>
          </a:stretch>
        </p:blipFill>
        <p:spPr>
          <a:xfrm>
            <a:off x="1913732" y="5153025"/>
            <a:ext cx="1040653" cy="1589937"/>
          </a:xfrm>
          <a:prstGeom prst="rect">
            <a:avLst/>
          </a:prstGeom>
        </p:spPr>
      </p:pic>
      <p:grpSp>
        <p:nvGrpSpPr>
          <p:cNvPr id="27" name="Group 26"/>
          <p:cNvGrpSpPr/>
          <p:nvPr/>
        </p:nvGrpSpPr>
        <p:grpSpPr>
          <a:xfrm>
            <a:off x="3209132" y="5153025"/>
            <a:ext cx="1350821" cy="1649040"/>
            <a:chOff x="1532731" y="4626116"/>
            <a:chExt cx="1602759" cy="1956598"/>
          </a:xfrm>
        </p:grpSpPr>
        <p:pic>
          <p:nvPicPr>
            <p:cNvPr id="28" name="Picture 27" descr="relay-onion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32731" y="4626116"/>
              <a:ext cx="1602759" cy="1956598"/>
            </a:xfrm>
            <a:prstGeom prst="rect">
              <a:avLst/>
            </a:prstGeom>
          </p:spPr>
        </p:pic>
        <p:sp>
          <p:nvSpPr>
            <p:cNvPr id="29" name="TextBox 28"/>
            <p:cNvSpPr txBox="1"/>
            <p:nvPr/>
          </p:nvSpPr>
          <p:spPr>
            <a:xfrm>
              <a:off x="1894378" y="6064012"/>
              <a:ext cx="106679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entry</a:t>
              </a:r>
              <a:endParaRPr lang="en-US" dirty="0"/>
            </a:p>
          </p:txBody>
        </p:sp>
      </p:grpSp>
      <p:pic>
        <p:nvPicPr>
          <p:cNvPr id="31" name="Picture 30" descr="relay-onio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0111" y="5153025"/>
            <a:ext cx="1350821" cy="1649040"/>
          </a:xfrm>
          <a:prstGeom prst="rect">
            <a:avLst/>
          </a:prstGeom>
        </p:spPr>
      </p:pic>
      <p:grpSp>
        <p:nvGrpSpPr>
          <p:cNvPr id="33" name="Group 32"/>
          <p:cNvGrpSpPr/>
          <p:nvPr/>
        </p:nvGrpSpPr>
        <p:grpSpPr>
          <a:xfrm>
            <a:off x="6409532" y="5153025"/>
            <a:ext cx="1676399" cy="1681885"/>
            <a:chOff x="5709519" y="4619625"/>
            <a:chExt cx="1989060" cy="1995569"/>
          </a:xfrm>
        </p:grpSpPr>
        <p:pic>
          <p:nvPicPr>
            <p:cNvPr id="34" name="Picture 33" descr="relay-onion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99931" y="4619625"/>
              <a:ext cx="1602759" cy="1956598"/>
            </a:xfrm>
            <a:prstGeom prst="rect">
              <a:avLst/>
            </a:prstGeom>
          </p:spPr>
        </p:pic>
        <p:sp>
          <p:nvSpPr>
            <p:cNvPr id="35" name="TextBox 34"/>
            <p:cNvSpPr txBox="1"/>
            <p:nvPr/>
          </p:nvSpPr>
          <p:spPr>
            <a:xfrm>
              <a:off x="5709519" y="6067425"/>
              <a:ext cx="1989060" cy="547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IP</a:t>
              </a:r>
              <a:endParaRPr lang="en-US" dirty="0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694532" y="5457825"/>
            <a:ext cx="1708001" cy="1225691"/>
            <a:chOff x="8009731" y="276225"/>
            <a:chExt cx="2026555" cy="1454291"/>
          </a:xfrm>
        </p:grpSpPr>
        <p:pic>
          <p:nvPicPr>
            <p:cNvPr id="20" name="Picture 19"/>
            <p:cNvPicPr/>
            <p:nvPr/>
          </p:nvPicPr>
          <p:blipFill>
            <a:blip r:embed="rId4"/>
            <a:stretch>
              <a:fillRect/>
            </a:stretch>
          </p:blipFill>
          <p:spPr>
            <a:xfrm>
              <a:off x="8009731" y="276225"/>
              <a:ext cx="1752600" cy="1454291"/>
            </a:xfrm>
            <a:prstGeom prst="rect">
              <a:avLst/>
            </a:prstGeom>
          </p:spPr>
        </p:pic>
        <p:sp>
          <p:nvSpPr>
            <p:cNvPr id="21" name="TextBox 20"/>
            <p:cNvSpPr txBox="1"/>
            <p:nvPr/>
          </p:nvSpPr>
          <p:spPr>
            <a:xfrm>
              <a:off x="8733026" y="637872"/>
              <a:ext cx="1303260" cy="547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HS</a:t>
              </a:r>
              <a:endParaRPr lang="en-US" dirty="0"/>
            </a:p>
          </p:txBody>
        </p:sp>
      </p:grpSp>
      <p:pic>
        <p:nvPicPr>
          <p:cNvPr id="22" name="Picture 21"/>
          <p:cNvPicPr/>
          <p:nvPr/>
        </p:nvPicPr>
        <p:blipFill>
          <a:blip r:embed="rId2"/>
          <a:stretch>
            <a:fillRect/>
          </a:stretch>
        </p:blipFill>
        <p:spPr>
          <a:xfrm>
            <a:off x="1913732" y="2409825"/>
            <a:ext cx="1040653" cy="1589937"/>
          </a:xfrm>
          <a:prstGeom prst="rect">
            <a:avLst/>
          </a:prstGeom>
        </p:spPr>
      </p:pic>
      <p:sp>
        <p:nvSpPr>
          <p:cNvPr id="23" name="Rectangular Callout 22"/>
          <p:cNvSpPr/>
          <p:nvPr/>
        </p:nvSpPr>
        <p:spPr bwMode="auto">
          <a:xfrm>
            <a:off x="3894932" y="2333625"/>
            <a:ext cx="2057400" cy="1295400"/>
          </a:xfrm>
          <a:prstGeom prst="wedgeRectCallout">
            <a:avLst>
              <a:gd name="adj1" fmla="val -90305"/>
              <a:gd name="adj2" fmla="val -18967"/>
            </a:avLst>
          </a:prstGeom>
          <a:noFill/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charset="0"/>
              </a:rPr>
              <a:t>Learns about HS on web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29231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Straight Connector 16"/>
          <p:cNvCxnSpPr/>
          <p:nvPr/>
        </p:nvCxnSpPr>
        <p:spPr>
          <a:xfrm flipV="1">
            <a:off x="2447133" y="3706231"/>
            <a:ext cx="4648200" cy="1"/>
          </a:xfrm>
          <a:prstGeom prst="line">
            <a:avLst/>
          </a:prstGeom>
          <a:ln w="76200" cmpd="sng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8" name="Group 17"/>
          <p:cNvGrpSpPr/>
          <p:nvPr/>
        </p:nvGrpSpPr>
        <p:grpSpPr>
          <a:xfrm>
            <a:off x="3209133" y="2328140"/>
            <a:ext cx="1350821" cy="1649040"/>
            <a:chOff x="1532731" y="4626116"/>
            <a:chExt cx="1602759" cy="1956598"/>
          </a:xfrm>
        </p:grpSpPr>
        <p:pic>
          <p:nvPicPr>
            <p:cNvPr id="24" name="Picture 23" descr="relay-onion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32731" y="4626116"/>
              <a:ext cx="1602759" cy="1956598"/>
            </a:xfrm>
            <a:prstGeom prst="rect">
              <a:avLst/>
            </a:prstGeom>
          </p:spPr>
        </p:pic>
        <p:sp>
          <p:nvSpPr>
            <p:cNvPr id="25" name="TextBox 24"/>
            <p:cNvSpPr txBox="1"/>
            <p:nvPr/>
          </p:nvSpPr>
          <p:spPr>
            <a:xfrm>
              <a:off x="1894378" y="6064012"/>
              <a:ext cx="106679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entry</a:t>
              </a:r>
              <a:endParaRPr lang="en-US" dirty="0"/>
            </a:p>
          </p:txBody>
        </p:sp>
      </p:grpSp>
      <p:pic>
        <p:nvPicPr>
          <p:cNvPr id="26" name="Picture 25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0112" y="2328140"/>
            <a:ext cx="1350821" cy="1649040"/>
          </a:xfrm>
          <a:prstGeom prst="rect">
            <a:avLst/>
          </a:prstGeom>
        </p:spPr>
      </p:pic>
      <p:cxnSp>
        <p:nvCxnSpPr>
          <p:cNvPr id="37" name="Straight Connector 36"/>
          <p:cNvCxnSpPr/>
          <p:nvPr/>
        </p:nvCxnSpPr>
        <p:spPr>
          <a:xfrm flipV="1">
            <a:off x="2447132" y="6531116"/>
            <a:ext cx="4648200" cy="1"/>
          </a:xfrm>
          <a:prstGeom prst="line">
            <a:avLst/>
          </a:prstGeom>
          <a:ln w="76200" cmpd="sng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Hidden </a:t>
            </a:r>
            <a:r>
              <a:rPr lang="en-US" dirty="0"/>
              <a:t>S</a:t>
            </a:r>
            <a:r>
              <a:rPr lang="en-US" dirty="0" smtClean="0"/>
              <a:t>ervices</a:t>
            </a:r>
            <a:endParaRPr lang="en-US" dirty="0"/>
          </a:p>
        </p:txBody>
      </p:sp>
      <p:pic>
        <p:nvPicPr>
          <p:cNvPr id="9" name="Picture 8"/>
          <p:cNvPicPr/>
          <p:nvPr/>
        </p:nvPicPr>
        <p:blipFill>
          <a:blip r:embed="rId3"/>
          <a:stretch>
            <a:fillRect/>
          </a:stretch>
        </p:blipFill>
        <p:spPr>
          <a:xfrm>
            <a:off x="1913732" y="5153025"/>
            <a:ext cx="1040653" cy="1589937"/>
          </a:xfrm>
          <a:prstGeom prst="rect">
            <a:avLst/>
          </a:prstGeom>
        </p:spPr>
      </p:pic>
      <p:grpSp>
        <p:nvGrpSpPr>
          <p:cNvPr id="27" name="Group 26"/>
          <p:cNvGrpSpPr/>
          <p:nvPr/>
        </p:nvGrpSpPr>
        <p:grpSpPr>
          <a:xfrm>
            <a:off x="3209132" y="5153025"/>
            <a:ext cx="1350821" cy="1649040"/>
            <a:chOff x="1532731" y="4626116"/>
            <a:chExt cx="1602759" cy="1956598"/>
          </a:xfrm>
        </p:grpSpPr>
        <p:pic>
          <p:nvPicPr>
            <p:cNvPr id="28" name="Picture 27" descr="relay-onion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32731" y="4626116"/>
              <a:ext cx="1602759" cy="1956598"/>
            </a:xfrm>
            <a:prstGeom prst="rect">
              <a:avLst/>
            </a:prstGeom>
          </p:spPr>
        </p:pic>
        <p:sp>
          <p:nvSpPr>
            <p:cNvPr id="29" name="TextBox 28"/>
            <p:cNvSpPr txBox="1"/>
            <p:nvPr/>
          </p:nvSpPr>
          <p:spPr>
            <a:xfrm>
              <a:off x="1894378" y="6064012"/>
              <a:ext cx="106679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entry</a:t>
              </a:r>
              <a:endParaRPr lang="en-US" dirty="0"/>
            </a:p>
          </p:txBody>
        </p:sp>
      </p:grpSp>
      <p:pic>
        <p:nvPicPr>
          <p:cNvPr id="31" name="Picture 30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0111" y="5153025"/>
            <a:ext cx="1350821" cy="1649040"/>
          </a:xfrm>
          <a:prstGeom prst="rect">
            <a:avLst/>
          </a:prstGeom>
        </p:spPr>
      </p:pic>
      <p:grpSp>
        <p:nvGrpSpPr>
          <p:cNvPr id="33" name="Group 32"/>
          <p:cNvGrpSpPr/>
          <p:nvPr/>
        </p:nvGrpSpPr>
        <p:grpSpPr>
          <a:xfrm>
            <a:off x="6409532" y="5153025"/>
            <a:ext cx="1676399" cy="1681885"/>
            <a:chOff x="5709519" y="4619625"/>
            <a:chExt cx="1989060" cy="1995569"/>
          </a:xfrm>
        </p:grpSpPr>
        <p:pic>
          <p:nvPicPr>
            <p:cNvPr id="34" name="Picture 33" descr="relay-onion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99931" y="4619625"/>
              <a:ext cx="1602759" cy="1956598"/>
            </a:xfrm>
            <a:prstGeom prst="rect">
              <a:avLst/>
            </a:prstGeom>
          </p:spPr>
        </p:pic>
        <p:sp>
          <p:nvSpPr>
            <p:cNvPr id="35" name="TextBox 34"/>
            <p:cNvSpPr txBox="1"/>
            <p:nvPr/>
          </p:nvSpPr>
          <p:spPr>
            <a:xfrm>
              <a:off x="5709519" y="6067425"/>
              <a:ext cx="1989060" cy="547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IP</a:t>
              </a:r>
              <a:endParaRPr lang="en-US" dirty="0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694532" y="5457825"/>
            <a:ext cx="1708001" cy="1225691"/>
            <a:chOff x="8009731" y="276225"/>
            <a:chExt cx="2026555" cy="1454291"/>
          </a:xfrm>
        </p:grpSpPr>
        <p:pic>
          <p:nvPicPr>
            <p:cNvPr id="20" name="Picture 19"/>
            <p:cNvPicPr/>
            <p:nvPr/>
          </p:nvPicPr>
          <p:blipFill>
            <a:blip r:embed="rId4"/>
            <a:stretch>
              <a:fillRect/>
            </a:stretch>
          </p:blipFill>
          <p:spPr>
            <a:xfrm>
              <a:off x="8009731" y="276225"/>
              <a:ext cx="1752600" cy="1454291"/>
            </a:xfrm>
            <a:prstGeom prst="rect">
              <a:avLst/>
            </a:prstGeom>
          </p:spPr>
        </p:pic>
        <p:sp>
          <p:nvSpPr>
            <p:cNvPr id="21" name="TextBox 20"/>
            <p:cNvSpPr txBox="1"/>
            <p:nvPr/>
          </p:nvSpPr>
          <p:spPr>
            <a:xfrm>
              <a:off x="8733026" y="637872"/>
              <a:ext cx="1303260" cy="547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HS</a:t>
              </a:r>
              <a:endParaRPr lang="en-US" dirty="0"/>
            </a:p>
          </p:txBody>
        </p:sp>
      </p:grpSp>
      <p:pic>
        <p:nvPicPr>
          <p:cNvPr id="22" name="Picture 21"/>
          <p:cNvPicPr/>
          <p:nvPr/>
        </p:nvPicPr>
        <p:blipFill>
          <a:blip r:embed="rId3"/>
          <a:stretch>
            <a:fillRect/>
          </a:stretch>
        </p:blipFill>
        <p:spPr>
          <a:xfrm>
            <a:off x="1913732" y="2409825"/>
            <a:ext cx="1040653" cy="1589937"/>
          </a:xfrm>
          <a:prstGeom prst="rect">
            <a:avLst/>
          </a:prstGeom>
        </p:spPr>
      </p:pic>
      <p:sp>
        <p:nvSpPr>
          <p:cNvPr id="23" name="Rectangular Callout 22"/>
          <p:cNvSpPr/>
          <p:nvPr/>
        </p:nvSpPr>
        <p:spPr bwMode="auto">
          <a:xfrm>
            <a:off x="3513931" y="4010025"/>
            <a:ext cx="3124200" cy="1143000"/>
          </a:xfrm>
          <a:prstGeom prst="wedgeRectCallout">
            <a:avLst>
              <a:gd name="adj1" fmla="val -73322"/>
              <a:gd name="adj2" fmla="val -45916"/>
            </a:avLst>
          </a:prstGeom>
          <a:noFill/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/>
              <a:t>Builds Circuit to Chosen </a:t>
            </a:r>
            <a:r>
              <a:rPr lang="en-US" i="1" dirty="0" smtClean="0"/>
              <a:t>Rendezvous Point </a:t>
            </a:r>
            <a:r>
              <a:rPr lang="en-US" dirty="0" smtClean="0"/>
              <a:t>RP</a:t>
            </a:r>
            <a:endParaRPr kumimoji="0" lang="en-US" sz="2400" b="0" i="1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</a:endParaRPr>
          </a:p>
        </p:txBody>
      </p:sp>
      <p:grpSp>
        <p:nvGrpSpPr>
          <p:cNvPr id="41" name="Group 40"/>
          <p:cNvGrpSpPr/>
          <p:nvPr/>
        </p:nvGrpSpPr>
        <p:grpSpPr>
          <a:xfrm>
            <a:off x="6409532" y="2333625"/>
            <a:ext cx="1676399" cy="1681885"/>
            <a:chOff x="5709519" y="4619625"/>
            <a:chExt cx="1989060" cy="1995569"/>
          </a:xfrm>
        </p:grpSpPr>
        <p:pic>
          <p:nvPicPr>
            <p:cNvPr id="42" name="Picture 41" descr="relay-onion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99931" y="4619625"/>
              <a:ext cx="1602759" cy="1956598"/>
            </a:xfrm>
            <a:prstGeom prst="rect">
              <a:avLst/>
            </a:prstGeom>
          </p:spPr>
        </p:pic>
        <p:sp>
          <p:nvSpPr>
            <p:cNvPr id="43" name="TextBox 42"/>
            <p:cNvSpPr txBox="1"/>
            <p:nvPr/>
          </p:nvSpPr>
          <p:spPr>
            <a:xfrm>
              <a:off x="5709519" y="6067425"/>
              <a:ext cx="1989060" cy="547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RP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1012517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9" name="Straight Connector 43"/>
          <p:cNvCxnSpPr/>
          <p:nvPr/>
        </p:nvCxnSpPr>
        <p:spPr>
          <a:xfrm flipH="1" flipV="1">
            <a:off x="7552531" y="5000625"/>
            <a:ext cx="76197" cy="1515559"/>
          </a:xfrm>
          <a:prstGeom prst="bentConnector3">
            <a:avLst>
              <a:gd name="adj1" fmla="val -1040792"/>
            </a:avLst>
          </a:prstGeom>
          <a:ln w="76200" cmpd="sng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rot="16200000" flipH="1">
            <a:off x="4378564" y="2065521"/>
            <a:ext cx="1000865" cy="4889874"/>
          </a:xfrm>
          <a:prstGeom prst="bentConnector2">
            <a:avLst/>
          </a:prstGeom>
          <a:ln w="76200" cmpd="sng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2447133" y="3706231"/>
            <a:ext cx="4648200" cy="1"/>
          </a:xfrm>
          <a:prstGeom prst="line">
            <a:avLst/>
          </a:prstGeom>
          <a:ln w="76200" cmpd="sng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8" name="Group 17"/>
          <p:cNvGrpSpPr/>
          <p:nvPr/>
        </p:nvGrpSpPr>
        <p:grpSpPr>
          <a:xfrm>
            <a:off x="3209133" y="2328140"/>
            <a:ext cx="1350821" cy="1649040"/>
            <a:chOff x="1532731" y="4626116"/>
            <a:chExt cx="1602759" cy="1956598"/>
          </a:xfrm>
        </p:grpSpPr>
        <p:pic>
          <p:nvPicPr>
            <p:cNvPr id="24" name="Picture 23" descr="relay-onion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32731" y="4626116"/>
              <a:ext cx="1602759" cy="1956598"/>
            </a:xfrm>
            <a:prstGeom prst="rect">
              <a:avLst/>
            </a:prstGeom>
          </p:spPr>
        </p:pic>
        <p:sp>
          <p:nvSpPr>
            <p:cNvPr id="25" name="TextBox 24"/>
            <p:cNvSpPr txBox="1"/>
            <p:nvPr/>
          </p:nvSpPr>
          <p:spPr>
            <a:xfrm>
              <a:off x="1894378" y="6064012"/>
              <a:ext cx="106679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entry</a:t>
              </a:r>
              <a:endParaRPr lang="en-US" dirty="0"/>
            </a:p>
          </p:txBody>
        </p:sp>
      </p:grpSp>
      <p:pic>
        <p:nvPicPr>
          <p:cNvPr id="26" name="Picture 25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0112" y="2328140"/>
            <a:ext cx="1350821" cy="1649040"/>
          </a:xfrm>
          <a:prstGeom prst="rect">
            <a:avLst/>
          </a:prstGeom>
        </p:spPr>
      </p:pic>
      <p:cxnSp>
        <p:nvCxnSpPr>
          <p:cNvPr id="37" name="Straight Connector 36"/>
          <p:cNvCxnSpPr/>
          <p:nvPr/>
        </p:nvCxnSpPr>
        <p:spPr>
          <a:xfrm flipV="1">
            <a:off x="2447132" y="6531116"/>
            <a:ext cx="4648200" cy="1"/>
          </a:xfrm>
          <a:prstGeom prst="line">
            <a:avLst/>
          </a:prstGeom>
          <a:ln w="76200" cmpd="sng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Hidden </a:t>
            </a:r>
            <a:r>
              <a:rPr lang="en-US" dirty="0"/>
              <a:t>S</a:t>
            </a:r>
            <a:r>
              <a:rPr lang="en-US" dirty="0" smtClean="0"/>
              <a:t>ervices</a:t>
            </a:r>
            <a:endParaRPr lang="en-US" dirty="0"/>
          </a:p>
        </p:txBody>
      </p:sp>
      <p:pic>
        <p:nvPicPr>
          <p:cNvPr id="9" name="Picture 8"/>
          <p:cNvPicPr/>
          <p:nvPr/>
        </p:nvPicPr>
        <p:blipFill>
          <a:blip r:embed="rId3"/>
          <a:stretch>
            <a:fillRect/>
          </a:stretch>
        </p:blipFill>
        <p:spPr>
          <a:xfrm>
            <a:off x="1913732" y="5153025"/>
            <a:ext cx="1040653" cy="1589937"/>
          </a:xfrm>
          <a:prstGeom prst="rect">
            <a:avLst/>
          </a:prstGeom>
        </p:spPr>
      </p:pic>
      <p:grpSp>
        <p:nvGrpSpPr>
          <p:cNvPr id="27" name="Group 26"/>
          <p:cNvGrpSpPr/>
          <p:nvPr/>
        </p:nvGrpSpPr>
        <p:grpSpPr>
          <a:xfrm>
            <a:off x="3209132" y="5153025"/>
            <a:ext cx="1350821" cy="1649040"/>
            <a:chOff x="1532731" y="4626116"/>
            <a:chExt cx="1602759" cy="1956598"/>
          </a:xfrm>
        </p:grpSpPr>
        <p:pic>
          <p:nvPicPr>
            <p:cNvPr id="28" name="Picture 27" descr="relay-onion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32731" y="4626116"/>
              <a:ext cx="1602759" cy="1956598"/>
            </a:xfrm>
            <a:prstGeom prst="rect">
              <a:avLst/>
            </a:prstGeom>
          </p:spPr>
        </p:pic>
        <p:sp>
          <p:nvSpPr>
            <p:cNvPr id="29" name="TextBox 28"/>
            <p:cNvSpPr txBox="1"/>
            <p:nvPr/>
          </p:nvSpPr>
          <p:spPr>
            <a:xfrm>
              <a:off x="1894378" y="6064012"/>
              <a:ext cx="106679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entry</a:t>
              </a:r>
              <a:endParaRPr lang="en-US" dirty="0"/>
            </a:p>
          </p:txBody>
        </p:sp>
      </p:grpSp>
      <p:pic>
        <p:nvPicPr>
          <p:cNvPr id="31" name="Picture 30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0111" y="5153025"/>
            <a:ext cx="1350821" cy="1649040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6409531" y="5163289"/>
            <a:ext cx="1676399" cy="1681885"/>
            <a:chOff x="7323932" y="5163289"/>
            <a:chExt cx="1676399" cy="1681885"/>
          </a:xfrm>
        </p:grpSpPr>
        <p:pic>
          <p:nvPicPr>
            <p:cNvPr id="34" name="Picture 33" descr="relay-onion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00132" y="5163289"/>
              <a:ext cx="1350821" cy="1649040"/>
            </a:xfrm>
            <a:prstGeom prst="rect">
              <a:avLst/>
            </a:prstGeom>
          </p:spPr>
        </p:pic>
        <p:sp>
          <p:nvSpPr>
            <p:cNvPr id="35" name="TextBox 34"/>
            <p:cNvSpPr txBox="1"/>
            <p:nvPr/>
          </p:nvSpPr>
          <p:spPr>
            <a:xfrm>
              <a:off x="7323932" y="6383509"/>
              <a:ext cx="167639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IP</a:t>
              </a:r>
              <a:endParaRPr lang="en-US" dirty="0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694532" y="5457825"/>
            <a:ext cx="1708001" cy="1225691"/>
            <a:chOff x="8009731" y="276225"/>
            <a:chExt cx="2026555" cy="1454291"/>
          </a:xfrm>
        </p:grpSpPr>
        <p:pic>
          <p:nvPicPr>
            <p:cNvPr id="20" name="Picture 19"/>
            <p:cNvPicPr/>
            <p:nvPr/>
          </p:nvPicPr>
          <p:blipFill>
            <a:blip r:embed="rId4"/>
            <a:stretch>
              <a:fillRect/>
            </a:stretch>
          </p:blipFill>
          <p:spPr>
            <a:xfrm>
              <a:off x="8009731" y="276225"/>
              <a:ext cx="1752600" cy="1454291"/>
            </a:xfrm>
            <a:prstGeom prst="rect">
              <a:avLst/>
            </a:prstGeom>
          </p:spPr>
        </p:pic>
        <p:sp>
          <p:nvSpPr>
            <p:cNvPr id="21" name="TextBox 20"/>
            <p:cNvSpPr txBox="1"/>
            <p:nvPr/>
          </p:nvSpPr>
          <p:spPr>
            <a:xfrm>
              <a:off x="8733026" y="637872"/>
              <a:ext cx="1303260" cy="547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HS</a:t>
              </a:r>
              <a:endParaRPr lang="en-US" dirty="0"/>
            </a:p>
          </p:txBody>
        </p:sp>
      </p:grpSp>
      <p:pic>
        <p:nvPicPr>
          <p:cNvPr id="22" name="Picture 21"/>
          <p:cNvPicPr/>
          <p:nvPr/>
        </p:nvPicPr>
        <p:blipFill>
          <a:blip r:embed="rId3"/>
          <a:stretch>
            <a:fillRect/>
          </a:stretch>
        </p:blipFill>
        <p:spPr>
          <a:xfrm>
            <a:off x="1913732" y="2409825"/>
            <a:ext cx="1040653" cy="1589937"/>
          </a:xfrm>
          <a:prstGeom prst="rect">
            <a:avLst/>
          </a:prstGeom>
        </p:spPr>
      </p:pic>
      <p:sp>
        <p:nvSpPr>
          <p:cNvPr id="23" name="Rectangular Callout 22"/>
          <p:cNvSpPr/>
          <p:nvPr/>
        </p:nvSpPr>
        <p:spPr bwMode="auto">
          <a:xfrm>
            <a:off x="161131" y="2409825"/>
            <a:ext cx="1524000" cy="1447800"/>
          </a:xfrm>
          <a:prstGeom prst="wedgeRectCallout">
            <a:avLst>
              <a:gd name="adj1" fmla="val 69733"/>
              <a:gd name="adj2" fmla="val 15810"/>
            </a:avLst>
          </a:prstGeom>
          <a:noFill/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charset="0"/>
              </a:rPr>
              <a:t>Notifies HS of RP through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charset="0"/>
              </a:rPr>
              <a:t> IP</a:t>
            </a:r>
            <a:endParaRPr kumimoji="0" lang="en-US" sz="2400" b="0" i="1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</a:endParaRPr>
          </a:p>
        </p:txBody>
      </p:sp>
      <p:grpSp>
        <p:nvGrpSpPr>
          <p:cNvPr id="41" name="Group 40"/>
          <p:cNvGrpSpPr/>
          <p:nvPr/>
        </p:nvGrpSpPr>
        <p:grpSpPr>
          <a:xfrm>
            <a:off x="6409532" y="2333625"/>
            <a:ext cx="1676399" cy="1681885"/>
            <a:chOff x="5709519" y="4619625"/>
            <a:chExt cx="1989060" cy="1995569"/>
          </a:xfrm>
        </p:grpSpPr>
        <p:pic>
          <p:nvPicPr>
            <p:cNvPr id="42" name="Picture 41" descr="relay-onion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99931" y="4619625"/>
              <a:ext cx="1602759" cy="1956598"/>
            </a:xfrm>
            <a:prstGeom prst="rect">
              <a:avLst/>
            </a:prstGeom>
          </p:spPr>
        </p:pic>
        <p:sp>
          <p:nvSpPr>
            <p:cNvPr id="43" name="TextBox 42"/>
            <p:cNvSpPr txBox="1"/>
            <p:nvPr/>
          </p:nvSpPr>
          <p:spPr>
            <a:xfrm>
              <a:off x="5709519" y="6067425"/>
              <a:ext cx="1989060" cy="547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RP</a:t>
              </a:r>
              <a:endParaRPr lang="en-US" dirty="0"/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3209131" y="3705225"/>
            <a:ext cx="1350821" cy="1649040"/>
            <a:chOff x="1532731" y="4626116"/>
            <a:chExt cx="1602759" cy="1956598"/>
          </a:xfrm>
        </p:grpSpPr>
        <p:pic>
          <p:nvPicPr>
            <p:cNvPr id="32" name="Picture 31" descr="relay-onion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32731" y="4626116"/>
              <a:ext cx="1602759" cy="1956598"/>
            </a:xfrm>
            <a:prstGeom prst="rect">
              <a:avLst/>
            </a:prstGeom>
          </p:spPr>
        </p:pic>
        <p:sp>
          <p:nvSpPr>
            <p:cNvPr id="36" name="TextBox 35"/>
            <p:cNvSpPr txBox="1"/>
            <p:nvPr/>
          </p:nvSpPr>
          <p:spPr>
            <a:xfrm>
              <a:off x="1894378" y="6064012"/>
              <a:ext cx="106679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entry</a:t>
              </a:r>
              <a:endParaRPr lang="en-US" dirty="0"/>
            </a:p>
          </p:txBody>
        </p:sp>
      </p:grpSp>
      <p:pic>
        <p:nvPicPr>
          <p:cNvPr id="38" name="Picture 37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0110" y="3705225"/>
            <a:ext cx="1350821" cy="1649040"/>
          </a:xfrm>
          <a:prstGeom prst="rect">
            <a:avLst/>
          </a:prstGeom>
        </p:spPr>
      </p:pic>
      <p:pic>
        <p:nvPicPr>
          <p:cNvPr id="39" name="Picture 38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6510" y="3705225"/>
            <a:ext cx="1350821" cy="1649040"/>
          </a:xfrm>
          <a:prstGeom prst="rect">
            <a:avLst/>
          </a:prstGeom>
        </p:spPr>
      </p:pic>
      <p:grpSp>
        <p:nvGrpSpPr>
          <p:cNvPr id="46" name="Group 45"/>
          <p:cNvGrpSpPr/>
          <p:nvPr/>
        </p:nvGrpSpPr>
        <p:grpSpPr>
          <a:xfrm>
            <a:off x="8619331" y="5381625"/>
            <a:ext cx="838200" cy="745067"/>
            <a:chOff x="6866731" y="2121958"/>
            <a:chExt cx="838200" cy="745067"/>
          </a:xfrm>
        </p:grpSpPr>
        <p:sp>
          <p:nvSpPr>
            <p:cNvPr id="47" name="7-Point Star 46"/>
            <p:cNvSpPr/>
            <p:nvPr/>
          </p:nvSpPr>
          <p:spPr bwMode="auto">
            <a:xfrm>
              <a:off x="6866731" y="2121958"/>
              <a:ext cx="838200" cy="745067"/>
            </a:xfrm>
            <a:prstGeom prst="star7">
              <a:avLst/>
            </a:prstGeom>
            <a:noFill/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charset="0"/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7019131" y="2257425"/>
              <a:ext cx="55656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RP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6685709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Straight Connector 16"/>
          <p:cNvCxnSpPr/>
          <p:nvPr/>
        </p:nvCxnSpPr>
        <p:spPr>
          <a:xfrm flipV="1">
            <a:off x="2447133" y="3706231"/>
            <a:ext cx="4648200" cy="1"/>
          </a:xfrm>
          <a:prstGeom prst="line">
            <a:avLst/>
          </a:prstGeom>
          <a:ln w="76200" cmpd="sng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8" name="Group 17"/>
          <p:cNvGrpSpPr/>
          <p:nvPr/>
        </p:nvGrpSpPr>
        <p:grpSpPr>
          <a:xfrm>
            <a:off x="3209133" y="2328140"/>
            <a:ext cx="1350821" cy="1649040"/>
            <a:chOff x="1532731" y="4626116"/>
            <a:chExt cx="1602759" cy="1956598"/>
          </a:xfrm>
        </p:grpSpPr>
        <p:pic>
          <p:nvPicPr>
            <p:cNvPr id="24" name="Picture 23" descr="relay-onion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32731" y="4626116"/>
              <a:ext cx="1602759" cy="1956598"/>
            </a:xfrm>
            <a:prstGeom prst="rect">
              <a:avLst/>
            </a:prstGeom>
          </p:spPr>
        </p:pic>
        <p:sp>
          <p:nvSpPr>
            <p:cNvPr id="25" name="TextBox 24"/>
            <p:cNvSpPr txBox="1"/>
            <p:nvPr/>
          </p:nvSpPr>
          <p:spPr>
            <a:xfrm>
              <a:off x="1894378" y="6064012"/>
              <a:ext cx="106679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entry</a:t>
              </a:r>
              <a:endParaRPr lang="en-US" dirty="0"/>
            </a:p>
          </p:txBody>
        </p:sp>
      </p:grpSp>
      <p:pic>
        <p:nvPicPr>
          <p:cNvPr id="26" name="Picture 25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0112" y="2328140"/>
            <a:ext cx="1350821" cy="1649040"/>
          </a:xfrm>
          <a:prstGeom prst="rect">
            <a:avLst/>
          </a:prstGeom>
        </p:spPr>
      </p:pic>
      <p:cxnSp>
        <p:nvCxnSpPr>
          <p:cNvPr id="37" name="Straight Connector 36"/>
          <p:cNvCxnSpPr/>
          <p:nvPr/>
        </p:nvCxnSpPr>
        <p:spPr>
          <a:xfrm flipV="1">
            <a:off x="2447132" y="6531116"/>
            <a:ext cx="4648200" cy="1"/>
          </a:xfrm>
          <a:prstGeom prst="line">
            <a:avLst/>
          </a:prstGeom>
          <a:ln w="76200" cmpd="sng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Hidden </a:t>
            </a:r>
            <a:r>
              <a:rPr lang="en-US" dirty="0"/>
              <a:t>S</a:t>
            </a:r>
            <a:r>
              <a:rPr lang="en-US" dirty="0" smtClean="0"/>
              <a:t>ervices</a:t>
            </a:r>
            <a:endParaRPr lang="en-US" dirty="0"/>
          </a:p>
        </p:txBody>
      </p:sp>
      <p:pic>
        <p:nvPicPr>
          <p:cNvPr id="9" name="Picture 8"/>
          <p:cNvPicPr/>
          <p:nvPr/>
        </p:nvPicPr>
        <p:blipFill>
          <a:blip r:embed="rId3"/>
          <a:stretch>
            <a:fillRect/>
          </a:stretch>
        </p:blipFill>
        <p:spPr>
          <a:xfrm>
            <a:off x="1913732" y="5153025"/>
            <a:ext cx="1040653" cy="1589937"/>
          </a:xfrm>
          <a:prstGeom prst="rect">
            <a:avLst/>
          </a:prstGeom>
        </p:spPr>
      </p:pic>
      <p:grpSp>
        <p:nvGrpSpPr>
          <p:cNvPr id="27" name="Group 26"/>
          <p:cNvGrpSpPr/>
          <p:nvPr/>
        </p:nvGrpSpPr>
        <p:grpSpPr>
          <a:xfrm>
            <a:off x="3209132" y="5153025"/>
            <a:ext cx="1350821" cy="1649040"/>
            <a:chOff x="1532731" y="4626116"/>
            <a:chExt cx="1602759" cy="1956598"/>
          </a:xfrm>
        </p:grpSpPr>
        <p:pic>
          <p:nvPicPr>
            <p:cNvPr id="28" name="Picture 27" descr="relay-onion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32731" y="4626116"/>
              <a:ext cx="1602759" cy="1956598"/>
            </a:xfrm>
            <a:prstGeom prst="rect">
              <a:avLst/>
            </a:prstGeom>
          </p:spPr>
        </p:pic>
        <p:sp>
          <p:nvSpPr>
            <p:cNvPr id="29" name="TextBox 28"/>
            <p:cNvSpPr txBox="1"/>
            <p:nvPr/>
          </p:nvSpPr>
          <p:spPr>
            <a:xfrm>
              <a:off x="1894378" y="6064012"/>
              <a:ext cx="106679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entry</a:t>
              </a:r>
              <a:endParaRPr lang="en-US" dirty="0"/>
            </a:p>
          </p:txBody>
        </p:sp>
      </p:grpSp>
      <p:pic>
        <p:nvPicPr>
          <p:cNvPr id="31" name="Picture 30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0111" y="5153025"/>
            <a:ext cx="1350821" cy="1649040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6409531" y="5163289"/>
            <a:ext cx="1676399" cy="1681885"/>
            <a:chOff x="7323932" y="5163289"/>
            <a:chExt cx="1676399" cy="1681885"/>
          </a:xfrm>
        </p:grpSpPr>
        <p:pic>
          <p:nvPicPr>
            <p:cNvPr id="34" name="Picture 33" descr="relay-onion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00132" y="5163289"/>
              <a:ext cx="1350821" cy="1649040"/>
            </a:xfrm>
            <a:prstGeom prst="rect">
              <a:avLst/>
            </a:prstGeom>
          </p:spPr>
        </p:pic>
        <p:sp>
          <p:nvSpPr>
            <p:cNvPr id="35" name="TextBox 34"/>
            <p:cNvSpPr txBox="1"/>
            <p:nvPr/>
          </p:nvSpPr>
          <p:spPr>
            <a:xfrm>
              <a:off x="7323932" y="6383509"/>
              <a:ext cx="167639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IP</a:t>
              </a:r>
              <a:endParaRPr lang="en-US" dirty="0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694532" y="5457825"/>
            <a:ext cx="1708001" cy="1225691"/>
            <a:chOff x="8009731" y="276225"/>
            <a:chExt cx="2026555" cy="1454291"/>
          </a:xfrm>
        </p:grpSpPr>
        <p:pic>
          <p:nvPicPr>
            <p:cNvPr id="20" name="Picture 19"/>
            <p:cNvPicPr/>
            <p:nvPr/>
          </p:nvPicPr>
          <p:blipFill>
            <a:blip r:embed="rId4"/>
            <a:stretch>
              <a:fillRect/>
            </a:stretch>
          </p:blipFill>
          <p:spPr>
            <a:xfrm>
              <a:off x="8009731" y="276225"/>
              <a:ext cx="1752600" cy="1454291"/>
            </a:xfrm>
            <a:prstGeom prst="rect">
              <a:avLst/>
            </a:prstGeom>
          </p:spPr>
        </p:pic>
        <p:sp>
          <p:nvSpPr>
            <p:cNvPr id="21" name="TextBox 20"/>
            <p:cNvSpPr txBox="1"/>
            <p:nvPr/>
          </p:nvSpPr>
          <p:spPr>
            <a:xfrm>
              <a:off x="8733026" y="637872"/>
              <a:ext cx="1303260" cy="547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HS</a:t>
              </a:r>
              <a:endParaRPr lang="en-US" dirty="0"/>
            </a:p>
          </p:txBody>
        </p:sp>
      </p:grpSp>
      <p:pic>
        <p:nvPicPr>
          <p:cNvPr id="22" name="Picture 21"/>
          <p:cNvPicPr/>
          <p:nvPr/>
        </p:nvPicPr>
        <p:blipFill>
          <a:blip r:embed="rId3"/>
          <a:stretch>
            <a:fillRect/>
          </a:stretch>
        </p:blipFill>
        <p:spPr>
          <a:xfrm>
            <a:off x="1913732" y="2409825"/>
            <a:ext cx="1040653" cy="1589937"/>
          </a:xfrm>
          <a:prstGeom prst="rect">
            <a:avLst/>
          </a:prstGeom>
        </p:spPr>
      </p:pic>
      <p:grpSp>
        <p:nvGrpSpPr>
          <p:cNvPr id="41" name="Group 40"/>
          <p:cNvGrpSpPr/>
          <p:nvPr/>
        </p:nvGrpSpPr>
        <p:grpSpPr>
          <a:xfrm>
            <a:off x="6409532" y="2333625"/>
            <a:ext cx="1676399" cy="1681885"/>
            <a:chOff x="5709519" y="4619625"/>
            <a:chExt cx="1989060" cy="1995569"/>
          </a:xfrm>
        </p:grpSpPr>
        <p:pic>
          <p:nvPicPr>
            <p:cNvPr id="42" name="Picture 41" descr="relay-onion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99931" y="4619625"/>
              <a:ext cx="1602759" cy="1956598"/>
            </a:xfrm>
            <a:prstGeom prst="rect">
              <a:avLst/>
            </a:prstGeom>
          </p:spPr>
        </p:pic>
        <p:sp>
          <p:nvSpPr>
            <p:cNvPr id="43" name="TextBox 42"/>
            <p:cNvSpPr txBox="1"/>
            <p:nvPr/>
          </p:nvSpPr>
          <p:spPr>
            <a:xfrm>
              <a:off x="5709519" y="6067425"/>
              <a:ext cx="1989060" cy="547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RP</a:t>
              </a:r>
              <a:endParaRPr lang="en-US" dirty="0"/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1151731" y="6600825"/>
            <a:ext cx="838200" cy="745067"/>
            <a:chOff x="6866731" y="2121958"/>
            <a:chExt cx="838200" cy="745067"/>
          </a:xfrm>
        </p:grpSpPr>
        <p:sp>
          <p:nvSpPr>
            <p:cNvPr id="47" name="7-Point Star 46"/>
            <p:cNvSpPr/>
            <p:nvPr/>
          </p:nvSpPr>
          <p:spPr bwMode="auto">
            <a:xfrm>
              <a:off x="6866731" y="2121958"/>
              <a:ext cx="838200" cy="745067"/>
            </a:xfrm>
            <a:prstGeom prst="star7">
              <a:avLst/>
            </a:prstGeom>
            <a:noFill/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charset="0"/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7019131" y="2257425"/>
              <a:ext cx="55656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RP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4444247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Tor Works</a:t>
            </a:r>
            <a:endParaRPr lang="en-US" dirty="0"/>
          </a:p>
        </p:txBody>
      </p:sp>
      <p:pic>
        <p:nvPicPr>
          <p:cNvPr id="6" name="Content Placeholder 2" descr="or-overview-2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7219" b="-37219"/>
          <a:stretch>
            <a:fillRect/>
          </a:stretch>
        </p:blipFill>
        <p:spPr>
          <a:xfrm>
            <a:off x="745484" y="2943225"/>
            <a:ext cx="5511647" cy="3048000"/>
          </a:xfrm>
        </p:spPr>
      </p:pic>
    </p:spTree>
    <p:extLst>
      <p:ext uri="{BB962C8B-B14F-4D97-AF65-F5344CB8AC3E}">
        <p14:creationId xmlns:p14="http://schemas.microsoft.com/office/powerpoint/2010/main" val="40120828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1" name="Straight Connector 50"/>
          <p:cNvCxnSpPr>
            <a:stCxn id="9" idx="0"/>
          </p:cNvCxnSpPr>
          <p:nvPr/>
        </p:nvCxnSpPr>
        <p:spPr>
          <a:xfrm rot="5400000" flipH="1" flipV="1">
            <a:off x="5069495" y="2441389"/>
            <a:ext cx="76200" cy="5347072"/>
          </a:xfrm>
          <a:prstGeom prst="bentConnector2">
            <a:avLst/>
          </a:prstGeom>
          <a:ln w="76200" cmpd="sng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flipH="1">
            <a:off x="7400131" y="3784678"/>
            <a:ext cx="228600" cy="1292147"/>
          </a:xfrm>
          <a:prstGeom prst="bentConnector4">
            <a:avLst>
              <a:gd name="adj1" fmla="val -367493"/>
              <a:gd name="adj2" fmla="val 101400"/>
            </a:avLst>
          </a:prstGeom>
          <a:ln w="76200" cmpd="sng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2447133" y="3706231"/>
            <a:ext cx="4648200" cy="1"/>
          </a:xfrm>
          <a:prstGeom prst="line">
            <a:avLst/>
          </a:prstGeom>
          <a:ln w="76200" cmpd="sng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8" name="Group 17"/>
          <p:cNvGrpSpPr/>
          <p:nvPr/>
        </p:nvGrpSpPr>
        <p:grpSpPr>
          <a:xfrm>
            <a:off x="3209133" y="2328140"/>
            <a:ext cx="1350821" cy="1649040"/>
            <a:chOff x="1532731" y="4626116"/>
            <a:chExt cx="1602759" cy="1956598"/>
          </a:xfrm>
        </p:grpSpPr>
        <p:pic>
          <p:nvPicPr>
            <p:cNvPr id="24" name="Picture 23" descr="relay-onion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32731" y="4626116"/>
              <a:ext cx="1602759" cy="1956598"/>
            </a:xfrm>
            <a:prstGeom prst="rect">
              <a:avLst/>
            </a:prstGeom>
          </p:spPr>
        </p:pic>
        <p:sp>
          <p:nvSpPr>
            <p:cNvPr id="25" name="TextBox 24"/>
            <p:cNvSpPr txBox="1"/>
            <p:nvPr/>
          </p:nvSpPr>
          <p:spPr>
            <a:xfrm>
              <a:off x="1894378" y="6064012"/>
              <a:ext cx="106679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entry</a:t>
              </a:r>
              <a:endParaRPr lang="en-US" dirty="0"/>
            </a:p>
          </p:txBody>
        </p:sp>
      </p:grpSp>
      <p:pic>
        <p:nvPicPr>
          <p:cNvPr id="26" name="Picture 25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0112" y="2328140"/>
            <a:ext cx="1350821" cy="1649040"/>
          </a:xfrm>
          <a:prstGeom prst="rect">
            <a:avLst/>
          </a:prstGeom>
        </p:spPr>
      </p:pic>
      <p:cxnSp>
        <p:nvCxnSpPr>
          <p:cNvPr id="37" name="Straight Connector 36"/>
          <p:cNvCxnSpPr/>
          <p:nvPr/>
        </p:nvCxnSpPr>
        <p:spPr>
          <a:xfrm flipV="1">
            <a:off x="2447132" y="6531116"/>
            <a:ext cx="4648200" cy="1"/>
          </a:xfrm>
          <a:prstGeom prst="line">
            <a:avLst/>
          </a:prstGeom>
          <a:ln w="76200" cmpd="sng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Hidden </a:t>
            </a:r>
            <a:r>
              <a:rPr lang="en-US" dirty="0"/>
              <a:t>S</a:t>
            </a:r>
            <a:r>
              <a:rPr lang="en-US" dirty="0" smtClean="0"/>
              <a:t>ervices</a:t>
            </a:r>
            <a:endParaRPr lang="en-US" dirty="0"/>
          </a:p>
        </p:txBody>
      </p:sp>
      <p:pic>
        <p:nvPicPr>
          <p:cNvPr id="9" name="Picture 8"/>
          <p:cNvPicPr/>
          <p:nvPr/>
        </p:nvPicPr>
        <p:blipFill>
          <a:blip r:embed="rId3"/>
          <a:stretch>
            <a:fillRect/>
          </a:stretch>
        </p:blipFill>
        <p:spPr>
          <a:xfrm>
            <a:off x="1913732" y="5153025"/>
            <a:ext cx="1040653" cy="1589937"/>
          </a:xfrm>
          <a:prstGeom prst="rect">
            <a:avLst/>
          </a:prstGeom>
        </p:spPr>
      </p:pic>
      <p:grpSp>
        <p:nvGrpSpPr>
          <p:cNvPr id="27" name="Group 26"/>
          <p:cNvGrpSpPr/>
          <p:nvPr/>
        </p:nvGrpSpPr>
        <p:grpSpPr>
          <a:xfrm>
            <a:off x="3209132" y="5153025"/>
            <a:ext cx="1350821" cy="1649040"/>
            <a:chOff x="1532731" y="4626116"/>
            <a:chExt cx="1602759" cy="1956598"/>
          </a:xfrm>
        </p:grpSpPr>
        <p:pic>
          <p:nvPicPr>
            <p:cNvPr id="28" name="Picture 27" descr="relay-onion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32731" y="4626116"/>
              <a:ext cx="1602759" cy="1956598"/>
            </a:xfrm>
            <a:prstGeom prst="rect">
              <a:avLst/>
            </a:prstGeom>
          </p:spPr>
        </p:pic>
        <p:sp>
          <p:nvSpPr>
            <p:cNvPr id="29" name="TextBox 28"/>
            <p:cNvSpPr txBox="1"/>
            <p:nvPr/>
          </p:nvSpPr>
          <p:spPr>
            <a:xfrm>
              <a:off x="1894378" y="6064012"/>
              <a:ext cx="106679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entry</a:t>
              </a:r>
              <a:endParaRPr lang="en-US" dirty="0"/>
            </a:p>
          </p:txBody>
        </p:sp>
      </p:grpSp>
      <p:pic>
        <p:nvPicPr>
          <p:cNvPr id="31" name="Picture 30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0111" y="5153025"/>
            <a:ext cx="1350821" cy="1649040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6409531" y="5163289"/>
            <a:ext cx="1676399" cy="1681885"/>
            <a:chOff x="7323932" y="5163289"/>
            <a:chExt cx="1676399" cy="1681885"/>
          </a:xfrm>
        </p:grpSpPr>
        <p:pic>
          <p:nvPicPr>
            <p:cNvPr id="34" name="Picture 33" descr="relay-onion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00132" y="5163289"/>
              <a:ext cx="1350821" cy="1649040"/>
            </a:xfrm>
            <a:prstGeom prst="rect">
              <a:avLst/>
            </a:prstGeom>
          </p:spPr>
        </p:pic>
        <p:sp>
          <p:nvSpPr>
            <p:cNvPr id="35" name="TextBox 34"/>
            <p:cNvSpPr txBox="1"/>
            <p:nvPr/>
          </p:nvSpPr>
          <p:spPr>
            <a:xfrm>
              <a:off x="7323932" y="6383509"/>
              <a:ext cx="167639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IP</a:t>
              </a:r>
              <a:endParaRPr lang="en-US" dirty="0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694532" y="5457825"/>
            <a:ext cx="1708001" cy="1225691"/>
            <a:chOff x="8009731" y="276225"/>
            <a:chExt cx="2026555" cy="1454291"/>
          </a:xfrm>
        </p:grpSpPr>
        <p:pic>
          <p:nvPicPr>
            <p:cNvPr id="20" name="Picture 19"/>
            <p:cNvPicPr/>
            <p:nvPr/>
          </p:nvPicPr>
          <p:blipFill>
            <a:blip r:embed="rId4"/>
            <a:stretch>
              <a:fillRect/>
            </a:stretch>
          </p:blipFill>
          <p:spPr>
            <a:xfrm>
              <a:off x="8009731" y="276225"/>
              <a:ext cx="1752600" cy="1454291"/>
            </a:xfrm>
            <a:prstGeom prst="rect">
              <a:avLst/>
            </a:prstGeom>
          </p:spPr>
        </p:pic>
        <p:sp>
          <p:nvSpPr>
            <p:cNvPr id="21" name="TextBox 20"/>
            <p:cNvSpPr txBox="1"/>
            <p:nvPr/>
          </p:nvSpPr>
          <p:spPr>
            <a:xfrm>
              <a:off x="8733026" y="637872"/>
              <a:ext cx="1303260" cy="547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HS</a:t>
              </a:r>
              <a:endParaRPr lang="en-US" dirty="0"/>
            </a:p>
          </p:txBody>
        </p:sp>
      </p:grpSp>
      <p:pic>
        <p:nvPicPr>
          <p:cNvPr id="22" name="Picture 21"/>
          <p:cNvPicPr/>
          <p:nvPr/>
        </p:nvPicPr>
        <p:blipFill>
          <a:blip r:embed="rId3"/>
          <a:stretch>
            <a:fillRect/>
          </a:stretch>
        </p:blipFill>
        <p:spPr>
          <a:xfrm>
            <a:off x="1913732" y="2409825"/>
            <a:ext cx="1040653" cy="1589937"/>
          </a:xfrm>
          <a:prstGeom prst="rect">
            <a:avLst/>
          </a:prstGeom>
        </p:spPr>
      </p:pic>
      <p:sp>
        <p:nvSpPr>
          <p:cNvPr id="23" name="Rectangular Callout 22"/>
          <p:cNvSpPr/>
          <p:nvPr/>
        </p:nvSpPr>
        <p:spPr bwMode="auto">
          <a:xfrm>
            <a:off x="237331" y="3857625"/>
            <a:ext cx="1524000" cy="1447800"/>
          </a:xfrm>
          <a:prstGeom prst="wedgeRectCallout">
            <a:avLst>
              <a:gd name="adj1" fmla="val 83108"/>
              <a:gd name="adj2" fmla="val 47214"/>
            </a:avLst>
          </a:prstGeom>
          <a:noFill/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charset="0"/>
              </a:rPr>
              <a:t>Build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charset="0"/>
              </a:rPr>
              <a:t>New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charset="0"/>
              </a:rPr>
              <a:t> Circuit to RP</a:t>
            </a:r>
            <a:endParaRPr kumimoji="0" lang="en-US" sz="2400" b="0" i="1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</a:endParaRPr>
          </a:p>
        </p:txBody>
      </p:sp>
      <p:grpSp>
        <p:nvGrpSpPr>
          <p:cNvPr id="41" name="Group 40"/>
          <p:cNvGrpSpPr/>
          <p:nvPr/>
        </p:nvGrpSpPr>
        <p:grpSpPr>
          <a:xfrm>
            <a:off x="6409532" y="2333625"/>
            <a:ext cx="1676399" cy="1681885"/>
            <a:chOff x="5709519" y="4619625"/>
            <a:chExt cx="1989060" cy="1995569"/>
          </a:xfrm>
        </p:grpSpPr>
        <p:pic>
          <p:nvPicPr>
            <p:cNvPr id="42" name="Picture 41" descr="relay-onion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99931" y="4619625"/>
              <a:ext cx="1602759" cy="1956598"/>
            </a:xfrm>
            <a:prstGeom prst="rect">
              <a:avLst/>
            </a:prstGeom>
          </p:spPr>
        </p:pic>
        <p:sp>
          <p:nvSpPr>
            <p:cNvPr id="43" name="TextBox 42"/>
            <p:cNvSpPr txBox="1"/>
            <p:nvPr/>
          </p:nvSpPr>
          <p:spPr>
            <a:xfrm>
              <a:off x="5709519" y="6067425"/>
              <a:ext cx="1989060" cy="547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RP</a:t>
              </a:r>
              <a:endParaRPr lang="en-US" dirty="0"/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3209131" y="3705225"/>
            <a:ext cx="1350821" cy="1649040"/>
            <a:chOff x="1532731" y="4626116"/>
            <a:chExt cx="1602759" cy="1956598"/>
          </a:xfrm>
        </p:grpSpPr>
        <p:pic>
          <p:nvPicPr>
            <p:cNvPr id="32" name="Picture 31" descr="relay-onion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32731" y="4626116"/>
              <a:ext cx="1602759" cy="1956598"/>
            </a:xfrm>
            <a:prstGeom prst="rect">
              <a:avLst/>
            </a:prstGeom>
          </p:spPr>
        </p:pic>
        <p:sp>
          <p:nvSpPr>
            <p:cNvPr id="36" name="TextBox 35"/>
            <p:cNvSpPr txBox="1"/>
            <p:nvPr/>
          </p:nvSpPr>
          <p:spPr>
            <a:xfrm>
              <a:off x="1894378" y="6064012"/>
              <a:ext cx="106679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entry</a:t>
              </a:r>
              <a:endParaRPr lang="en-US" dirty="0"/>
            </a:p>
          </p:txBody>
        </p:sp>
      </p:grpSp>
      <p:pic>
        <p:nvPicPr>
          <p:cNvPr id="38" name="Picture 37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0110" y="3705225"/>
            <a:ext cx="1350821" cy="1649040"/>
          </a:xfrm>
          <a:prstGeom prst="rect">
            <a:avLst/>
          </a:prstGeom>
        </p:spPr>
      </p:pic>
      <p:pic>
        <p:nvPicPr>
          <p:cNvPr id="39" name="Picture 38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6510" y="3705225"/>
            <a:ext cx="1350821" cy="1649040"/>
          </a:xfrm>
          <a:prstGeom prst="rect">
            <a:avLst/>
          </a:prstGeom>
        </p:spPr>
      </p:pic>
      <p:grpSp>
        <p:nvGrpSpPr>
          <p:cNvPr id="40" name="Group 39"/>
          <p:cNvGrpSpPr/>
          <p:nvPr/>
        </p:nvGrpSpPr>
        <p:grpSpPr>
          <a:xfrm>
            <a:off x="1151731" y="6600825"/>
            <a:ext cx="838200" cy="745067"/>
            <a:chOff x="6866731" y="2121958"/>
            <a:chExt cx="838200" cy="745067"/>
          </a:xfrm>
        </p:grpSpPr>
        <p:sp>
          <p:nvSpPr>
            <p:cNvPr id="45" name="7-Point Star 44"/>
            <p:cNvSpPr/>
            <p:nvPr/>
          </p:nvSpPr>
          <p:spPr bwMode="auto">
            <a:xfrm>
              <a:off x="6866731" y="2121958"/>
              <a:ext cx="838200" cy="745067"/>
            </a:xfrm>
            <a:prstGeom prst="star7">
              <a:avLst/>
            </a:prstGeom>
            <a:noFill/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charset="0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7019131" y="2257425"/>
              <a:ext cx="55656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RP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9448966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1" name="Straight Connector 50"/>
          <p:cNvCxnSpPr>
            <a:stCxn id="9" idx="0"/>
          </p:cNvCxnSpPr>
          <p:nvPr/>
        </p:nvCxnSpPr>
        <p:spPr>
          <a:xfrm rot="5400000" flipH="1" flipV="1">
            <a:off x="5069495" y="2441389"/>
            <a:ext cx="76200" cy="5347072"/>
          </a:xfrm>
          <a:prstGeom prst="bentConnector2">
            <a:avLst/>
          </a:prstGeom>
          <a:ln w="76200" cmpd="sng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flipH="1">
            <a:off x="7400131" y="3784678"/>
            <a:ext cx="228600" cy="1292147"/>
          </a:xfrm>
          <a:prstGeom prst="bentConnector4">
            <a:avLst>
              <a:gd name="adj1" fmla="val -367493"/>
              <a:gd name="adj2" fmla="val 101400"/>
            </a:avLst>
          </a:prstGeom>
          <a:ln w="76200" cmpd="sng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2447133" y="3706231"/>
            <a:ext cx="4648200" cy="1"/>
          </a:xfrm>
          <a:prstGeom prst="line">
            <a:avLst/>
          </a:prstGeom>
          <a:ln w="76200" cmpd="sng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8" name="Group 17"/>
          <p:cNvGrpSpPr/>
          <p:nvPr/>
        </p:nvGrpSpPr>
        <p:grpSpPr>
          <a:xfrm>
            <a:off x="3209133" y="2328140"/>
            <a:ext cx="1350821" cy="1649040"/>
            <a:chOff x="1532731" y="4626116"/>
            <a:chExt cx="1602759" cy="1956598"/>
          </a:xfrm>
        </p:grpSpPr>
        <p:pic>
          <p:nvPicPr>
            <p:cNvPr id="24" name="Picture 23" descr="relay-onion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32731" y="4626116"/>
              <a:ext cx="1602759" cy="1956598"/>
            </a:xfrm>
            <a:prstGeom prst="rect">
              <a:avLst/>
            </a:prstGeom>
          </p:spPr>
        </p:pic>
        <p:sp>
          <p:nvSpPr>
            <p:cNvPr id="25" name="TextBox 24"/>
            <p:cNvSpPr txBox="1"/>
            <p:nvPr/>
          </p:nvSpPr>
          <p:spPr>
            <a:xfrm>
              <a:off x="1894378" y="6064012"/>
              <a:ext cx="106679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entry</a:t>
              </a:r>
              <a:endParaRPr lang="en-US" dirty="0"/>
            </a:p>
          </p:txBody>
        </p:sp>
      </p:grpSp>
      <p:pic>
        <p:nvPicPr>
          <p:cNvPr id="26" name="Picture 25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0112" y="2328140"/>
            <a:ext cx="1350821" cy="1649040"/>
          </a:xfrm>
          <a:prstGeom prst="rect">
            <a:avLst/>
          </a:prstGeom>
        </p:spPr>
      </p:pic>
      <p:cxnSp>
        <p:nvCxnSpPr>
          <p:cNvPr id="37" name="Straight Connector 36"/>
          <p:cNvCxnSpPr/>
          <p:nvPr/>
        </p:nvCxnSpPr>
        <p:spPr>
          <a:xfrm flipV="1">
            <a:off x="2447132" y="6531116"/>
            <a:ext cx="4648200" cy="1"/>
          </a:xfrm>
          <a:prstGeom prst="line">
            <a:avLst/>
          </a:prstGeom>
          <a:ln w="76200" cmpd="sng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Hidden </a:t>
            </a:r>
            <a:r>
              <a:rPr lang="en-US" dirty="0"/>
              <a:t>S</a:t>
            </a:r>
            <a:r>
              <a:rPr lang="en-US" dirty="0" smtClean="0"/>
              <a:t>ervices</a:t>
            </a:r>
            <a:endParaRPr lang="en-US" dirty="0"/>
          </a:p>
        </p:txBody>
      </p:sp>
      <p:pic>
        <p:nvPicPr>
          <p:cNvPr id="9" name="Picture 8"/>
          <p:cNvPicPr/>
          <p:nvPr/>
        </p:nvPicPr>
        <p:blipFill>
          <a:blip r:embed="rId3"/>
          <a:stretch>
            <a:fillRect/>
          </a:stretch>
        </p:blipFill>
        <p:spPr>
          <a:xfrm>
            <a:off x="1913732" y="5153025"/>
            <a:ext cx="1040653" cy="1589937"/>
          </a:xfrm>
          <a:prstGeom prst="rect">
            <a:avLst/>
          </a:prstGeom>
        </p:spPr>
      </p:pic>
      <p:grpSp>
        <p:nvGrpSpPr>
          <p:cNvPr id="27" name="Group 26"/>
          <p:cNvGrpSpPr/>
          <p:nvPr/>
        </p:nvGrpSpPr>
        <p:grpSpPr>
          <a:xfrm>
            <a:off x="3209132" y="5153025"/>
            <a:ext cx="1350821" cy="1649040"/>
            <a:chOff x="1532731" y="4626116"/>
            <a:chExt cx="1602759" cy="1956598"/>
          </a:xfrm>
        </p:grpSpPr>
        <p:pic>
          <p:nvPicPr>
            <p:cNvPr id="28" name="Picture 27" descr="relay-onion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32731" y="4626116"/>
              <a:ext cx="1602759" cy="1956598"/>
            </a:xfrm>
            <a:prstGeom prst="rect">
              <a:avLst/>
            </a:prstGeom>
          </p:spPr>
        </p:pic>
        <p:sp>
          <p:nvSpPr>
            <p:cNvPr id="29" name="TextBox 28"/>
            <p:cNvSpPr txBox="1"/>
            <p:nvPr/>
          </p:nvSpPr>
          <p:spPr>
            <a:xfrm>
              <a:off x="1894378" y="6064012"/>
              <a:ext cx="106679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entry</a:t>
              </a:r>
              <a:endParaRPr lang="en-US" dirty="0"/>
            </a:p>
          </p:txBody>
        </p:sp>
      </p:grpSp>
      <p:pic>
        <p:nvPicPr>
          <p:cNvPr id="31" name="Picture 30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0111" y="5153025"/>
            <a:ext cx="1350821" cy="1649040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6409531" y="5163289"/>
            <a:ext cx="1676399" cy="1681885"/>
            <a:chOff x="7323932" y="5163289"/>
            <a:chExt cx="1676399" cy="1681885"/>
          </a:xfrm>
        </p:grpSpPr>
        <p:pic>
          <p:nvPicPr>
            <p:cNvPr id="34" name="Picture 33" descr="relay-onion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00132" y="5163289"/>
              <a:ext cx="1350821" cy="1649040"/>
            </a:xfrm>
            <a:prstGeom prst="rect">
              <a:avLst/>
            </a:prstGeom>
          </p:spPr>
        </p:pic>
        <p:sp>
          <p:nvSpPr>
            <p:cNvPr id="35" name="TextBox 34"/>
            <p:cNvSpPr txBox="1"/>
            <p:nvPr/>
          </p:nvSpPr>
          <p:spPr>
            <a:xfrm>
              <a:off x="7323932" y="6383509"/>
              <a:ext cx="167639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IP</a:t>
              </a:r>
              <a:endParaRPr lang="en-US" dirty="0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694532" y="5457825"/>
            <a:ext cx="1708001" cy="1225691"/>
            <a:chOff x="8009731" y="276225"/>
            <a:chExt cx="2026555" cy="1454291"/>
          </a:xfrm>
        </p:grpSpPr>
        <p:pic>
          <p:nvPicPr>
            <p:cNvPr id="20" name="Picture 19"/>
            <p:cNvPicPr/>
            <p:nvPr/>
          </p:nvPicPr>
          <p:blipFill>
            <a:blip r:embed="rId4"/>
            <a:stretch>
              <a:fillRect/>
            </a:stretch>
          </p:blipFill>
          <p:spPr>
            <a:xfrm>
              <a:off x="8009731" y="276225"/>
              <a:ext cx="1752600" cy="1454291"/>
            </a:xfrm>
            <a:prstGeom prst="rect">
              <a:avLst/>
            </a:prstGeom>
          </p:spPr>
        </p:pic>
        <p:sp>
          <p:nvSpPr>
            <p:cNvPr id="21" name="TextBox 20"/>
            <p:cNvSpPr txBox="1"/>
            <p:nvPr/>
          </p:nvSpPr>
          <p:spPr>
            <a:xfrm>
              <a:off x="8733026" y="637872"/>
              <a:ext cx="1303260" cy="547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HS</a:t>
              </a:r>
              <a:endParaRPr lang="en-US" dirty="0"/>
            </a:p>
          </p:txBody>
        </p:sp>
      </p:grpSp>
      <p:pic>
        <p:nvPicPr>
          <p:cNvPr id="22" name="Picture 21"/>
          <p:cNvPicPr/>
          <p:nvPr/>
        </p:nvPicPr>
        <p:blipFill>
          <a:blip r:embed="rId3"/>
          <a:stretch>
            <a:fillRect/>
          </a:stretch>
        </p:blipFill>
        <p:spPr>
          <a:xfrm>
            <a:off x="1913732" y="2409825"/>
            <a:ext cx="1040653" cy="1589937"/>
          </a:xfrm>
          <a:prstGeom prst="rect">
            <a:avLst/>
          </a:prstGeom>
        </p:spPr>
      </p:pic>
      <p:sp>
        <p:nvSpPr>
          <p:cNvPr id="23" name="Rectangular Callout 22"/>
          <p:cNvSpPr/>
          <p:nvPr/>
        </p:nvSpPr>
        <p:spPr bwMode="auto">
          <a:xfrm>
            <a:off x="7857331" y="2562225"/>
            <a:ext cx="2142332" cy="762000"/>
          </a:xfrm>
          <a:prstGeom prst="wedgeRectCallout">
            <a:avLst>
              <a:gd name="adj1" fmla="val -25171"/>
              <a:gd name="adj2" fmla="val 107966"/>
            </a:avLst>
          </a:prstGeom>
          <a:noFill/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charset="0"/>
              </a:rPr>
              <a:t>Communicate!</a:t>
            </a:r>
            <a:endParaRPr kumimoji="0" lang="en-US" sz="2400" b="0" i="1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</a:endParaRPr>
          </a:p>
        </p:txBody>
      </p:sp>
      <p:grpSp>
        <p:nvGrpSpPr>
          <p:cNvPr id="41" name="Group 40"/>
          <p:cNvGrpSpPr/>
          <p:nvPr/>
        </p:nvGrpSpPr>
        <p:grpSpPr>
          <a:xfrm>
            <a:off x="6409532" y="2333625"/>
            <a:ext cx="1676399" cy="1681885"/>
            <a:chOff x="5709519" y="4619625"/>
            <a:chExt cx="1989060" cy="1995569"/>
          </a:xfrm>
        </p:grpSpPr>
        <p:pic>
          <p:nvPicPr>
            <p:cNvPr id="42" name="Picture 41" descr="relay-onion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99931" y="4619625"/>
              <a:ext cx="1602759" cy="1956598"/>
            </a:xfrm>
            <a:prstGeom prst="rect">
              <a:avLst/>
            </a:prstGeom>
          </p:spPr>
        </p:pic>
        <p:sp>
          <p:nvSpPr>
            <p:cNvPr id="43" name="TextBox 42"/>
            <p:cNvSpPr txBox="1"/>
            <p:nvPr/>
          </p:nvSpPr>
          <p:spPr>
            <a:xfrm>
              <a:off x="5709519" y="6067425"/>
              <a:ext cx="1989060" cy="547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RP</a:t>
              </a:r>
              <a:endParaRPr lang="en-US" dirty="0"/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3209131" y="3705225"/>
            <a:ext cx="1350821" cy="1649040"/>
            <a:chOff x="1532731" y="4626116"/>
            <a:chExt cx="1602759" cy="1956598"/>
          </a:xfrm>
        </p:grpSpPr>
        <p:pic>
          <p:nvPicPr>
            <p:cNvPr id="32" name="Picture 31" descr="relay-onion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32731" y="4626116"/>
              <a:ext cx="1602759" cy="1956598"/>
            </a:xfrm>
            <a:prstGeom prst="rect">
              <a:avLst/>
            </a:prstGeom>
          </p:spPr>
        </p:pic>
        <p:sp>
          <p:nvSpPr>
            <p:cNvPr id="36" name="TextBox 35"/>
            <p:cNvSpPr txBox="1"/>
            <p:nvPr/>
          </p:nvSpPr>
          <p:spPr>
            <a:xfrm>
              <a:off x="1894378" y="6064012"/>
              <a:ext cx="106679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entry</a:t>
              </a:r>
              <a:endParaRPr lang="en-US" dirty="0"/>
            </a:p>
          </p:txBody>
        </p:sp>
      </p:grpSp>
      <p:pic>
        <p:nvPicPr>
          <p:cNvPr id="38" name="Picture 37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0110" y="3705225"/>
            <a:ext cx="1350821" cy="1649040"/>
          </a:xfrm>
          <a:prstGeom prst="rect">
            <a:avLst/>
          </a:prstGeom>
        </p:spPr>
      </p:pic>
      <p:pic>
        <p:nvPicPr>
          <p:cNvPr id="39" name="Picture 38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6510" y="3705225"/>
            <a:ext cx="1350821" cy="1649040"/>
          </a:xfrm>
          <a:prstGeom prst="rect">
            <a:avLst/>
          </a:prstGeom>
        </p:spPr>
      </p:pic>
      <p:grpSp>
        <p:nvGrpSpPr>
          <p:cNvPr id="40" name="Group 39"/>
          <p:cNvGrpSpPr/>
          <p:nvPr/>
        </p:nvGrpSpPr>
        <p:grpSpPr>
          <a:xfrm>
            <a:off x="1151731" y="6600825"/>
            <a:ext cx="838200" cy="745067"/>
            <a:chOff x="6866731" y="2121958"/>
            <a:chExt cx="838200" cy="745067"/>
          </a:xfrm>
        </p:grpSpPr>
        <p:sp>
          <p:nvSpPr>
            <p:cNvPr id="45" name="7-Point Star 44"/>
            <p:cNvSpPr/>
            <p:nvPr/>
          </p:nvSpPr>
          <p:spPr bwMode="auto">
            <a:xfrm>
              <a:off x="6866731" y="2121958"/>
              <a:ext cx="838200" cy="745067"/>
            </a:xfrm>
            <a:prstGeom prst="star7">
              <a:avLst/>
            </a:prstGeom>
            <a:noFill/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charset="0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7019131" y="2257425"/>
              <a:ext cx="55656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RP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2154853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Straight Connector 16"/>
          <p:cNvCxnSpPr/>
          <p:nvPr/>
        </p:nvCxnSpPr>
        <p:spPr>
          <a:xfrm flipV="1">
            <a:off x="2447133" y="3706231"/>
            <a:ext cx="4648200" cy="1"/>
          </a:xfrm>
          <a:prstGeom prst="line">
            <a:avLst/>
          </a:prstGeom>
          <a:ln w="76200" cmpd="sng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8" name="Group 17"/>
          <p:cNvGrpSpPr/>
          <p:nvPr/>
        </p:nvGrpSpPr>
        <p:grpSpPr>
          <a:xfrm>
            <a:off x="3209133" y="2328140"/>
            <a:ext cx="1350821" cy="1649040"/>
            <a:chOff x="1532731" y="4626116"/>
            <a:chExt cx="1602759" cy="1956598"/>
          </a:xfrm>
        </p:grpSpPr>
        <p:pic>
          <p:nvPicPr>
            <p:cNvPr id="24" name="Picture 23" descr="relay-onion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32731" y="4626116"/>
              <a:ext cx="1602759" cy="1956598"/>
            </a:xfrm>
            <a:prstGeom prst="rect">
              <a:avLst/>
            </a:prstGeom>
          </p:spPr>
        </p:pic>
        <p:sp>
          <p:nvSpPr>
            <p:cNvPr id="25" name="TextBox 24"/>
            <p:cNvSpPr txBox="1"/>
            <p:nvPr/>
          </p:nvSpPr>
          <p:spPr>
            <a:xfrm>
              <a:off x="1894378" y="6064012"/>
              <a:ext cx="106679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entry</a:t>
              </a:r>
              <a:endParaRPr lang="en-US" dirty="0"/>
            </a:p>
          </p:txBody>
        </p:sp>
      </p:grpSp>
      <p:pic>
        <p:nvPicPr>
          <p:cNvPr id="26" name="Picture 25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0112" y="2328140"/>
            <a:ext cx="1350821" cy="164904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Deanonymizing</a:t>
            </a:r>
            <a:r>
              <a:rPr lang="en-US" dirty="0"/>
              <a:t> </a:t>
            </a:r>
            <a:r>
              <a:rPr lang="en-US" dirty="0" smtClean="0"/>
              <a:t>Hidden </a:t>
            </a:r>
            <a:r>
              <a:rPr lang="en-US" dirty="0"/>
              <a:t>S</a:t>
            </a:r>
            <a:r>
              <a:rPr lang="en-US" dirty="0" smtClean="0"/>
              <a:t>ervices</a:t>
            </a:r>
            <a:endParaRPr lang="en-US" dirty="0"/>
          </a:p>
        </p:txBody>
      </p:sp>
      <p:pic>
        <p:nvPicPr>
          <p:cNvPr id="9" name="Picture 8"/>
          <p:cNvPicPr/>
          <p:nvPr/>
        </p:nvPicPr>
        <p:blipFill>
          <a:blip r:embed="rId3"/>
          <a:stretch>
            <a:fillRect/>
          </a:stretch>
        </p:blipFill>
        <p:spPr>
          <a:xfrm>
            <a:off x="1913732" y="5153025"/>
            <a:ext cx="1040653" cy="1589937"/>
          </a:xfrm>
          <a:prstGeom prst="rect">
            <a:avLst/>
          </a:prstGeom>
        </p:spPr>
      </p:pic>
      <p:grpSp>
        <p:nvGrpSpPr>
          <p:cNvPr id="19" name="Group 18"/>
          <p:cNvGrpSpPr/>
          <p:nvPr/>
        </p:nvGrpSpPr>
        <p:grpSpPr>
          <a:xfrm>
            <a:off x="694532" y="5457825"/>
            <a:ext cx="1708001" cy="1225691"/>
            <a:chOff x="8009731" y="276225"/>
            <a:chExt cx="2026555" cy="1454291"/>
          </a:xfrm>
        </p:grpSpPr>
        <p:pic>
          <p:nvPicPr>
            <p:cNvPr id="20" name="Picture 19"/>
            <p:cNvPicPr/>
            <p:nvPr/>
          </p:nvPicPr>
          <p:blipFill>
            <a:blip r:embed="rId4"/>
            <a:stretch>
              <a:fillRect/>
            </a:stretch>
          </p:blipFill>
          <p:spPr>
            <a:xfrm>
              <a:off x="8009731" y="276225"/>
              <a:ext cx="1752600" cy="1454291"/>
            </a:xfrm>
            <a:prstGeom prst="rect">
              <a:avLst/>
            </a:prstGeom>
          </p:spPr>
        </p:pic>
        <p:sp>
          <p:nvSpPr>
            <p:cNvPr id="21" name="TextBox 20"/>
            <p:cNvSpPr txBox="1"/>
            <p:nvPr/>
          </p:nvSpPr>
          <p:spPr>
            <a:xfrm>
              <a:off x="8733026" y="637872"/>
              <a:ext cx="1303260" cy="547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HS</a:t>
              </a:r>
              <a:endParaRPr lang="en-US" dirty="0"/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6409532" y="2333625"/>
            <a:ext cx="1676399" cy="1681885"/>
            <a:chOff x="5709519" y="4619625"/>
            <a:chExt cx="1989060" cy="1995569"/>
          </a:xfrm>
        </p:grpSpPr>
        <p:pic>
          <p:nvPicPr>
            <p:cNvPr id="42" name="Picture 41" descr="relay-onion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99931" y="4619625"/>
              <a:ext cx="1602759" cy="1956598"/>
            </a:xfrm>
            <a:prstGeom prst="rect">
              <a:avLst/>
            </a:prstGeom>
          </p:spPr>
        </p:pic>
        <p:sp>
          <p:nvSpPr>
            <p:cNvPr id="43" name="TextBox 42"/>
            <p:cNvSpPr txBox="1"/>
            <p:nvPr/>
          </p:nvSpPr>
          <p:spPr>
            <a:xfrm>
              <a:off x="5709519" y="6067425"/>
              <a:ext cx="1989060" cy="547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RP</a:t>
              </a:r>
              <a:endParaRPr lang="en-US" dirty="0"/>
            </a:p>
          </p:txBody>
        </p:sp>
      </p:grpSp>
      <p:pic>
        <p:nvPicPr>
          <p:cNvPr id="44" name="Picture 43" descr="client_attacker_checkered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731" y="2257425"/>
            <a:ext cx="1021581" cy="1721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01315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Straight Connector 16"/>
          <p:cNvCxnSpPr/>
          <p:nvPr/>
        </p:nvCxnSpPr>
        <p:spPr>
          <a:xfrm flipV="1">
            <a:off x="2447133" y="3706231"/>
            <a:ext cx="4648200" cy="1"/>
          </a:xfrm>
          <a:prstGeom prst="line">
            <a:avLst/>
          </a:prstGeom>
          <a:ln w="76200" cmpd="sng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8" name="Group 17"/>
          <p:cNvGrpSpPr/>
          <p:nvPr/>
        </p:nvGrpSpPr>
        <p:grpSpPr>
          <a:xfrm>
            <a:off x="3209133" y="2328140"/>
            <a:ext cx="1350821" cy="1649040"/>
            <a:chOff x="1532731" y="4626116"/>
            <a:chExt cx="1602759" cy="1956598"/>
          </a:xfrm>
        </p:grpSpPr>
        <p:pic>
          <p:nvPicPr>
            <p:cNvPr id="24" name="Picture 23" descr="relay-onion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32731" y="4626116"/>
              <a:ext cx="1602759" cy="1956598"/>
            </a:xfrm>
            <a:prstGeom prst="rect">
              <a:avLst/>
            </a:prstGeom>
          </p:spPr>
        </p:pic>
        <p:sp>
          <p:nvSpPr>
            <p:cNvPr id="25" name="TextBox 24"/>
            <p:cNvSpPr txBox="1"/>
            <p:nvPr/>
          </p:nvSpPr>
          <p:spPr>
            <a:xfrm>
              <a:off x="1894378" y="6064012"/>
              <a:ext cx="106679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entry</a:t>
              </a:r>
              <a:endParaRPr lang="en-US" dirty="0"/>
            </a:p>
          </p:txBody>
        </p:sp>
      </p:grpSp>
      <p:pic>
        <p:nvPicPr>
          <p:cNvPr id="26" name="Picture 25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0112" y="2328140"/>
            <a:ext cx="1350821" cy="164904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Deanonymizing</a:t>
            </a:r>
            <a:r>
              <a:rPr lang="en-US" dirty="0"/>
              <a:t> </a:t>
            </a:r>
            <a:r>
              <a:rPr lang="en-US" dirty="0" smtClean="0"/>
              <a:t>Hidden </a:t>
            </a:r>
            <a:r>
              <a:rPr lang="en-US" dirty="0"/>
              <a:t>S</a:t>
            </a:r>
            <a:r>
              <a:rPr lang="en-US" dirty="0" smtClean="0"/>
              <a:t>ervices</a:t>
            </a:r>
            <a:endParaRPr lang="en-US" dirty="0"/>
          </a:p>
        </p:txBody>
      </p:sp>
      <p:pic>
        <p:nvPicPr>
          <p:cNvPr id="9" name="Picture 8"/>
          <p:cNvPicPr/>
          <p:nvPr/>
        </p:nvPicPr>
        <p:blipFill>
          <a:blip r:embed="rId3"/>
          <a:stretch>
            <a:fillRect/>
          </a:stretch>
        </p:blipFill>
        <p:spPr>
          <a:xfrm>
            <a:off x="1913732" y="5153025"/>
            <a:ext cx="1040653" cy="1589937"/>
          </a:xfrm>
          <a:prstGeom prst="rect">
            <a:avLst/>
          </a:prstGeom>
        </p:spPr>
      </p:pic>
      <p:grpSp>
        <p:nvGrpSpPr>
          <p:cNvPr id="19" name="Group 18"/>
          <p:cNvGrpSpPr/>
          <p:nvPr/>
        </p:nvGrpSpPr>
        <p:grpSpPr>
          <a:xfrm>
            <a:off x="694532" y="5457825"/>
            <a:ext cx="1708001" cy="1225691"/>
            <a:chOff x="8009731" y="276225"/>
            <a:chExt cx="2026555" cy="1454291"/>
          </a:xfrm>
        </p:grpSpPr>
        <p:pic>
          <p:nvPicPr>
            <p:cNvPr id="20" name="Picture 19"/>
            <p:cNvPicPr/>
            <p:nvPr/>
          </p:nvPicPr>
          <p:blipFill>
            <a:blip r:embed="rId4"/>
            <a:stretch>
              <a:fillRect/>
            </a:stretch>
          </p:blipFill>
          <p:spPr>
            <a:xfrm>
              <a:off x="8009731" y="276225"/>
              <a:ext cx="1752600" cy="1454291"/>
            </a:xfrm>
            <a:prstGeom prst="rect">
              <a:avLst/>
            </a:prstGeom>
          </p:spPr>
        </p:pic>
        <p:sp>
          <p:nvSpPr>
            <p:cNvPr id="21" name="TextBox 20"/>
            <p:cNvSpPr txBox="1"/>
            <p:nvPr/>
          </p:nvSpPr>
          <p:spPr>
            <a:xfrm>
              <a:off x="8733026" y="637872"/>
              <a:ext cx="1303260" cy="547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HS</a:t>
              </a:r>
              <a:endParaRPr lang="en-US" dirty="0"/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6409532" y="2333625"/>
            <a:ext cx="1676399" cy="1681885"/>
            <a:chOff x="5709519" y="4619625"/>
            <a:chExt cx="1989060" cy="1995569"/>
          </a:xfrm>
        </p:grpSpPr>
        <p:pic>
          <p:nvPicPr>
            <p:cNvPr id="42" name="Picture 41" descr="relay-onion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99931" y="4619625"/>
              <a:ext cx="1602759" cy="1956598"/>
            </a:xfrm>
            <a:prstGeom prst="rect">
              <a:avLst/>
            </a:prstGeom>
          </p:spPr>
        </p:pic>
        <p:sp>
          <p:nvSpPr>
            <p:cNvPr id="43" name="TextBox 42"/>
            <p:cNvSpPr txBox="1"/>
            <p:nvPr/>
          </p:nvSpPr>
          <p:spPr>
            <a:xfrm>
              <a:off x="5709519" y="6067425"/>
              <a:ext cx="1989060" cy="547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RP</a:t>
              </a:r>
              <a:endParaRPr lang="en-US" dirty="0"/>
            </a:p>
          </p:txBody>
        </p:sp>
      </p:grpSp>
      <p:pic>
        <p:nvPicPr>
          <p:cNvPr id="44" name="Picture 43" descr="client_attacker_checkered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731" y="2257425"/>
            <a:ext cx="1021581" cy="1721487"/>
          </a:xfrm>
          <a:prstGeom prst="rect">
            <a:avLst/>
          </a:prstGeom>
        </p:spPr>
      </p:pic>
      <p:sp>
        <p:nvSpPr>
          <p:cNvPr id="46" name="Rectangular Callout 45"/>
          <p:cNvSpPr/>
          <p:nvPr/>
        </p:nvSpPr>
        <p:spPr bwMode="auto">
          <a:xfrm>
            <a:off x="313531" y="2486025"/>
            <a:ext cx="1461896" cy="1524000"/>
          </a:xfrm>
          <a:prstGeom prst="wedgeRectCallout">
            <a:avLst>
              <a:gd name="adj1" fmla="val 77985"/>
              <a:gd name="adj2" fmla="val -20540"/>
            </a:avLst>
          </a:prstGeom>
          <a:noFill/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charset="0"/>
              </a:rPr>
              <a:t>Also runs a guard relay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</a:endParaRPr>
          </a:p>
        </p:txBody>
      </p:sp>
      <p:pic>
        <p:nvPicPr>
          <p:cNvPr id="30" name="Picture 29" descr="relay-evil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5531" y="5135797"/>
            <a:ext cx="1371600" cy="1693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14779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3" name="Straight Connector 52"/>
          <p:cNvCxnSpPr/>
          <p:nvPr/>
        </p:nvCxnSpPr>
        <p:spPr>
          <a:xfrm flipH="1">
            <a:off x="7781131" y="3705225"/>
            <a:ext cx="1" cy="2819400"/>
          </a:xfrm>
          <a:prstGeom prst="bentConnector3">
            <a:avLst>
              <a:gd name="adj1" fmla="val -22860000000"/>
            </a:avLst>
          </a:prstGeom>
          <a:ln w="76200" cmpd="sng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2447133" y="3706231"/>
            <a:ext cx="4648200" cy="1"/>
          </a:xfrm>
          <a:prstGeom prst="line">
            <a:avLst/>
          </a:prstGeom>
          <a:ln w="76200" cmpd="sng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8" name="Group 17"/>
          <p:cNvGrpSpPr/>
          <p:nvPr/>
        </p:nvGrpSpPr>
        <p:grpSpPr>
          <a:xfrm>
            <a:off x="3209133" y="2328140"/>
            <a:ext cx="1350821" cy="1649040"/>
            <a:chOff x="1532731" y="4626116"/>
            <a:chExt cx="1602759" cy="1956598"/>
          </a:xfrm>
        </p:grpSpPr>
        <p:pic>
          <p:nvPicPr>
            <p:cNvPr id="24" name="Picture 23" descr="relay-onion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32731" y="4626116"/>
              <a:ext cx="1602759" cy="1956598"/>
            </a:xfrm>
            <a:prstGeom prst="rect">
              <a:avLst/>
            </a:prstGeom>
          </p:spPr>
        </p:pic>
        <p:sp>
          <p:nvSpPr>
            <p:cNvPr id="25" name="TextBox 24"/>
            <p:cNvSpPr txBox="1"/>
            <p:nvPr/>
          </p:nvSpPr>
          <p:spPr>
            <a:xfrm>
              <a:off x="1894378" y="6064012"/>
              <a:ext cx="106679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entry</a:t>
              </a:r>
              <a:endParaRPr lang="en-US" dirty="0"/>
            </a:p>
          </p:txBody>
        </p:sp>
      </p:grpSp>
      <p:pic>
        <p:nvPicPr>
          <p:cNvPr id="26" name="Picture 25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0112" y="2328140"/>
            <a:ext cx="1350821" cy="1649040"/>
          </a:xfrm>
          <a:prstGeom prst="rect">
            <a:avLst/>
          </a:prstGeom>
        </p:spPr>
      </p:pic>
      <p:cxnSp>
        <p:nvCxnSpPr>
          <p:cNvPr id="37" name="Straight Connector 36"/>
          <p:cNvCxnSpPr/>
          <p:nvPr/>
        </p:nvCxnSpPr>
        <p:spPr>
          <a:xfrm flipV="1">
            <a:off x="2447132" y="6524625"/>
            <a:ext cx="5410199" cy="6493"/>
          </a:xfrm>
          <a:prstGeom prst="line">
            <a:avLst/>
          </a:prstGeom>
          <a:ln w="76200" cmpd="sng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Deanonymizing</a:t>
            </a:r>
            <a:r>
              <a:rPr lang="en-US" dirty="0"/>
              <a:t> Hidden Services</a:t>
            </a:r>
          </a:p>
        </p:txBody>
      </p:sp>
      <p:pic>
        <p:nvPicPr>
          <p:cNvPr id="9" name="Picture 8"/>
          <p:cNvPicPr/>
          <p:nvPr/>
        </p:nvPicPr>
        <p:blipFill>
          <a:blip r:embed="rId3"/>
          <a:stretch>
            <a:fillRect/>
          </a:stretch>
        </p:blipFill>
        <p:spPr>
          <a:xfrm>
            <a:off x="1913732" y="5153025"/>
            <a:ext cx="1040653" cy="1589937"/>
          </a:xfrm>
          <a:prstGeom prst="rect">
            <a:avLst/>
          </a:prstGeom>
        </p:spPr>
      </p:pic>
      <p:grpSp>
        <p:nvGrpSpPr>
          <p:cNvPr id="27" name="Group 26"/>
          <p:cNvGrpSpPr/>
          <p:nvPr/>
        </p:nvGrpSpPr>
        <p:grpSpPr>
          <a:xfrm>
            <a:off x="3209132" y="5153025"/>
            <a:ext cx="1350821" cy="1649040"/>
            <a:chOff x="1532731" y="4626116"/>
            <a:chExt cx="1602759" cy="1956598"/>
          </a:xfrm>
        </p:grpSpPr>
        <p:pic>
          <p:nvPicPr>
            <p:cNvPr id="28" name="Picture 27" descr="relay-onion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32731" y="4626116"/>
              <a:ext cx="1602759" cy="1956598"/>
            </a:xfrm>
            <a:prstGeom prst="rect">
              <a:avLst/>
            </a:prstGeom>
          </p:spPr>
        </p:pic>
        <p:sp>
          <p:nvSpPr>
            <p:cNvPr id="29" name="TextBox 28"/>
            <p:cNvSpPr txBox="1"/>
            <p:nvPr/>
          </p:nvSpPr>
          <p:spPr>
            <a:xfrm>
              <a:off x="1894378" y="6064012"/>
              <a:ext cx="106679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entry</a:t>
              </a:r>
              <a:endParaRPr lang="en-US" dirty="0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694532" y="5457825"/>
            <a:ext cx="1708001" cy="1225691"/>
            <a:chOff x="8009731" y="276225"/>
            <a:chExt cx="2026555" cy="1454291"/>
          </a:xfrm>
        </p:grpSpPr>
        <p:pic>
          <p:nvPicPr>
            <p:cNvPr id="20" name="Picture 19"/>
            <p:cNvPicPr/>
            <p:nvPr/>
          </p:nvPicPr>
          <p:blipFill>
            <a:blip r:embed="rId4"/>
            <a:stretch>
              <a:fillRect/>
            </a:stretch>
          </p:blipFill>
          <p:spPr>
            <a:xfrm>
              <a:off x="8009731" y="276225"/>
              <a:ext cx="1752600" cy="1454291"/>
            </a:xfrm>
            <a:prstGeom prst="rect">
              <a:avLst/>
            </a:prstGeom>
          </p:spPr>
        </p:pic>
        <p:sp>
          <p:nvSpPr>
            <p:cNvPr id="21" name="TextBox 20"/>
            <p:cNvSpPr txBox="1"/>
            <p:nvPr/>
          </p:nvSpPr>
          <p:spPr>
            <a:xfrm>
              <a:off x="8733026" y="637872"/>
              <a:ext cx="1303260" cy="547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HS</a:t>
              </a:r>
              <a:endParaRPr lang="en-US" dirty="0"/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6409532" y="2333625"/>
            <a:ext cx="1676399" cy="1681885"/>
            <a:chOff x="5709519" y="4619625"/>
            <a:chExt cx="1989060" cy="1995569"/>
          </a:xfrm>
        </p:grpSpPr>
        <p:pic>
          <p:nvPicPr>
            <p:cNvPr id="42" name="Picture 41" descr="relay-onion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99931" y="4619625"/>
              <a:ext cx="1602759" cy="1956598"/>
            </a:xfrm>
            <a:prstGeom prst="rect">
              <a:avLst/>
            </a:prstGeom>
          </p:spPr>
        </p:pic>
        <p:sp>
          <p:nvSpPr>
            <p:cNvPr id="43" name="TextBox 42"/>
            <p:cNvSpPr txBox="1"/>
            <p:nvPr/>
          </p:nvSpPr>
          <p:spPr>
            <a:xfrm>
              <a:off x="5709519" y="6067425"/>
              <a:ext cx="1989060" cy="547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RP</a:t>
              </a:r>
              <a:endParaRPr lang="en-US" dirty="0"/>
            </a:p>
          </p:txBody>
        </p:sp>
      </p:grpSp>
      <p:pic>
        <p:nvPicPr>
          <p:cNvPr id="39" name="Picture 38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5731" y="5153025"/>
            <a:ext cx="1350821" cy="1649040"/>
          </a:xfrm>
          <a:prstGeom prst="rect">
            <a:avLst/>
          </a:prstGeom>
        </p:spPr>
      </p:pic>
      <p:grpSp>
        <p:nvGrpSpPr>
          <p:cNvPr id="40" name="Group 39"/>
          <p:cNvGrpSpPr/>
          <p:nvPr/>
        </p:nvGrpSpPr>
        <p:grpSpPr>
          <a:xfrm>
            <a:off x="1151731" y="6600825"/>
            <a:ext cx="838200" cy="745067"/>
            <a:chOff x="6866731" y="2121958"/>
            <a:chExt cx="838200" cy="745067"/>
          </a:xfrm>
        </p:grpSpPr>
        <p:sp>
          <p:nvSpPr>
            <p:cNvPr id="45" name="7-Point Star 44"/>
            <p:cNvSpPr/>
            <p:nvPr/>
          </p:nvSpPr>
          <p:spPr bwMode="auto">
            <a:xfrm>
              <a:off x="6866731" y="2121958"/>
              <a:ext cx="838200" cy="745067"/>
            </a:xfrm>
            <a:prstGeom prst="star7">
              <a:avLst/>
            </a:prstGeom>
            <a:noFill/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charset="0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7019131" y="2257425"/>
              <a:ext cx="55656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RP</a:t>
              </a:r>
              <a:endParaRPr lang="en-US" dirty="0"/>
            </a:p>
          </p:txBody>
        </p:sp>
      </p:grpSp>
      <p:pic>
        <p:nvPicPr>
          <p:cNvPr id="44" name="Picture 43" descr="client_attacker_checkered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731" y="2257425"/>
            <a:ext cx="1021581" cy="1721487"/>
          </a:xfrm>
          <a:prstGeom prst="rect">
            <a:avLst/>
          </a:prstGeom>
        </p:spPr>
      </p:pic>
      <p:sp>
        <p:nvSpPr>
          <p:cNvPr id="30" name="Rectangular Callout 29"/>
          <p:cNvSpPr/>
          <p:nvPr/>
        </p:nvSpPr>
        <p:spPr bwMode="auto">
          <a:xfrm>
            <a:off x="237331" y="3857625"/>
            <a:ext cx="1524000" cy="1447800"/>
          </a:xfrm>
          <a:prstGeom prst="wedgeRectCallout">
            <a:avLst>
              <a:gd name="adj1" fmla="val 83108"/>
              <a:gd name="adj2" fmla="val 47214"/>
            </a:avLst>
          </a:prstGeom>
          <a:noFill/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charset="0"/>
              </a:rPr>
              <a:t>Build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charset="0"/>
              </a:rPr>
              <a:t>New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charset="0"/>
              </a:rPr>
              <a:t> Circuit to RP</a:t>
            </a:r>
            <a:endParaRPr kumimoji="0" lang="en-US" sz="2400" b="0" i="1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</a:endParaRPr>
          </a:p>
        </p:txBody>
      </p:sp>
      <p:pic>
        <p:nvPicPr>
          <p:cNvPr id="32" name="Picture 31" descr="relay-evil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5531" y="5135797"/>
            <a:ext cx="1371600" cy="1693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5283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3" name="Straight Connector 52"/>
          <p:cNvCxnSpPr/>
          <p:nvPr/>
        </p:nvCxnSpPr>
        <p:spPr>
          <a:xfrm flipH="1">
            <a:off x="7781131" y="3705225"/>
            <a:ext cx="1" cy="2819400"/>
          </a:xfrm>
          <a:prstGeom prst="bentConnector3">
            <a:avLst>
              <a:gd name="adj1" fmla="val -22860000000"/>
            </a:avLst>
          </a:prstGeom>
          <a:ln w="76200" cmpd="sng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2447133" y="3706231"/>
            <a:ext cx="4648200" cy="1"/>
          </a:xfrm>
          <a:prstGeom prst="line">
            <a:avLst/>
          </a:prstGeom>
          <a:ln w="76200" cmpd="sng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8" name="Group 17"/>
          <p:cNvGrpSpPr/>
          <p:nvPr/>
        </p:nvGrpSpPr>
        <p:grpSpPr>
          <a:xfrm>
            <a:off x="3209133" y="2328140"/>
            <a:ext cx="1350821" cy="1649040"/>
            <a:chOff x="1532731" y="4626116"/>
            <a:chExt cx="1602759" cy="1956598"/>
          </a:xfrm>
        </p:grpSpPr>
        <p:pic>
          <p:nvPicPr>
            <p:cNvPr id="24" name="Picture 23" descr="relay-onion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32731" y="4626116"/>
              <a:ext cx="1602759" cy="1956598"/>
            </a:xfrm>
            <a:prstGeom prst="rect">
              <a:avLst/>
            </a:prstGeom>
          </p:spPr>
        </p:pic>
        <p:sp>
          <p:nvSpPr>
            <p:cNvPr id="25" name="TextBox 24"/>
            <p:cNvSpPr txBox="1"/>
            <p:nvPr/>
          </p:nvSpPr>
          <p:spPr>
            <a:xfrm>
              <a:off x="1894378" y="6064012"/>
              <a:ext cx="106679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entry</a:t>
              </a:r>
              <a:endParaRPr lang="en-US" dirty="0"/>
            </a:p>
          </p:txBody>
        </p:sp>
      </p:grpSp>
      <p:pic>
        <p:nvPicPr>
          <p:cNvPr id="26" name="Picture 25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0112" y="2328140"/>
            <a:ext cx="1350821" cy="1649040"/>
          </a:xfrm>
          <a:prstGeom prst="rect">
            <a:avLst/>
          </a:prstGeom>
        </p:spPr>
      </p:pic>
      <p:cxnSp>
        <p:nvCxnSpPr>
          <p:cNvPr id="37" name="Straight Connector 36"/>
          <p:cNvCxnSpPr/>
          <p:nvPr/>
        </p:nvCxnSpPr>
        <p:spPr>
          <a:xfrm flipV="1">
            <a:off x="2447132" y="6524625"/>
            <a:ext cx="5410199" cy="6493"/>
          </a:xfrm>
          <a:prstGeom prst="line">
            <a:avLst/>
          </a:prstGeom>
          <a:ln w="76200" cmpd="sng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Deanonymizing</a:t>
            </a:r>
            <a:r>
              <a:rPr lang="en-US" dirty="0"/>
              <a:t> Hidden Services</a:t>
            </a:r>
          </a:p>
        </p:txBody>
      </p:sp>
      <p:pic>
        <p:nvPicPr>
          <p:cNvPr id="9" name="Picture 8"/>
          <p:cNvPicPr/>
          <p:nvPr/>
        </p:nvPicPr>
        <p:blipFill>
          <a:blip r:embed="rId3"/>
          <a:stretch>
            <a:fillRect/>
          </a:stretch>
        </p:blipFill>
        <p:spPr>
          <a:xfrm>
            <a:off x="1913732" y="5153025"/>
            <a:ext cx="1040653" cy="1589937"/>
          </a:xfrm>
          <a:prstGeom prst="rect">
            <a:avLst/>
          </a:prstGeom>
        </p:spPr>
      </p:pic>
      <p:grpSp>
        <p:nvGrpSpPr>
          <p:cNvPr id="27" name="Group 26"/>
          <p:cNvGrpSpPr/>
          <p:nvPr/>
        </p:nvGrpSpPr>
        <p:grpSpPr>
          <a:xfrm>
            <a:off x="3209132" y="5153025"/>
            <a:ext cx="1350821" cy="1649040"/>
            <a:chOff x="1532731" y="4626116"/>
            <a:chExt cx="1602759" cy="1956598"/>
          </a:xfrm>
        </p:grpSpPr>
        <p:pic>
          <p:nvPicPr>
            <p:cNvPr id="28" name="Picture 27" descr="relay-onion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32731" y="4626116"/>
              <a:ext cx="1602759" cy="1956598"/>
            </a:xfrm>
            <a:prstGeom prst="rect">
              <a:avLst/>
            </a:prstGeom>
          </p:spPr>
        </p:pic>
        <p:sp>
          <p:nvSpPr>
            <p:cNvPr id="29" name="TextBox 28"/>
            <p:cNvSpPr txBox="1"/>
            <p:nvPr/>
          </p:nvSpPr>
          <p:spPr>
            <a:xfrm>
              <a:off x="1894378" y="6064012"/>
              <a:ext cx="106679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entry</a:t>
              </a:r>
              <a:endParaRPr lang="en-US" dirty="0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694532" y="5457825"/>
            <a:ext cx="1708001" cy="1225691"/>
            <a:chOff x="8009731" y="276225"/>
            <a:chExt cx="2026555" cy="1454291"/>
          </a:xfrm>
        </p:grpSpPr>
        <p:pic>
          <p:nvPicPr>
            <p:cNvPr id="20" name="Picture 19"/>
            <p:cNvPicPr/>
            <p:nvPr/>
          </p:nvPicPr>
          <p:blipFill>
            <a:blip r:embed="rId4"/>
            <a:stretch>
              <a:fillRect/>
            </a:stretch>
          </p:blipFill>
          <p:spPr>
            <a:xfrm>
              <a:off x="8009731" y="276225"/>
              <a:ext cx="1752600" cy="1454291"/>
            </a:xfrm>
            <a:prstGeom prst="rect">
              <a:avLst/>
            </a:prstGeom>
          </p:spPr>
        </p:pic>
        <p:sp>
          <p:nvSpPr>
            <p:cNvPr id="21" name="TextBox 20"/>
            <p:cNvSpPr txBox="1"/>
            <p:nvPr/>
          </p:nvSpPr>
          <p:spPr>
            <a:xfrm>
              <a:off x="8733026" y="637872"/>
              <a:ext cx="1303260" cy="547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HS</a:t>
              </a:r>
              <a:endParaRPr lang="en-US" dirty="0"/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6409532" y="2333625"/>
            <a:ext cx="1676399" cy="1681885"/>
            <a:chOff x="5709519" y="4619625"/>
            <a:chExt cx="1989060" cy="1995569"/>
          </a:xfrm>
        </p:grpSpPr>
        <p:pic>
          <p:nvPicPr>
            <p:cNvPr id="42" name="Picture 41" descr="relay-onion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99931" y="4619625"/>
              <a:ext cx="1602759" cy="1956598"/>
            </a:xfrm>
            <a:prstGeom prst="rect">
              <a:avLst/>
            </a:prstGeom>
          </p:spPr>
        </p:pic>
        <p:sp>
          <p:nvSpPr>
            <p:cNvPr id="43" name="TextBox 42"/>
            <p:cNvSpPr txBox="1"/>
            <p:nvPr/>
          </p:nvSpPr>
          <p:spPr>
            <a:xfrm>
              <a:off x="5709519" y="6067425"/>
              <a:ext cx="1989060" cy="547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RP</a:t>
              </a:r>
              <a:endParaRPr lang="en-US" dirty="0"/>
            </a:p>
          </p:txBody>
        </p:sp>
      </p:grpSp>
      <p:pic>
        <p:nvPicPr>
          <p:cNvPr id="39" name="Picture 38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5731" y="5153025"/>
            <a:ext cx="1350821" cy="1649040"/>
          </a:xfrm>
          <a:prstGeom prst="rect">
            <a:avLst/>
          </a:prstGeom>
        </p:spPr>
      </p:pic>
      <p:grpSp>
        <p:nvGrpSpPr>
          <p:cNvPr id="40" name="Group 39"/>
          <p:cNvGrpSpPr/>
          <p:nvPr/>
        </p:nvGrpSpPr>
        <p:grpSpPr>
          <a:xfrm>
            <a:off x="1151731" y="6600825"/>
            <a:ext cx="838200" cy="745067"/>
            <a:chOff x="6866731" y="2121958"/>
            <a:chExt cx="838200" cy="745067"/>
          </a:xfrm>
        </p:grpSpPr>
        <p:sp>
          <p:nvSpPr>
            <p:cNvPr id="45" name="7-Point Star 44"/>
            <p:cNvSpPr/>
            <p:nvPr/>
          </p:nvSpPr>
          <p:spPr bwMode="auto">
            <a:xfrm>
              <a:off x="6866731" y="2121958"/>
              <a:ext cx="838200" cy="745067"/>
            </a:xfrm>
            <a:prstGeom prst="star7">
              <a:avLst/>
            </a:prstGeom>
            <a:noFill/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charset="0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7019131" y="2257425"/>
              <a:ext cx="55656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RP</a:t>
              </a:r>
              <a:endParaRPr lang="en-US" dirty="0"/>
            </a:p>
          </p:txBody>
        </p:sp>
      </p:grpSp>
      <p:pic>
        <p:nvPicPr>
          <p:cNvPr id="44" name="Picture 43" descr="client_attacker_checkered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731" y="2257425"/>
            <a:ext cx="1021581" cy="1721487"/>
          </a:xfrm>
          <a:prstGeom prst="rect">
            <a:avLst/>
          </a:prstGeom>
        </p:spPr>
      </p:pic>
      <p:pic>
        <p:nvPicPr>
          <p:cNvPr id="56" name="Picture 55" descr="relay-evil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5531" y="5135797"/>
            <a:ext cx="1371600" cy="1693628"/>
          </a:xfrm>
          <a:prstGeom prst="rect">
            <a:avLst/>
          </a:prstGeom>
        </p:spPr>
      </p:pic>
      <p:sp>
        <p:nvSpPr>
          <p:cNvPr id="57" name="Rectangle 56"/>
          <p:cNvSpPr/>
          <p:nvPr/>
        </p:nvSpPr>
        <p:spPr bwMode="auto">
          <a:xfrm>
            <a:off x="4809331" y="5076825"/>
            <a:ext cx="1524000" cy="1905000"/>
          </a:xfrm>
          <a:prstGeom prst="rect">
            <a:avLst/>
          </a:prstGeom>
          <a:noFill/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7019131" y="6905625"/>
            <a:ext cx="28641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S&amp;P 2006, S&amp;P 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988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3" name="Straight Connector 52"/>
          <p:cNvCxnSpPr/>
          <p:nvPr/>
        </p:nvCxnSpPr>
        <p:spPr>
          <a:xfrm flipH="1">
            <a:off x="7781131" y="3705225"/>
            <a:ext cx="1" cy="2819400"/>
          </a:xfrm>
          <a:prstGeom prst="bentConnector3">
            <a:avLst>
              <a:gd name="adj1" fmla="val -22860000000"/>
            </a:avLst>
          </a:prstGeom>
          <a:ln w="76200" cmpd="sng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2447133" y="3706231"/>
            <a:ext cx="4648200" cy="1"/>
          </a:xfrm>
          <a:prstGeom prst="line">
            <a:avLst/>
          </a:prstGeom>
          <a:ln w="76200" cmpd="sng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8" name="Group 17"/>
          <p:cNvGrpSpPr/>
          <p:nvPr/>
        </p:nvGrpSpPr>
        <p:grpSpPr>
          <a:xfrm>
            <a:off x="3209133" y="2328140"/>
            <a:ext cx="1350821" cy="1649040"/>
            <a:chOff x="1532731" y="4626116"/>
            <a:chExt cx="1602759" cy="1956598"/>
          </a:xfrm>
        </p:grpSpPr>
        <p:pic>
          <p:nvPicPr>
            <p:cNvPr id="24" name="Picture 23" descr="relay-onion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32731" y="4626116"/>
              <a:ext cx="1602759" cy="1956598"/>
            </a:xfrm>
            <a:prstGeom prst="rect">
              <a:avLst/>
            </a:prstGeom>
          </p:spPr>
        </p:pic>
        <p:sp>
          <p:nvSpPr>
            <p:cNvPr id="25" name="TextBox 24"/>
            <p:cNvSpPr txBox="1"/>
            <p:nvPr/>
          </p:nvSpPr>
          <p:spPr>
            <a:xfrm>
              <a:off x="1894378" y="6064012"/>
              <a:ext cx="106679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entry</a:t>
              </a:r>
              <a:endParaRPr lang="en-US" dirty="0"/>
            </a:p>
          </p:txBody>
        </p:sp>
      </p:grpSp>
      <p:pic>
        <p:nvPicPr>
          <p:cNvPr id="26" name="Picture 25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0112" y="2328140"/>
            <a:ext cx="1350821" cy="1649040"/>
          </a:xfrm>
          <a:prstGeom prst="rect">
            <a:avLst/>
          </a:prstGeom>
        </p:spPr>
      </p:pic>
      <p:cxnSp>
        <p:nvCxnSpPr>
          <p:cNvPr id="37" name="Straight Connector 36"/>
          <p:cNvCxnSpPr/>
          <p:nvPr/>
        </p:nvCxnSpPr>
        <p:spPr>
          <a:xfrm flipV="1">
            <a:off x="2447132" y="6524625"/>
            <a:ext cx="5410199" cy="6493"/>
          </a:xfrm>
          <a:prstGeom prst="line">
            <a:avLst/>
          </a:prstGeom>
          <a:ln w="76200" cmpd="sng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Deanonymizing</a:t>
            </a:r>
            <a:r>
              <a:rPr lang="en-US" dirty="0"/>
              <a:t> Hidden Services</a:t>
            </a:r>
          </a:p>
        </p:txBody>
      </p:sp>
      <p:pic>
        <p:nvPicPr>
          <p:cNvPr id="9" name="Picture 8"/>
          <p:cNvPicPr/>
          <p:nvPr/>
        </p:nvPicPr>
        <p:blipFill>
          <a:blip r:embed="rId3"/>
          <a:stretch>
            <a:fillRect/>
          </a:stretch>
        </p:blipFill>
        <p:spPr>
          <a:xfrm>
            <a:off x="1913732" y="5153025"/>
            <a:ext cx="1040653" cy="1589937"/>
          </a:xfrm>
          <a:prstGeom prst="rect">
            <a:avLst/>
          </a:prstGeom>
        </p:spPr>
      </p:pic>
      <p:grpSp>
        <p:nvGrpSpPr>
          <p:cNvPr id="27" name="Group 26"/>
          <p:cNvGrpSpPr/>
          <p:nvPr/>
        </p:nvGrpSpPr>
        <p:grpSpPr>
          <a:xfrm>
            <a:off x="3209132" y="5153025"/>
            <a:ext cx="1350821" cy="1649040"/>
            <a:chOff x="1532731" y="4626116"/>
            <a:chExt cx="1602759" cy="1956598"/>
          </a:xfrm>
        </p:grpSpPr>
        <p:pic>
          <p:nvPicPr>
            <p:cNvPr id="28" name="Picture 27" descr="relay-onion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32731" y="4626116"/>
              <a:ext cx="1602759" cy="1956598"/>
            </a:xfrm>
            <a:prstGeom prst="rect">
              <a:avLst/>
            </a:prstGeom>
          </p:spPr>
        </p:pic>
        <p:sp>
          <p:nvSpPr>
            <p:cNvPr id="29" name="TextBox 28"/>
            <p:cNvSpPr txBox="1"/>
            <p:nvPr/>
          </p:nvSpPr>
          <p:spPr>
            <a:xfrm>
              <a:off x="1894378" y="6064012"/>
              <a:ext cx="106679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entry</a:t>
              </a:r>
              <a:endParaRPr lang="en-US" dirty="0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694532" y="5457825"/>
            <a:ext cx="1708001" cy="1225691"/>
            <a:chOff x="8009731" y="276225"/>
            <a:chExt cx="2026555" cy="1454291"/>
          </a:xfrm>
        </p:grpSpPr>
        <p:pic>
          <p:nvPicPr>
            <p:cNvPr id="20" name="Picture 19"/>
            <p:cNvPicPr/>
            <p:nvPr/>
          </p:nvPicPr>
          <p:blipFill>
            <a:blip r:embed="rId4"/>
            <a:stretch>
              <a:fillRect/>
            </a:stretch>
          </p:blipFill>
          <p:spPr>
            <a:xfrm>
              <a:off x="8009731" y="276225"/>
              <a:ext cx="1752600" cy="1454291"/>
            </a:xfrm>
            <a:prstGeom prst="rect">
              <a:avLst/>
            </a:prstGeom>
          </p:spPr>
        </p:pic>
        <p:sp>
          <p:nvSpPr>
            <p:cNvPr id="21" name="TextBox 20"/>
            <p:cNvSpPr txBox="1"/>
            <p:nvPr/>
          </p:nvSpPr>
          <p:spPr>
            <a:xfrm>
              <a:off x="8733026" y="637872"/>
              <a:ext cx="1303260" cy="547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HS</a:t>
              </a:r>
              <a:endParaRPr lang="en-US" dirty="0"/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6409532" y="2333625"/>
            <a:ext cx="1676399" cy="1681885"/>
            <a:chOff x="5709519" y="4619625"/>
            <a:chExt cx="1989060" cy="1995569"/>
          </a:xfrm>
        </p:grpSpPr>
        <p:pic>
          <p:nvPicPr>
            <p:cNvPr id="42" name="Picture 41" descr="relay-onion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99931" y="4619625"/>
              <a:ext cx="1602759" cy="1956598"/>
            </a:xfrm>
            <a:prstGeom prst="rect">
              <a:avLst/>
            </a:prstGeom>
          </p:spPr>
        </p:pic>
        <p:sp>
          <p:nvSpPr>
            <p:cNvPr id="43" name="TextBox 42"/>
            <p:cNvSpPr txBox="1"/>
            <p:nvPr/>
          </p:nvSpPr>
          <p:spPr>
            <a:xfrm>
              <a:off x="5709519" y="6067425"/>
              <a:ext cx="1989060" cy="547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RP</a:t>
              </a:r>
              <a:endParaRPr lang="en-US" dirty="0"/>
            </a:p>
          </p:txBody>
        </p:sp>
      </p:grpSp>
      <p:pic>
        <p:nvPicPr>
          <p:cNvPr id="39" name="Picture 38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5731" y="5153025"/>
            <a:ext cx="1350821" cy="1649040"/>
          </a:xfrm>
          <a:prstGeom prst="rect">
            <a:avLst/>
          </a:prstGeom>
        </p:spPr>
      </p:pic>
      <p:grpSp>
        <p:nvGrpSpPr>
          <p:cNvPr id="40" name="Group 39"/>
          <p:cNvGrpSpPr/>
          <p:nvPr/>
        </p:nvGrpSpPr>
        <p:grpSpPr>
          <a:xfrm>
            <a:off x="1151731" y="6600825"/>
            <a:ext cx="838200" cy="745067"/>
            <a:chOff x="6866731" y="2121958"/>
            <a:chExt cx="838200" cy="745067"/>
          </a:xfrm>
        </p:grpSpPr>
        <p:sp>
          <p:nvSpPr>
            <p:cNvPr id="45" name="7-Point Star 44"/>
            <p:cNvSpPr/>
            <p:nvPr/>
          </p:nvSpPr>
          <p:spPr bwMode="auto">
            <a:xfrm>
              <a:off x="6866731" y="2121958"/>
              <a:ext cx="838200" cy="745067"/>
            </a:xfrm>
            <a:prstGeom prst="star7">
              <a:avLst/>
            </a:prstGeom>
            <a:noFill/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charset="0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7019131" y="2257425"/>
              <a:ext cx="55656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RP</a:t>
              </a:r>
              <a:endParaRPr lang="en-US" dirty="0"/>
            </a:p>
          </p:txBody>
        </p:sp>
      </p:grpSp>
      <p:pic>
        <p:nvPicPr>
          <p:cNvPr id="44" name="Picture 43" descr="client_attacker_checkered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731" y="2257425"/>
            <a:ext cx="1021581" cy="1721487"/>
          </a:xfrm>
          <a:prstGeom prst="rect">
            <a:avLst/>
          </a:prstGeom>
        </p:spPr>
      </p:pic>
      <p:pic>
        <p:nvPicPr>
          <p:cNvPr id="32" name="Picture 31" descr="relay-evil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5531" y="5135797"/>
            <a:ext cx="1371600" cy="1693628"/>
          </a:xfrm>
          <a:prstGeom prst="rect">
            <a:avLst/>
          </a:prstGeom>
        </p:spPr>
      </p:pic>
      <p:sp>
        <p:nvSpPr>
          <p:cNvPr id="33" name="Rectangle 32"/>
          <p:cNvSpPr/>
          <p:nvPr/>
        </p:nvSpPr>
        <p:spPr bwMode="auto">
          <a:xfrm>
            <a:off x="4809331" y="5076825"/>
            <a:ext cx="1524000" cy="1905000"/>
          </a:xfrm>
          <a:prstGeom prst="rect">
            <a:avLst/>
          </a:prstGeom>
          <a:noFill/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8391049" y="6905625"/>
            <a:ext cx="14474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S&amp;P 2013</a:t>
            </a:r>
            <a:endParaRPr lang="en-US" dirty="0"/>
          </a:p>
        </p:txBody>
      </p:sp>
      <p:sp>
        <p:nvSpPr>
          <p:cNvPr id="35" name="Rectangle 34"/>
          <p:cNvSpPr/>
          <p:nvPr/>
        </p:nvSpPr>
        <p:spPr bwMode="auto">
          <a:xfrm>
            <a:off x="3132931" y="4010025"/>
            <a:ext cx="1524000" cy="609600"/>
          </a:xfrm>
          <a:prstGeom prst="rect">
            <a:avLst/>
          </a:prstGeom>
          <a:noFill/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charset="0"/>
              </a:rPr>
              <a:t>PADDING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</a:endParaRPr>
          </a:p>
        </p:txBody>
      </p:sp>
      <p:sp>
        <p:nvSpPr>
          <p:cNvPr id="38" name="Rectangular Callout 37"/>
          <p:cNvSpPr/>
          <p:nvPr/>
        </p:nvSpPr>
        <p:spPr bwMode="auto">
          <a:xfrm>
            <a:off x="389731" y="2409825"/>
            <a:ext cx="1447800" cy="1219200"/>
          </a:xfrm>
          <a:prstGeom prst="wedgeRectCallout">
            <a:avLst>
              <a:gd name="adj1" fmla="val 65744"/>
              <a:gd name="adj2" fmla="val -15169"/>
            </a:avLst>
          </a:prstGeom>
          <a:noFill/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charset="0"/>
              </a:rPr>
              <a:t>Send 50 Padding Cells</a:t>
            </a:r>
            <a:endParaRPr kumimoji="0" lang="en-US" sz="2400" b="0" i="1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3971131" y="4314825"/>
            <a:ext cx="3124200" cy="914400"/>
            <a:chOff x="3971131" y="4314825"/>
            <a:chExt cx="3124200" cy="914400"/>
          </a:xfrm>
        </p:grpSpPr>
        <p:cxnSp>
          <p:nvCxnSpPr>
            <p:cNvPr id="46" name="Straight Arrow Connector 45"/>
            <p:cNvCxnSpPr/>
            <p:nvPr/>
          </p:nvCxnSpPr>
          <p:spPr bwMode="auto">
            <a:xfrm>
              <a:off x="4961731" y="4314825"/>
              <a:ext cx="2133600" cy="0"/>
            </a:xfrm>
            <a:prstGeom prst="straightConnector1">
              <a:avLst/>
            </a:prstGeom>
            <a:solidFill>
              <a:srgbClr val="00B8FF"/>
            </a:solidFill>
            <a:ln w="762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47" name="Straight Arrow Connector 46"/>
            <p:cNvCxnSpPr/>
            <p:nvPr/>
          </p:nvCxnSpPr>
          <p:spPr bwMode="auto">
            <a:xfrm>
              <a:off x="3971131" y="5229225"/>
              <a:ext cx="3124200" cy="0"/>
            </a:xfrm>
            <a:prstGeom prst="straightConnector1">
              <a:avLst/>
            </a:prstGeom>
            <a:solidFill>
              <a:srgbClr val="00B8FF"/>
            </a:solidFill>
            <a:ln w="76200" cap="flat" cmpd="sng" algn="ctr">
              <a:solidFill>
                <a:srgbClr val="FFFFFF"/>
              </a:solidFill>
              <a:prstDash val="solid"/>
              <a:round/>
              <a:headEnd type="arrow" w="med" len="med"/>
              <a:tailEnd type="none"/>
            </a:ln>
            <a:effectLst/>
          </p:spPr>
        </p:cxnSp>
        <p:cxnSp>
          <p:nvCxnSpPr>
            <p:cNvPr id="48" name="Straight Arrow Connector 47"/>
            <p:cNvCxnSpPr/>
            <p:nvPr/>
          </p:nvCxnSpPr>
          <p:spPr bwMode="auto">
            <a:xfrm flipV="1">
              <a:off x="7095331" y="4314825"/>
              <a:ext cx="0" cy="914400"/>
            </a:xfrm>
            <a:prstGeom prst="straightConnector1">
              <a:avLst/>
            </a:prstGeom>
            <a:solidFill>
              <a:srgbClr val="00B8FF"/>
            </a:solidFill>
            <a:ln w="76200" cap="flat" cmpd="sng" algn="ctr">
              <a:solidFill>
                <a:srgbClr val="FFFFFF"/>
              </a:solidFill>
              <a:prstDash val="solid"/>
              <a:round/>
              <a:headEnd type="oval" w="sm" len="sm"/>
              <a:tailEnd type="oval" w="sm" len="sm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41970400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3" name="Straight Connector 52"/>
          <p:cNvCxnSpPr/>
          <p:nvPr/>
        </p:nvCxnSpPr>
        <p:spPr>
          <a:xfrm flipH="1">
            <a:off x="7781131" y="3705225"/>
            <a:ext cx="1" cy="2819400"/>
          </a:xfrm>
          <a:prstGeom prst="bentConnector3">
            <a:avLst>
              <a:gd name="adj1" fmla="val -22860000000"/>
            </a:avLst>
          </a:prstGeom>
          <a:ln w="76200" cmpd="sng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2447133" y="3706231"/>
            <a:ext cx="4648200" cy="1"/>
          </a:xfrm>
          <a:prstGeom prst="line">
            <a:avLst/>
          </a:prstGeom>
          <a:ln w="76200" cmpd="sng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8" name="Group 17"/>
          <p:cNvGrpSpPr/>
          <p:nvPr/>
        </p:nvGrpSpPr>
        <p:grpSpPr>
          <a:xfrm>
            <a:off x="3209133" y="2328140"/>
            <a:ext cx="1350821" cy="1649040"/>
            <a:chOff x="1532731" y="4626116"/>
            <a:chExt cx="1602759" cy="1956598"/>
          </a:xfrm>
        </p:grpSpPr>
        <p:pic>
          <p:nvPicPr>
            <p:cNvPr id="24" name="Picture 23" descr="relay-onion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32731" y="4626116"/>
              <a:ext cx="1602759" cy="1956598"/>
            </a:xfrm>
            <a:prstGeom prst="rect">
              <a:avLst/>
            </a:prstGeom>
          </p:spPr>
        </p:pic>
        <p:sp>
          <p:nvSpPr>
            <p:cNvPr id="25" name="TextBox 24"/>
            <p:cNvSpPr txBox="1"/>
            <p:nvPr/>
          </p:nvSpPr>
          <p:spPr>
            <a:xfrm>
              <a:off x="1894378" y="6064012"/>
              <a:ext cx="106679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entry</a:t>
              </a:r>
              <a:endParaRPr lang="en-US" dirty="0"/>
            </a:p>
          </p:txBody>
        </p:sp>
      </p:grpSp>
      <p:pic>
        <p:nvPicPr>
          <p:cNvPr id="26" name="Picture 25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0112" y="2328140"/>
            <a:ext cx="1350821" cy="1649040"/>
          </a:xfrm>
          <a:prstGeom prst="rect">
            <a:avLst/>
          </a:prstGeom>
        </p:spPr>
      </p:pic>
      <p:cxnSp>
        <p:nvCxnSpPr>
          <p:cNvPr id="37" name="Straight Connector 36"/>
          <p:cNvCxnSpPr/>
          <p:nvPr/>
        </p:nvCxnSpPr>
        <p:spPr>
          <a:xfrm flipV="1">
            <a:off x="2447132" y="6524625"/>
            <a:ext cx="5410199" cy="6493"/>
          </a:xfrm>
          <a:prstGeom prst="line">
            <a:avLst/>
          </a:prstGeom>
          <a:ln w="76200" cmpd="sng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Deanonymizing</a:t>
            </a:r>
            <a:r>
              <a:rPr lang="en-US" dirty="0"/>
              <a:t> Hidden Services</a:t>
            </a:r>
          </a:p>
        </p:txBody>
      </p:sp>
      <p:pic>
        <p:nvPicPr>
          <p:cNvPr id="9" name="Picture 8"/>
          <p:cNvPicPr/>
          <p:nvPr/>
        </p:nvPicPr>
        <p:blipFill>
          <a:blip r:embed="rId3"/>
          <a:stretch>
            <a:fillRect/>
          </a:stretch>
        </p:blipFill>
        <p:spPr>
          <a:xfrm>
            <a:off x="1913732" y="5153025"/>
            <a:ext cx="1040653" cy="1589937"/>
          </a:xfrm>
          <a:prstGeom prst="rect">
            <a:avLst/>
          </a:prstGeom>
        </p:spPr>
      </p:pic>
      <p:grpSp>
        <p:nvGrpSpPr>
          <p:cNvPr id="27" name="Group 26"/>
          <p:cNvGrpSpPr/>
          <p:nvPr/>
        </p:nvGrpSpPr>
        <p:grpSpPr>
          <a:xfrm>
            <a:off x="3209132" y="5153025"/>
            <a:ext cx="1350821" cy="1649040"/>
            <a:chOff x="1532731" y="4626116"/>
            <a:chExt cx="1602759" cy="1956598"/>
          </a:xfrm>
        </p:grpSpPr>
        <p:pic>
          <p:nvPicPr>
            <p:cNvPr id="28" name="Picture 27" descr="relay-onion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32731" y="4626116"/>
              <a:ext cx="1602759" cy="1956598"/>
            </a:xfrm>
            <a:prstGeom prst="rect">
              <a:avLst/>
            </a:prstGeom>
          </p:spPr>
        </p:pic>
        <p:sp>
          <p:nvSpPr>
            <p:cNvPr id="29" name="TextBox 28"/>
            <p:cNvSpPr txBox="1"/>
            <p:nvPr/>
          </p:nvSpPr>
          <p:spPr>
            <a:xfrm>
              <a:off x="1894378" y="6064012"/>
              <a:ext cx="106679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entry</a:t>
              </a:r>
              <a:endParaRPr lang="en-US" dirty="0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694532" y="5457825"/>
            <a:ext cx="1708001" cy="1225691"/>
            <a:chOff x="8009731" y="276225"/>
            <a:chExt cx="2026555" cy="1454291"/>
          </a:xfrm>
        </p:grpSpPr>
        <p:pic>
          <p:nvPicPr>
            <p:cNvPr id="20" name="Picture 19"/>
            <p:cNvPicPr/>
            <p:nvPr/>
          </p:nvPicPr>
          <p:blipFill>
            <a:blip r:embed="rId4"/>
            <a:stretch>
              <a:fillRect/>
            </a:stretch>
          </p:blipFill>
          <p:spPr>
            <a:xfrm>
              <a:off x="8009731" y="276225"/>
              <a:ext cx="1752600" cy="1454291"/>
            </a:xfrm>
            <a:prstGeom prst="rect">
              <a:avLst/>
            </a:prstGeom>
          </p:spPr>
        </p:pic>
        <p:sp>
          <p:nvSpPr>
            <p:cNvPr id="21" name="TextBox 20"/>
            <p:cNvSpPr txBox="1"/>
            <p:nvPr/>
          </p:nvSpPr>
          <p:spPr>
            <a:xfrm>
              <a:off x="8733026" y="637872"/>
              <a:ext cx="1303260" cy="547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HS</a:t>
              </a:r>
              <a:endParaRPr lang="en-US" dirty="0"/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6409532" y="2333625"/>
            <a:ext cx="1676399" cy="1681885"/>
            <a:chOff x="5709519" y="4619625"/>
            <a:chExt cx="1989060" cy="1995569"/>
          </a:xfrm>
        </p:grpSpPr>
        <p:pic>
          <p:nvPicPr>
            <p:cNvPr id="42" name="Picture 41" descr="relay-onion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99931" y="4619625"/>
              <a:ext cx="1602759" cy="1956598"/>
            </a:xfrm>
            <a:prstGeom prst="rect">
              <a:avLst/>
            </a:prstGeom>
          </p:spPr>
        </p:pic>
        <p:sp>
          <p:nvSpPr>
            <p:cNvPr id="43" name="TextBox 42"/>
            <p:cNvSpPr txBox="1"/>
            <p:nvPr/>
          </p:nvSpPr>
          <p:spPr>
            <a:xfrm>
              <a:off x="5709519" y="6067425"/>
              <a:ext cx="1989060" cy="547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RP</a:t>
              </a:r>
              <a:endParaRPr lang="en-US" dirty="0"/>
            </a:p>
          </p:txBody>
        </p:sp>
      </p:grpSp>
      <p:pic>
        <p:nvPicPr>
          <p:cNvPr id="39" name="Picture 38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5731" y="5153025"/>
            <a:ext cx="1350821" cy="1649040"/>
          </a:xfrm>
          <a:prstGeom prst="rect">
            <a:avLst/>
          </a:prstGeom>
        </p:spPr>
      </p:pic>
      <p:grpSp>
        <p:nvGrpSpPr>
          <p:cNvPr id="40" name="Group 39"/>
          <p:cNvGrpSpPr/>
          <p:nvPr/>
        </p:nvGrpSpPr>
        <p:grpSpPr>
          <a:xfrm>
            <a:off x="1151731" y="6600825"/>
            <a:ext cx="838200" cy="745067"/>
            <a:chOff x="6866731" y="2121958"/>
            <a:chExt cx="838200" cy="745067"/>
          </a:xfrm>
        </p:grpSpPr>
        <p:sp>
          <p:nvSpPr>
            <p:cNvPr id="45" name="7-Point Star 44"/>
            <p:cNvSpPr/>
            <p:nvPr/>
          </p:nvSpPr>
          <p:spPr bwMode="auto">
            <a:xfrm>
              <a:off x="6866731" y="2121958"/>
              <a:ext cx="838200" cy="745067"/>
            </a:xfrm>
            <a:prstGeom prst="star7">
              <a:avLst/>
            </a:prstGeom>
            <a:noFill/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charset="0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7019131" y="2257425"/>
              <a:ext cx="55656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RP</a:t>
              </a:r>
              <a:endParaRPr lang="en-US" dirty="0"/>
            </a:p>
          </p:txBody>
        </p:sp>
      </p:grpSp>
      <p:pic>
        <p:nvPicPr>
          <p:cNvPr id="44" name="Picture 43" descr="client_attacker_checkered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731" y="2257425"/>
            <a:ext cx="1021581" cy="1721487"/>
          </a:xfrm>
          <a:prstGeom prst="rect">
            <a:avLst/>
          </a:prstGeom>
        </p:spPr>
      </p:pic>
      <p:sp>
        <p:nvSpPr>
          <p:cNvPr id="54" name="Rectangular Callout 53"/>
          <p:cNvSpPr/>
          <p:nvPr/>
        </p:nvSpPr>
        <p:spPr bwMode="auto">
          <a:xfrm>
            <a:off x="3971131" y="4086225"/>
            <a:ext cx="2828132" cy="762000"/>
          </a:xfrm>
          <a:prstGeom prst="wedgeRectCallout">
            <a:avLst>
              <a:gd name="adj1" fmla="val 17445"/>
              <a:gd name="adj2" fmla="val 85333"/>
            </a:avLst>
          </a:prstGeom>
          <a:noFill/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charset="0"/>
              </a:rPr>
              <a:t>Identify HS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charset="0"/>
              </a:rPr>
              <a:t> entry if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charset="0"/>
              </a:rPr>
              <a:t>cell count =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charset="0"/>
              </a:rPr>
              <a:t>52</a:t>
            </a:r>
            <a:endParaRPr kumimoji="0" lang="en-US" sz="2400" b="0" i="1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</a:endParaRPr>
          </a:p>
        </p:txBody>
      </p:sp>
      <p:pic>
        <p:nvPicPr>
          <p:cNvPr id="32" name="Picture 31" descr="relay-evil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5531" y="5135797"/>
            <a:ext cx="1371600" cy="1693628"/>
          </a:xfrm>
          <a:prstGeom prst="rect">
            <a:avLst/>
          </a:prstGeom>
        </p:spPr>
      </p:pic>
      <p:sp>
        <p:nvSpPr>
          <p:cNvPr id="33" name="Rectangle 32"/>
          <p:cNvSpPr/>
          <p:nvPr/>
        </p:nvSpPr>
        <p:spPr bwMode="auto">
          <a:xfrm>
            <a:off x="4809331" y="5076825"/>
            <a:ext cx="1524000" cy="1905000"/>
          </a:xfrm>
          <a:prstGeom prst="rect">
            <a:avLst/>
          </a:prstGeom>
          <a:noFill/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8391049" y="6905625"/>
            <a:ext cx="14474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S&amp;P 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91376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Straight Connector 16"/>
          <p:cNvCxnSpPr/>
          <p:nvPr/>
        </p:nvCxnSpPr>
        <p:spPr>
          <a:xfrm flipV="1">
            <a:off x="2447133" y="3706231"/>
            <a:ext cx="4648200" cy="1"/>
          </a:xfrm>
          <a:prstGeom prst="line">
            <a:avLst/>
          </a:prstGeom>
          <a:ln w="76200" cmpd="sng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8" name="Group 17"/>
          <p:cNvGrpSpPr/>
          <p:nvPr/>
        </p:nvGrpSpPr>
        <p:grpSpPr>
          <a:xfrm>
            <a:off x="3209133" y="2328140"/>
            <a:ext cx="1350821" cy="1649040"/>
            <a:chOff x="1532731" y="4626116"/>
            <a:chExt cx="1602759" cy="1956598"/>
          </a:xfrm>
        </p:grpSpPr>
        <p:pic>
          <p:nvPicPr>
            <p:cNvPr id="24" name="Picture 23" descr="relay-onion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32731" y="4626116"/>
              <a:ext cx="1602759" cy="1956598"/>
            </a:xfrm>
            <a:prstGeom prst="rect">
              <a:avLst/>
            </a:prstGeom>
          </p:spPr>
        </p:pic>
        <p:sp>
          <p:nvSpPr>
            <p:cNvPr id="25" name="TextBox 24"/>
            <p:cNvSpPr txBox="1"/>
            <p:nvPr/>
          </p:nvSpPr>
          <p:spPr>
            <a:xfrm>
              <a:off x="1894378" y="6064012"/>
              <a:ext cx="106679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entry</a:t>
              </a:r>
              <a:endParaRPr lang="en-US" dirty="0"/>
            </a:p>
          </p:txBody>
        </p:sp>
      </p:grpSp>
      <p:pic>
        <p:nvPicPr>
          <p:cNvPr id="26" name="Picture 25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0112" y="2328140"/>
            <a:ext cx="1350821" cy="164904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Deanonymizing</a:t>
            </a:r>
            <a:r>
              <a:rPr lang="en-US" dirty="0"/>
              <a:t> Hidden Services</a:t>
            </a:r>
          </a:p>
        </p:txBody>
      </p:sp>
      <p:pic>
        <p:nvPicPr>
          <p:cNvPr id="9" name="Picture 8"/>
          <p:cNvPicPr/>
          <p:nvPr/>
        </p:nvPicPr>
        <p:blipFill>
          <a:blip r:embed="rId3"/>
          <a:stretch>
            <a:fillRect/>
          </a:stretch>
        </p:blipFill>
        <p:spPr>
          <a:xfrm>
            <a:off x="1913732" y="5153025"/>
            <a:ext cx="1040653" cy="1589937"/>
          </a:xfrm>
          <a:prstGeom prst="rect">
            <a:avLst/>
          </a:prstGeom>
        </p:spPr>
      </p:pic>
      <p:grpSp>
        <p:nvGrpSpPr>
          <p:cNvPr id="27" name="Group 26"/>
          <p:cNvGrpSpPr/>
          <p:nvPr/>
        </p:nvGrpSpPr>
        <p:grpSpPr>
          <a:xfrm>
            <a:off x="3209132" y="5153025"/>
            <a:ext cx="1350821" cy="1649040"/>
            <a:chOff x="1532731" y="4626116"/>
            <a:chExt cx="1602759" cy="1956598"/>
          </a:xfrm>
        </p:grpSpPr>
        <p:pic>
          <p:nvPicPr>
            <p:cNvPr id="28" name="Picture 27" descr="relay-onion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32731" y="4626116"/>
              <a:ext cx="1602759" cy="1956598"/>
            </a:xfrm>
            <a:prstGeom prst="rect">
              <a:avLst/>
            </a:prstGeom>
          </p:spPr>
        </p:pic>
        <p:sp>
          <p:nvSpPr>
            <p:cNvPr id="29" name="TextBox 28"/>
            <p:cNvSpPr txBox="1"/>
            <p:nvPr/>
          </p:nvSpPr>
          <p:spPr>
            <a:xfrm>
              <a:off x="1894378" y="6064012"/>
              <a:ext cx="106679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entry</a:t>
              </a:r>
              <a:endParaRPr lang="en-US" dirty="0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694532" y="5457825"/>
            <a:ext cx="1708001" cy="1225691"/>
            <a:chOff x="8009731" y="276225"/>
            <a:chExt cx="2026555" cy="1454291"/>
          </a:xfrm>
        </p:grpSpPr>
        <p:pic>
          <p:nvPicPr>
            <p:cNvPr id="20" name="Picture 19"/>
            <p:cNvPicPr/>
            <p:nvPr/>
          </p:nvPicPr>
          <p:blipFill>
            <a:blip r:embed="rId4"/>
            <a:stretch>
              <a:fillRect/>
            </a:stretch>
          </p:blipFill>
          <p:spPr>
            <a:xfrm>
              <a:off x="8009731" y="276225"/>
              <a:ext cx="1752600" cy="1454291"/>
            </a:xfrm>
            <a:prstGeom prst="rect">
              <a:avLst/>
            </a:prstGeom>
          </p:spPr>
        </p:pic>
        <p:sp>
          <p:nvSpPr>
            <p:cNvPr id="21" name="TextBox 20"/>
            <p:cNvSpPr txBox="1"/>
            <p:nvPr/>
          </p:nvSpPr>
          <p:spPr>
            <a:xfrm>
              <a:off x="8733026" y="637872"/>
              <a:ext cx="1303260" cy="547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HS</a:t>
              </a:r>
              <a:endParaRPr lang="en-US" dirty="0"/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6409532" y="2333625"/>
            <a:ext cx="1676399" cy="1681885"/>
            <a:chOff x="5709519" y="4619625"/>
            <a:chExt cx="1989060" cy="1995569"/>
          </a:xfrm>
        </p:grpSpPr>
        <p:pic>
          <p:nvPicPr>
            <p:cNvPr id="42" name="Picture 41" descr="relay-onion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99931" y="4619625"/>
              <a:ext cx="1602759" cy="1956598"/>
            </a:xfrm>
            <a:prstGeom prst="rect">
              <a:avLst/>
            </a:prstGeom>
          </p:spPr>
        </p:pic>
        <p:sp>
          <p:nvSpPr>
            <p:cNvPr id="43" name="TextBox 42"/>
            <p:cNvSpPr txBox="1"/>
            <p:nvPr/>
          </p:nvSpPr>
          <p:spPr>
            <a:xfrm>
              <a:off x="5709519" y="6067425"/>
              <a:ext cx="1989060" cy="547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RP</a:t>
              </a:r>
              <a:endParaRPr lang="en-US" dirty="0"/>
            </a:p>
          </p:txBody>
        </p:sp>
      </p:grpSp>
      <p:pic>
        <p:nvPicPr>
          <p:cNvPr id="44" name="Picture 43" descr="client_attacker_checkered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731" y="2257425"/>
            <a:ext cx="1021581" cy="1721487"/>
          </a:xfrm>
          <a:prstGeom prst="rect">
            <a:avLst/>
          </a:prstGeom>
        </p:spPr>
      </p:pic>
      <p:sp>
        <p:nvSpPr>
          <p:cNvPr id="3" name="&quot;No&quot; Symbol 2"/>
          <p:cNvSpPr/>
          <p:nvPr/>
        </p:nvSpPr>
        <p:spPr bwMode="auto">
          <a:xfrm>
            <a:off x="2904331" y="5000625"/>
            <a:ext cx="1905000" cy="2057400"/>
          </a:xfrm>
          <a:prstGeom prst="noSmoking">
            <a:avLst>
              <a:gd name="adj" fmla="val 8865"/>
            </a:avLst>
          </a:prstGeom>
          <a:solidFill>
            <a:srgbClr val="FF0000"/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</a:endParaRPr>
          </a:p>
        </p:txBody>
      </p:sp>
      <p:sp>
        <p:nvSpPr>
          <p:cNvPr id="30" name="Rectangular Callout 29"/>
          <p:cNvSpPr/>
          <p:nvPr/>
        </p:nvSpPr>
        <p:spPr bwMode="auto">
          <a:xfrm>
            <a:off x="2514599" y="4086225"/>
            <a:ext cx="2370932" cy="762000"/>
          </a:xfrm>
          <a:prstGeom prst="wedgeRectCallout">
            <a:avLst>
              <a:gd name="adj1" fmla="val 17445"/>
              <a:gd name="adj2" fmla="val 85333"/>
            </a:avLst>
          </a:prstGeom>
          <a:noFill/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charset="0"/>
              </a:rPr>
              <a:t>Sniper Attack,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charset="0"/>
              </a:rPr>
              <a:t>or any other </a:t>
            </a:r>
            <a:r>
              <a:rPr kumimoji="0" lang="en-US" sz="2400" b="0" i="0" u="none" strike="noStrike" cap="none" normalizeH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charset="0"/>
              </a:rPr>
              <a:t>DoS</a:t>
            </a:r>
            <a:endParaRPr kumimoji="0" lang="en-US" sz="2400" b="0" i="1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19670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Straight Connector 16"/>
          <p:cNvCxnSpPr/>
          <p:nvPr/>
        </p:nvCxnSpPr>
        <p:spPr>
          <a:xfrm flipV="1">
            <a:off x="2447133" y="3706231"/>
            <a:ext cx="4648200" cy="1"/>
          </a:xfrm>
          <a:prstGeom prst="line">
            <a:avLst/>
          </a:prstGeom>
          <a:ln w="76200" cmpd="sng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8" name="Group 17"/>
          <p:cNvGrpSpPr/>
          <p:nvPr/>
        </p:nvGrpSpPr>
        <p:grpSpPr>
          <a:xfrm>
            <a:off x="3209133" y="2328140"/>
            <a:ext cx="1350821" cy="1649040"/>
            <a:chOff x="1532731" y="4626116"/>
            <a:chExt cx="1602759" cy="1956598"/>
          </a:xfrm>
        </p:grpSpPr>
        <p:pic>
          <p:nvPicPr>
            <p:cNvPr id="24" name="Picture 23" descr="relay-onion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32731" y="4626116"/>
              <a:ext cx="1602759" cy="1956598"/>
            </a:xfrm>
            <a:prstGeom prst="rect">
              <a:avLst/>
            </a:prstGeom>
          </p:spPr>
        </p:pic>
        <p:sp>
          <p:nvSpPr>
            <p:cNvPr id="25" name="TextBox 24"/>
            <p:cNvSpPr txBox="1"/>
            <p:nvPr/>
          </p:nvSpPr>
          <p:spPr>
            <a:xfrm>
              <a:off x="1894378" y="6064012"/>
              <a:ext cx="106679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entry</a:t>
              </a:r>
              <a:endParaRPr lang="en-US" dirty="0"/>
            </a:p>
          </p:txBody>
        </p:sp>
      </p:grpSp>
      <p:pic>
        <p:nvPicPr>
          <p:cNvPr id="26" name="Picture 25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0112" y="2328140"/>
            <a:ext cx="1350821" cy="164904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Deanonymizing</a:t>
            </a:r>
            <a:r>
              <a:rPr lang="en-US" dirty="0"/>
              <a:t> Hidden Services</a:t>
            </a:r>
          </a:p>
        </p:txBody>
      </p:sp>
      <p:pic>
        <p:nvPicPr>
          <p:cNvPr id="9" name="Picture 8"/>
          <p:cNvPicPr/>
          <p:nvPr/>
        </p:nvPicPr>
        <p:blipFill>
          <a:blip r:embed="rId3"/>
          <a:stretch>
            <a:fillRect/>
          </a:stretch>
        </p:blipFill>
        <p:spPr>
          <a:xfrm>
            <a:off x="1913732" y="5153025"/>
            <a:ext cx="1040653" cy="1589937"/>
          </a:xfrm>
          <a:prstGeom prst="rect">
            <a:avLst/>
          </a:prstGeom>
        </p:spPr>
      </p:pic>
      <p:grpSp>
        <p:nvGrpSpPr>
          <p:cNvPr id="19" name="Group 18"/>
          <p:cNvGrpSpPr/>
          <p:nvPr/>
        </p:nvGrpSpPr>
        <p:grpSpPr>
          <a:xfrm>
            <a:off x="694532" y="5457825"/>
            <a:ext cx="1708001" cy="1225691"/>
            <a:chOff x="8009731" y="276225"/>
            <a:chExt cx="2026555" cy="1454291"/>
          </a:xfrm>
        </p:grpSpPr>
        <p:pic>
          <p:nvPicPr>
            <p:cNvPr id="20" name="Picture 19"/>
            <p:cNvPicPr/>
            <p:nvPr/>
          </p:nvPicPr>
          <p:blipFill>
            <a:blip r:embed="rId4"/>
            <a:stretch>
              <a:fillRect/>
            </a:stretch>
          </p:blipFill>
          <p:spPr>
            <a:xfrm>
              <a:off x="8009731" y="276225"/>
              <a:ext cx="1752600" cy="1454291"/>
            </a:xfrm>
            <a:prstGeom prst="rect">
              <a:avLst/>
            </a:prstGeom>
          </p:spPr>
        </p:pic>
        <p:sp>
          <p:nvSpPr>
            <p:cNvPr id="21" name="TextBox 20"/>
            <p:cNvSpPr txBox="1"/>
            <p:nvPr/>
          </p:nvSpPr>
          <p:spPr>
            <a:xfrm>
              <a:off x="8733026" y="637872"/>
              <a:ext cx="1303260" cy="547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HS</a:t>
              </a:r>
              <a:endParaRPr lang="en-US" dirty="0"/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6409532" y="2333625"/>
            <a:ext cx="1676399" cy="1681885"/>
            <a:chOff x="5709519" y="4619625"/>
            <a:chExt cx="1989060" cy="1995569"/>
          </a:xfrm>
        </p:grpSpPr>
        <p:pic>
          <p:nvPicPr>
            <p:cNvPr id="42" name="Picture 41" descr="relay-onion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99931" y="4619625"/>
              <a:ext cx="1602759" cy="1956598"/>
            </a:xfrm>
            <a:prstGeom prst="rect">
              <a:avLst/>
            </a:prstGeom>
          </p:spPr>
        </p:pic>
        <p:sp>
          <p:nvSpPr>
            <p:cNvPr id="43" name="TextBox 42"/>
            <p:cNvSpPr txBox="1"/>
            <p:nvPr/>
          </p:nvSpPr>
          <p:spPr>
            <a:xfrm>
              <a:off x="5709519" y="6067425"/>
              <a:ext cx="1989060" cy="547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RP</a:t>
              </a:r>
              <a:endParaRPr lang="en-US" dirty="0"/>
            </a:p>
          </p:txBody>
        </p:sp>
      </p:grpSp>
      <p:pic>
        <p:nvPicPr>
          <p:cNvPr id="44" name="Picture 43" descr="client_attacker_checkered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731" y="2257425"/>
            <a:ext cx="1021581" cy="1721487"/>
          </a:xfrm>
          <a:prstGeom prst="rect">
            <a:avLst/>
          </a:prstGeom>
        </p:spPr>
      </p:pic>
      <p:sp>
        <p:nvSpPr>
          <p:cNvPr id="35" name="Rectangular Callout 34"/>
          <p:cNvSpPr/>
          <p:nvPr/>
        </p:nvSpPr>
        <p:spPr bwMode="auto">
          <a:xfrm>
            <a:off x="3437731" y="5762625"/>
            <a:ext cx="2218532" cy="762000"/>
          </a:xfrm>
          <a:prstGeom prst="wedgeRectCallout">
            <a:avLst>
              <a:gd name="adj1" fmla="val -77258"/>
              <a:gd name="adj2" fmla="val -40176"/>
            </a:avLst>
          </a:prstGeom>
          <a:noFill/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charset="0"/>
              </a:rPr>
              <a:t>Choose new Entry Guard</a:t>
            </a:r>
            <a:endParaRPr kumimoji="0" lang="en-US" sz="2400" b="0" i="1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79296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Tor Works</a:t>
            </a:r>
            <a:endParaRPr lang="en-US" dirty="0"/>
          </a:p>
        </p:txBody>
      </p:sp>
      <p:pic>
        <p:nvPicPr>
          <p:cNvPr id="6" name="Content Placeholder 2" descr="or-overview-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9713" b="-59713"/>
          <a:stretch>
            <a:fillRect/>
          </a:stretch>
        </p:blipFill>
        <p:spPr bwMode="auto">
          <a:xfrm>
            <a:off x="739171" y="2562225"/>
            <a:ext cx="688956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522633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3" name="Straight Connector 52"/>
          <p:cNvCxnSpPr/>
          <p:nvPr/>
        </p:nvCxnSpPr>
        <p:spPr>
          <a:xfrm flipH="1">
            <a:off x="7781131" y="3705225"/>
            <a:ext cx="1" cy="2819400"/>
          </a:xfrm>
          <a:prstGeom prst="bentConnector3">
            <a:avLst>
              <a:gd name="adj1" fmla="val -22860000000"/>
            </a:avLst>
          </a:prstGeom>
          <a:ln w="76200" cmpd="sng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2447133" y="3706231"/>
            <a:ext cx="4648200" cy="1"/>
          </a:xfrm>
          <a:prstGeom prst="line">
            <a:avLst/>
          </a:prstGeom>
          <a:ln w="76200" cmpd="sng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8" name="Group 17"/>
          <p:cNvGrpSpPr/>
          <p:nvPr/>
        </p:nvGrpSpPr>
        <p:grpSpPr>
          <a:xfrm>
            <a:off x="3209133" y="2328140"/>
            <a:ext cx="1350821" cy="1649040"/>
            <a:chOff x="1532731" y="4626116"/>
            <a:chExt cx="1602759" cy="1956598"/>
          </a:xfrm>
        </p:grpSpPr>
        <p:pic>
          <p:nvPicPr>
            <p:cNvPr id="24" name="Picture 23" descr="relay-onion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32731" y="4626116"/>
              <a:ext cx="1602759" cy="1956598"/>
            </a:xfrm>
            <a:prstGeom prst="rect">
              <a:avLst/>
            </a:prstGeom>
          </p:spPr>
        </p:pic>
        <p:sp>
          <p:nvSpPr>
            <p:cNvPr id="25" name="TextBox 24"/>
            <p:cNvSpPr txBox="1"/>
            <p:nvPr/>
          </p:nvSpPr>
          <p:spPr>
            <a:xfrm>
              <a:off x="1894378" y="6064012"/>
              <a:ext cx="106679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entry</a:t>
              </a:r>
              <a:endParaRPr lang="en-US" dirty="0"/>
            </a:p>
          </p:txBody>
        </p:sp>
      </p:grpSp>
      <p:pic>
        <p:nvPicPr>
          <p:cNvPr id="26" name="Picture 25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0112" y="2328140"/>
            <a:ext cx="1350821" cy="1649040"/>
          </a:xfrm>
          <a:prstGeom prst="rect">
            <a:avLst/>
          </a:prstGeom>
        </p:spPr>
      </p:pic>
      <p:cxnSp>
        <p:nvCxnSpPr>
          <p:cNvPr id="37" name="Straight Connector 36"/>
          <p:cNvCxnSpPr/>
          <p:nvPr/>
        </p:nvCxnSpPr>
        <p:spPr>
          <a:xfrm flipV="1">
            <a:off x="2447132" y="6524625"/>
            <a:ext cx="5410199" cy="6493"/>
          </a:xfrm>
          <a:prstGeom prst="line">
            <a:avLst/>
          </a:prstGeom>
          <a:ln w="76200" cmpd="sng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Deanonymizing</a:t>
            </a:r>
            <a:r>
              <a:rPr lang="en-US" dirty="0"/>
              <a:t> Hidden Services</a:t>
            </a:r>
          </a:p>
        </p:txBody>
      </p:sp>
      <p:pic>
        <p:nvPicPr>
          <p:cNvPr id="9" name="Picture 8"/>
          <p:cNvPicPr/>
          <p:nvPr/>
        </p:nvPicPr>
        <p:blipFill>
          <a:blip r:embed="rId3"/>
          <a:stretch>
            <a:fillRect/>
          </a:stretch>
        </p:blipFill>
        <p:spPr>
          <a:xfrm>
            <a:off x="1913732" y="5153025"/>
            <a:ext cx="1040653" cy="1589937"/>
          </a:xfrm>
          <a:prstGeom prst="rect">
            <a:avLst/>
          </a:prstGeom>
        </p:spPr>
      </p:pic>
      <p:grpSp>
        <p:nvGrpSpPr>
          <p:cNvPr id="19" name="Group 18"/>
          <p:cNvGrpSpPr/>
          <p:nvPr/>
        </p:nvGrpSpPr>
        <p:grpSpPr>
          <a:xfrm>
            <a:off x="694532" y="5457825"/>
            <a:ext cx="1708001" cy="1225691"/>
            <a:chOff x="8009731" y="276225"/>
            <a:chExt cx="2026555" cy="1454291"/>
          </a:xfrm>
        </p:grpSpPr>
        <p:pic>
          <p:nvPicPr>
            <p:cNvPr id="20" name="Picture 19"/>
            <p:cNvPicPr/>
            <p:nvPr/>
          </p:nvPicPr>
          <p:blipFill>
            <a:blip r:embed="rId4"/>
            <a:stretch>
              <a:fillRect/>
            </a:stretch>
          </p:blipFill>
          <p:spPr>
            <a:xfrm>
              <a:off x="8009731" y="276225"/>
              <a:ext cx="1752600" cy="1454291"/>
            </a:xfrm>
            <a:prstGeom prst="rect">
              <a:avLst/>
            </a:prstGeom>
          </p:spPr>
        </p:pic>
        <p:sp>
          <p:nvSpPr>
            <p:cNvPr id="21" name="TextBox 20"/>
            <p:cNvSpPr txBox="1"/>
            <p:nvPr/>
          </p:nvSpPr>
          <p:spPr>
            <a:xfrm>
              <a:off x="8733026" y="637872"/>
              <a:ext cx="1303260" cy="547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HS</a:t>
              </a:r>
              <a:endParaRPr lang="en-US" dirty="0"/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6409532" y="2333625"/>
            <a:ext cx="1676399" cy="1681885"/>
            <a:chOff x="5709519" y="4619625"/>
            <a:chExt cx="1989060" cy="1995569"/>
          </a:xfrm>
        </p:grpSpPr>
        <p:pic>
          <p:nvPicPr>
            <p:cNvPr id="42" name="Picture 41" descr="relay-onion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99931" y="4619625"/>
              <a:ext cx="1602759" cy="1956598"/>
            </a:xfrm>
            <a:prstGeom prst="rect">
              <a:avLst/>
            </a:prstGeom>
          </p:spPr>
        </p:pic>
        <p:sp>
          <p:nvSpPr>
            <p:cNvPr id="43" name="TextBox 42"/>
            <p:cNvSpPr txBox="1"/>
            <p:nvPr/>
          </p:nvSpPr>
          <p:spPr>
            <a:xfrm>
              <a:off x="5709519" y="6067425"/>
              <a:ext cx="1989060" cy="547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RP</a:t>
              </a:r>
              <a:endParaRPr lang="en-US" dirty="0"/>
            </a:p>
          </p:txBody>
        </p:sp>
      </p:grpSp>
      <p:pic>
        <p:nvPicPr>
          <p:cNvPr id="39" name="Picture 38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5731" y="5153025"/>
            <a:ext cx="1350821" cy="1649040"/>
          </a:xfrm>
          <a:prstGeom prst="rect">
            <a:avLst/>
          </a:prstGeom>
        </p:spPr>
      </p:pic>
      <p:grpSp>
        <p:nvGrpSpPr>
          <p:cNvPr id="40" name="Group 39"/>
          <p:cNvGrpSpPr/>
          <p:nvPr/>
        </p:nvGrpSpPr>
        <p:grpSpPr>
          <a:xfrm>
            <a:off x="1151731" y="6600825"/>
            <a:ext cx="838200" cy="745067"/>
            <a:chOff x="6866731" y="2121958"/>
            <a:chExt cx="838200" cy="745067"/>
          </a:xfrm>
        </p:grpSpPr>
        <p:sp>
          <p:nvSpPr>
            <p:cNvPr id="45" name="7-Point Star 44"/>
            <p:cNvSpPr/>
            <p:nvPr/>
          </p:nvSpPr>
          <p:spPr bwMode="auto">
            <a:xfrm>
              <a:off x="6866731" y="2121958"/>
              <a:ext cx="838200" cy="745067"/>
            </a:xfrm>
            <a:prstGeom prst="star7">
              <a:avLst/>
            </a:prstGeom>
            <a:noFill/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charset="0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7019131" y="2257425"/>
              <a:ext cx="55656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RP</a:t>
              </a:r>
              <a:endParaRPr lang="en-US" dirty="0"/>
            </a:p>
          </p:txBody>
        </p:sp>
      </p:grpSp>
      <p:pic>
        <p:nvPicPr>
          <p:cNvPr id="44" name="Picture 43" descr="client_attacker_checkered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731" y="2257425"/>
            <a:ext cx="1021581" cy="1721487"/>
          </a:xfrm>
          <a:prstGeom prst="rect">
            <a:avLst/>
          </a:prstGeom>
        </p:spPr>
      </p:pic>
      <p:pic>
        <p:nvPicPr>
          <p:cNvPr id="30" name="Picture 29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0111" y="5153025"/>
            <a:ext cx="1350821" cy="1649040"/>
          </a:xfrm>
          <a:prstGeom prst="rect">
            <a:avLst/>
          </a:prstGeom>
        </p:spPr>
      </p:pic>
      <p:pic>
        <p:nvPicPr>
          <p:cNvPr id="35" name="Picture 34" descr="relay-evil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5331" y="5135797"/>
            <a:ext cx="1371600" cy="1693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71430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3" name="Straight Connector 52"/>
          <p:cNvCxnSpPr/>
          <p:nvPr/>
        </p:nvCxnSpPr>
        <p:spPr>
          <a:xfrm flipH="1">
            <a:off x="7781131" y="3705225"/>
            <a:ext cx="1" cy="2819400"/>
          </a:xfrm>
          <a:prstGeom prst="bentConnector3">
            <a:avLst>
              <a:gd name="adj1" fmla="val -22860000000"/>
            </a:avLst>
          </a:prstGeom>
          <a:ln w="76200" cmpd="sng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2447133" y="3706231"/>
            <a:ext cx="4648200" cy="1"/>
          </a:xfrm>
          <a:prstGeom prst="line">
            <a:avLst/>
          </a:prstGeom>
          <a:ln w="76200" cmpd="sng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8" name="Group 17"/>
          <p:cNvGrpSpPr/>
          <p:nvPr/>
        </p:nvGrpSpPr>
        <p:grpSpPr>
          <a:xfrm>
            <a:off x="3209133" y="2328140"/>
            <a:ext cx="1350821" cy="1649040"/>
            <a:chOff x="1532731" y="4626116"/>
            <a:chExt cx="1602759" cy="1956598"/>
          </a:xfrm>
        </p:grpSpPr>
        <p:pic>
          <p:nvPicPr>
            <p:cNvPr id="24" name="Picture 23" descr="relay-onion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32731" y="4626116"/>
              <a:ext cx="1602759" cy="1956598"/>
            </a:xfrm>
            <a:prstGeom prst="rect">
              <a:avLst/>
            </a:prstGeom>
          </p:spPr>
        </p:pic>
        <p:sp>
          <p:nvSpPr>
            <p:cNvPr id="25" name="TextBox 24"/>
            <p:cNvSpPr txBox="1"/>
            <p:nvPr/>
          </p:nvSpPr>
          <p:spPr>
            <a:xfrm>
              <a:off x="1894378" y="6064012"/>
              <a:ext cx="106679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entry</a:t>
              </a:r>
              <a:endParaRPr lang="en-US" dirty="0"/>
            </a:p>
          </p:txBody>
        </p:sp>
      </p:grpSp>
      <p:pic>
        <p:nvPicPr>
          <p:cNvPr id="26" name="Picture 25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0112" y="2328140"/>
            <a:ext cx="1350821" cy="1649040"/>
          </a:xfrm>
          <a:prstGeom prst="rect">
            <a:avLst/>
          </a:prstGeom>
        </p:spPr>
      </p:pic>
      <p:cxnSp>
        <p:nvCxnSpPr>
          <p:cNvPr id="37" name="Straight Connector 36"/>
          <p:cNvCxnSpPr/>
          <p:nvPr/>
        </p:nvCxnSpPr>
        <p:spPr>
          <a:xfrm flipV="1">
            <a:off x="2447132" y="6524625"/>
            <a:ext cx="5410199" cy="6493"/>
          </a:xfrm>
          <a:prstGeom prst="line">
            <a:avLst/>
          </a:prstGeom>
          <a:ln w="76200" cmpd="sng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Deanonymizing</a:t>
            </a:r>
            <a:r>
              <a:rPr lang="en-US" dirty="0"/>
              <a:t> Hidden Services</a:t>
            </a:r>
          </a:p>
        </p:txBody>
      </p:sp>
      <p:pic>
        <p:nvPicPr>
          <p:cNvPr id="9" name="Picture 8"/>
          <p:cNvPicPr/>
          <p:nvPr/>
        </p:nvPicPr>
        <p:blipFill>
          <a:blip r:embed="rId3"/>
          <a:stretch>
            <a:fillRect/>
          </a:stretch>
        </p:blipFill>
        <p:spPr>
          <a:xfrm>
            <a:off x="1913732" y="5153025"/>
            <a:ext cx="1040653" cy="1589937"/>
          </a:xfrm>
          <a:prstGeom prst="rect">
            <a:avLst/>
          </a:prstGeom>
        </p:spPr>
      </p:pic>
      <p:grpSp>
        <p:nvGrpSpPr>
          <p:cNvPr id="19" name="Group 18"/>
          <p:cNvGrpSpPr/>
          <p:nvPr/>
        </p:nvGrpSpPr>
        <p:grpSpPr>
          <a:xfrm>
            <a:off x="694532" y="5457825"/>
            <a:ext cx="1708001" cy="1225691"/>
            <a:chOff x="8009731" y="276225"/>
            <a:chExt cx="2026555" cy="1454291"/>
          </a:xfrm>
        </p:grpSpPr>
        <p:pic>
          <p:nvPicPr>
            <p:cNvPr id="20" name="Picture 19"/>
            <p:cNvPicPr/>
            <p:nvPr/>
          </p:nvPicPr>
          <p:blipFill>
            <a:blip r:embed="rId4"/>
            <a:stretch>
              <a:fillRect/>
            </a:stretch>
          </p:blipFill>
          <p:spPr>
            <a:xfrm>
              <a:off x="8009731" y="276225"/>
              <a:ext cx="1752600" cy="1454291"/>
            </a:xfrm>
            <a:prstGeom prst="rect">
              <a:avLst/>
            </a:prstGeom>
          </p:spPr>
        </p:pic>
        <p:sp>
          <p:nvSpPr>
            <p:cNvPr id="21" name="TextBox 20"/>
            <p:cNvSpPr txBox="1"/>
            <p:nvPr/>
          </p:nvSpPr>
          <p:spPr>
            <a:xfrm>
              <a:off x="8733026" y="637872"/>
              <a:ext cx="1303260" cy="547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HS</a:t>
              </a:r>
              <a:endParaRPr lang="en-US" dirty="0"/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6409532" y="2333625"/>
            <a:ext cx="1676399" cy="1681885"/>
            <a:chOff x="5709519" y="4619625"/>
            <a:chExt cx="1989060" cy="1995569"/>
          </a:xfrm>
        </p:grpSpPr>
        <p:pic>
          <p:nvPicPr>
            <p:cNvPr id="42" name="Picture 41" descr="relay-onion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99931" y="4619625"/>
              <a:ext cx="1602759" cy="1956598"/>
            </a:xfrm>
            <a:prstGeom prst="rect">
              <a:avLst/>
            </a:prstGeom>
          </p:spPr>
        </p:pic>
        <p:sp>
          <p:nvSpPr>
            <p:cNvPr id="43" name="TextBox 42"/>
            <p:cNvSpPr txBox="1"/>
            <p:nvPr/>
          </p:nvSpPr>
          <p:spPr>
            <a:xfrm>
              <a:off x="5709519" y="6067425"/>
              <a:ext cx="1989060" cy="547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RP</a:t>
              </a:r>
              <a:endParaRPr lang="en-US" dirty="0"/>
            </a:p>
          </p:txBody>
        </p:sp>
      </p:grpSp>
      <p:pic>
        <p:nvPicPr>
          <p:cNvPr id="39" name="Picture 38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5731" y="5153025"/>
            <a:ext cx="1350821" cy="1649040"/>
          </a:xfrm>
          <a:prstGeom prst="rect">
            <a:avLst/>
          </a:prstGeom>
        </p:spPr>
      </p:pic>
      <p:grpSp>
        <p:nvGrpSpPr>
          <p:cNvPr id="40" name="Group 39"/>
          <p:cNvGrpSpPr/>
          <p:nvPr/>
        </p:nvGrpSpPr>
        <p:grpSpPr>
          <a:xfrm>
            <a:off x="1151731" y="6600825"/>
            <a:ext cx="838200" cy="745067"/>
            <a:chOff x="6866731" y="2121958"/>
            <a:chExt cx="838200" cy="745067"/>
          </a:xfrm>
        </p:grpSpPr>
        <p:sp>
          <p:nvSpPr>
            <p:cNvPr id="45" name="7-Point Star 44"/>
            <p:cNvSpPr/>
            <p:nvPr/>
          </p:nvSpPr>
          <p:spPr bwMode="auto">
            <a:xfrm>
              <a:off x="6866731" y="2121958"/>
              <a:ext cx="838200" cy="745067"/>
            </a:xfrm>
            <a:prstGeom prst="star7">
              <a:avLst/>
            </a:prstGeom>
            <a:noFill/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charset="0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7019131" y="2257425"/>
              <a:ext cx="55656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RP</a:t>
              </a:r>
              <a:endParaRPr lang="en-US" dirty="0"/>
            </a:p>
          </p:txBody>
        </p:sp>
      </p:grpSp>
      <p:pic>
        <p:nvPicPr>
          <p:cNvPr id="44" name="Picture 43" descr="client_attacker_checkered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731" y="2257425"/>
            <a:ext cx="1021581" cy="1721487"/>
          </a:xfrm>
          <a:prstGeom prst="rect">
            <a:avLst/>
          </a:prstGeom>
        </p:spPr>
      </p:pic>
      <p:pic>
        <p:nvPicPr>
          <p:cNvPr id="30" name="Picture 29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0111" y="5153025"/>
            <a:ext cx="1350821" cy="1649040"/>
          </a:xfrm>
          <a:prstGeom prst="rect">
            <a:avLst/>
          </a:prstGeom>
        </p:spPr>
      </p:pic>
      <p:pic>
        <p:nvPicPr>
          <p:cNvPr id="35" name="Picture 34" descr="relay-evil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5331" y="5135797"/>
            <a:ext cx="1371600" cy="1693628"/>
          </a:xfrm>
          <a:prstGeom prst="rect">
            <a:avLst/>
          </a:prstGeom>
        </p:spPr>
      </p:pic>
      <p:sp>
        <p:nvSpPr>
          <p:cNvPr id="36" name="Rectangle 35"/>
          <p:cNvSpPr/>
          <p:nvPr/>
        </p:nvSpPr>
        <p:spPr bwMode="auto">
          <a:xfrm>
            <a:off x="3209131" y="5076825"/>
            <a:ext cx="1524000" cy="1905000"/>
          </a:xfrm>
          <a:prstGeom prst="rect">
            <a:avLst/>
          </a:prstGeom>
          <a:noFill/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019131" y="6905625"/>
            <a:ext cx="28641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S&amp;P 2006, S&amp;P 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40807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3" name="Straight Connector 52"/>
          <p:cNvCxnSpPr/>
          <p:nvPr/>
        </p:nvCxnSpPr>
        <p:spPr>
          <a:xfrm flipH="1">
            <a:off x="7781131" y="3705225"/>
            <a:ext cx="1" cy="2819400"/>
          </a:xfrm>
          <a:prstGeom prst="bentConnector3">
            <a:avLst>
              <a:gd name="adj1" fmla="val -22860000000"/>
            </a:avLst>
          </a:prstGeom>
          <a:ln w="76200" cmpd="sng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2447133" y="3706231"/>
            <a:ext cx="4648200" cy="1"/>
          </a:xfrm>
          <a:prstGeom prst="line">
            <a:avLst/>
          </a:prstGeom>
          <a:ln w="76200" cmpd="sng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8" name="Group 17"/>
          <p:cNvGrpSpPr/>
          <p:nvPr/>
        </p:nvGrpSpPr>
        <p:grpSpPr>
          <a:xfrm>
            <a:off x="3209133" y="2328140"/>
            <a:ext cx="1350821" cy="1649040"/>
            <a:chOff x="1532731" y="4626116"/>
            <a:chExt cx="1602759" cy="1956598"/>
          </a:xfrm>
        </p:grpSpPr>
        <p:pic>
          <p:nvPicPr>
            <p:cNvPr id="24" name="Picture 23" descr="relay-onion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32731" y="4626116"/>
              <a:ext cx="1602759" cy="1956598"/>
            </a:xfrm>
            <a:prstGeom prst="rect">
              <a:avLst/>
            </a:prstGeom>
          </p:spPr>
        </p:pic>
        <p:sp>
          <p:nvSpPr>
            <p:cNvPr id="25" name="TextBox 24"/>
            <p:cNvSpPr txBox="1"/>
            <p:nvPr/>
          </p:nvSpPr>
          <p:spPr>
            <a:xfrm>
              <a:off x="1894378" y="6064012"/>
              <a:ext cx="106679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entry</a:t>
              </a:r>
              <a:endParaRPr lang="en-US" dirty="0"/>
            </a:p>
          </p:txBody>
        </p:sp>
      </p:grpSp>
      <p:pic>
        <p:nvPicPr>
          <p:cNvPr id="26" name="Picture 25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0112" y="2328140"/>
            <a:ext cx="1350821" cy="1649040"/>
          </a:xfrm>
          <a:prstGeom prst="rect">
            <a:avLst/>
          </a:prstGeom>
        </p:spPr>
      </p:pic>
      <p:cxnSp>
        <p:nvCxnSpPr>
          <p:cNvPr id="37" name="Straight Connector 36"/>
          <p:cNvCxnSpPr/>
          <p:nvPr/>
        </p:nvCxnSpPr>
        <p:spPr>
          <a:xfrm flipV="1">
            <a:off x="2447132" y="6524625"/>
            <a:ext cx="5410199" cy="6493"/>
          </a:xfrm>
          <a:prstGeom prst="line">
            <a:avLst/>
          </a:prstGeom>
          <a:ln w="76200" cmpd="sng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Deanonymizing</a:t>
            </a:r>
            <a:r>
              <a:rPr lang="en-US" dirty="0"/>
              <a:t> Hidden Services</a:t>
            </a:r>
          </a:p>
        </p:txBody>
      </p:sp>
      <p:pic>
        <p:nvPicPr>
          <p:cNvPr id="9" name="Picture 8"/>
          <p:cNvPicPr/>
          <p:nvPr/>
        </p:nvPicPr>
        <p:blipFill>
          <a:blip r:embed="rId3"/>
          <a:stretch>
            <a:fillRect/>
          </a:stretch>
        </p:blipFill>
        <p:spPr>
          <a:xfrm>
            <a:off x="1913732" y="5153025"/>
            <a:ext cx="1040653" cy="1589937"/>
          </a:xfrm>
          <a:prstGeom prst="rect">
            <a:avLst/>
          </a:prstGeom>
        </p:spPr>
      </p:pic>
      <p:grpSp>
        <p:nvGrpSpPr>
          <p:cNvPr id="19" name="Group 18"/>
          <p:cNvGrpSpPr/>
          <p:nvPr/>
        </p:nvGrpSpPr>
        <p:grpSpPr>
          <a:xfrm>
            <a:off x="694532" y="5457825"/>
            <a:ext cx="1708001" cy="1225691"/>
            <a:chOff x="8009731" y="276225"/>
            <a:chExt cx="2026555" cy="1454291"/>
          </a:xfrm>
        </p:grpSpPr>
        <p:pic>
          <p:nvPicPr>
            <p:cNvPr id="20" name="Picture 19"/>
            <p:cNvPicPr/>
            <p:nvPr/>
          </p:nvPicPr>
          <p:blipFill>
            <a:blip r:embed="rId4"/>
            <a:stretch>
              <a:fillRect/>
            </a:stretch>
          </p:blipFill>
          <p:spPr>
            <a:xfrm>
              <a:off x="8009731" y="276225"/>
              <a:ext cx="1752600" cy="1454291"/>
            </a:xfrm>
            <a:prstGeom prst="rect">
              <a:avLst/>
            </a:prstGeom>
          </p:spPr>
        </p:pic>
        <p:sp>
          <p:nvSpPr>
            <p:cNvPr id="21" name="TextBox 20"/>
            <p:cNvSpPr txBox="1"/>
            <p:nvPr/>
          </p:nvSpPr>
          <p:spPr>
            <a:xfrm>
              <a:off x="8733026" y="637872"/>
              <a:ext cx="1303260" cy="547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HS</a:t>
              </a:r>
              <a:endParaRPr lang="en-US" dirty="0"/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6409532" y="2333625"/>
            <a:ext cx="1676399" cy="1681885"/>
            <a:chOff x="5709519" y="4619625"/>
            <a:chExt cx="1989060" cy="1995569"/>
          </a:xfrm>
        </p:grpSpPr>
        <p:pic>
          <p:nvPicPr>
            <p:cNvPr id="42" name="Picture 41" descr="relay-onion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99931" y="4619625"/>
              <a:ext cx="1602759" cy="1956598"/>
            </a:xfrm>
            <a:prstGeom prst="rect">
              <a:avLst/>
            </a:prstGeom>
          </p:spPr>
        </p:pic>
        <p:sp>
          <p:nvSpPr>
            <p:cNvPr id="43" name="TextBox 42"/>
            <p:cNvSpPr txBox="1"/>
            <p:nvPr/>
          </p:nvSpPr>
          <p:spPr>
            <a:xfrm>
              <a:off x="5709519" y="6067425"/>
              <a:ext cx="1989060" cy="547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RP</a:t>
              </a:r>
              <a:endParaRPr lang="en-US" dirty="0"/>
            </a:p>
          </p:txBody>
        </p:sp>
      </p:grpSp>
      <p:pic>
        <p:nvPicPr>
          <p:cNvPr id="39" name="Picture 38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5731" y="5153025"/>
            <a:ext cx="1350821" cy="1649040"/>
          </a:xfrm>
          <a:prstGeom prst="rect">
            <a:avLst/>
          </a:prstGeom>
        </p:spPr>
      </p:pic>
      <p:grpSp>
        <p:nvGrpSpPr>
          <p:cNvPr id="40" name="Group 39"/>
          <p:cNvGrpSpPr/>
          <p:nvPr/>
        </p:nvGrpSpPr>
        <p:grpSpPr>
          <a:xfrm>
            <a:off x="1151731" y="6600825"/>
            <a:ext cx="838200" cy="745067"/>
            <a:chOff x="6866731" y="2121958"/>
            <a:chExt cx="838200" cy="745067"/>
          </a:xfrm>
        </p:grpSpPr>
        <p:sp>
          <p:nvSpPr>
            <p:cNvPr id="45" name="7-Point Star 44"/>
            <p:cNvSpPr/>
            <p:nvPr/>
          </p:nvSpPr>
          <p:spPr bwMode="auto">
            <a:xfrm>
              <a:off x="6866731" y="2121958"/>
              <a:ext cx="838200" cy="745067"/>
            </a:xfrm>
            <a:prstGeom prst="star7">
              <a:avLst/>
            </a:prstGeom>
            <a:noFill/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charset="0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7019131" y="2257425"/>
              <a:ext cx="55656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RP</a:t>
              </a:r>
              <a:endParaRPr lang="en-US" dirty="0"/>
            </a:p>
          </p:txBody>
        </p:sp>
      </p:grpSp>
      <p:pic>
        <p:nvPicPr>
          <p:cNvPr id="44" name="Picture 43" descr="client_attacker_checkered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731" y="2257425"/>
            <a:ext cx="1021581" cy="1721487"/>
          </a:xfrm>
          <a:prstGeom prst="rect">
            <a:avLst/>
          </a:prstGeom>
        </p:spPr>
      </p:pic>
      <p:pic>
        <p:nvPicPr>
          <p:cNvPr id="30" name="Picture 29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0111" y="5153025"/>
            <a:ext cx="1350821" cy="1649040"/>
          </a:xfrm>
          <a:prstGeom prst="rect">
            <a:avLst/>
          </a:prstGeom>
        </p:spPr>
      </p:pic>
      <p:pic>
        <p:nvPicPr>
          <p:cNvPr id="35" name="Picture 34" descr="relay-evil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5331" y="5135797"/>
            <a:ext cx="1371600" cy="1693628"/>
          </a:xfrm>
          <a:prstGeom prst="rect">
            <a:avLst/>
          </a:prstGeom>
        </p:spPr>
      </p:pic>
      <p:sp>
        <p:nvSpPr>
          <p:cNvPr id="36" name="Rectangle 35"/>
          <p:cNvSpPr/>
          <p:nvPr/>
        </p:nvSpPr>
        <p:spPr bwMode="auto">
          <a:xfrm>
            <a:off x="3209131" y="5076825"/>
            <a:ext cx="1524000" cy="1905000"/>
          </a:xfrm>
          <a:prstGeom prst="rect">
            <a:avLst/>
          </a:prstGeom>
          <a:noFill/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</a:endParaRPr>
          </a:p>
        </p:txBody>
      </p:sp>
      <p:sp>
        <p:nvSpPr>
          <p:cNvPr id="46" name="Rectangular Callout 45"/>
          <p:cNvSpPr/>
          <p:nvPr/>
        </p:nvSpPr>
        <p:spPr bwMode="auto">
          <a:xfrm>
            <a:off x="389731" y="2409825"/>
            <a:ext cx="1447800" cy="1219200"/>
          </a:xfrm>
          <a:prstGeom prst="wedgeRectCallout">
            <a:avLst>
              <a:gd name="adj1" fmla="val 65744"/>
              <a:gd name="adj2" fmla="val -15169"/>
            </a:avLst>
          </a:prstGeom>
          <a:noFill/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charset="0"/>
              </a:rPr>
              <a:t>Send 50 Padding Cells</a:t>
            </a:r>
            <a:endParaRPr kumimoji="0" lang="en-US" sz="2400" b="0" i="1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8391049" y="6905625"/>
            <a:ext cx="14474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S&amp;P 2013</a:t>
            </a:r>
            <a:endParaRPr lang="en-US" dirty="0"/>
          </a:p>
        </p:txBody>
      </p:sp>
      <p:sp>
        <p:nvSpPr>
          <p:cNvPr id="31" name="Rectangle 30"/>
          <p:cNvSpPr/>
          <p:nvPr/>
        </p:nvSpPr>
        <p:spPr bwMode="auto">
          <a:xfrm>
            <a:off x="3132931" y="4010025"/>
            <a:ext cx="1524000" cy="609600"/>
          </a:xfrm>
          <a:prstGeom prst="rect">
            <a:avLst/>
          </a:prstGeom>
          <a:noFill/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charset="0"/>
              </a:rPr>
              <a:t>PADDING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3971131" y="4314825"/>
            <a:ext cx="3124200" cy="914400"/>
            <a:chOff x="3971131" y="4314825"/>
            <a:chExt cx="3124200" cy="914400"/>
          </a:xfrm>
        </p:grpSpPr>
        <p:cxnSp>
          <p:nvCxnSpPr>
            <p:cNvPr id="33" name="Straight Arrow Connector 32"/>
            <p:cNvCxnSpPr/>
            <p:nvPr/>
          </p:nvCxnSpPr>
          <p:spPr bwMode="auto">
            <a:xfrm>
              <a:off x="4961731" y="4314825"/>
              <a:ext cx="2133600" cy="0"/>
            </a:xfrm>
            <a:prstGeom prst="straightConnector1">
              <a:avLst/>
            </a:prstGeom>
            <a:solidFill>
              <a:srgbClr val="00B8FF"/>
            </a:solidFill>
            <a:ln w="762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38" name="Straight Arrow Connector 37"/>
            <p:cNvCxnSpPr/>
            <p:nvPr/>
          </p:nvCxnSpPr>
          <p:spPr bwMode="auto">
            <a:xfrm>
              <a:off x="3971131" y="5229225"/>
              <a:ext cx="3124200" cy="0"/>
            </a:xfrm>
            <a:prstGeom prst="straightConnector1">
              <a:avLst/>
            </a:prstGeom>
            <a:solidFill>
              <a:srgbClr val="00B8FF"/>
            </a:solidFill>
            <a:ln w="76200" cap="flat" cmpd="sng" algn="ctr">
              <a:solidFill>
                <a:srgbClr val="FFFFFF"/>
              </a:solidFill>
              <a:prstDash val="solid"/>
              <a:round/>
              <a:headEnd type="arrow" w="med" len="med"/>
              <a:tailEnd type="none"/>
            </a:ln>
            <a:effectLst/>
          </p:spPr>
        </p:cxnSp>
        <p:cxnSp>
          <p:nvCxnSpPr>
            <p:cNvPr id="47" name="Straight Arrow Connector 46"/>
            <p:cNvCxnSpPr/>
            <p:nvPr/>
          </p:nvCxnSpPr>
          <p:spPr bwMode="auto">
            <a:xfrm flipV="1">
              <a:off x="7095331" y="4314825"/>
              <a:ext cx="0" cy="914400"/>
            </a:xfrm>
            <a:prstGeom prst="straightConnector1">
              <a:avLst/>
            </a:prstGeom>
            <a:solidFill>
              <a:srgbClr val="00B8FF"/>
            </a:solidFill>
            <a:ln w="76200" cap="flat" cmpd="sng" algn="ctr">
              <a:solidFill>
                <a:srgbClr val="FFFFFF"/>
              </a:solidFill>
              <a:prstDash val="solid"/>
              <a:round/>
              <a:headEnd type="oval" w="sm" len="sm"/>
              <a:tailEnd type="oval" w="sm" len="sm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8752520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3" name="Straight Connector 52"/>
          <p:cNvCxnSpPr/>
          <p:nvPr/>
        </p:nvCxnSpPr>
        <p:spPr>
          <a:xfrm flipH="1">
            <a:off x="7781131" y="3705225"/>
            <a:ext cx="1" cy="2819400"/>
          </a:xfrm>
          <a:prstGeom prst="bentConnector3">
            <a:avLst>
              <a:gd name="adj1" fmla="val -22860000000"/>
            </a:avLst>
          </a:prstGeom>
          <a:ln w="76200" cmpd="sng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2447133" y="3706231"/>
            <a:ext cx="4648200" cy="1"/>
          </a:xfrm>
          <a:prstGeom prst="line">
            <a:avLst/>
          </a:prstGeom>
          <a:ln w="76200" cmpd="sng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8" name="Group 17"/>
          <p:cNvGrpSpPr/>
          <p:nvPr/>
        </p:nvGrpSpPr>
        <p:grpSpPr>
          <a:xfrm>
            <a:off x="3209133" y="2328140"/>
            <a:ext cx="1350821" cy="1649040"/>
            <a:chOff x="1532731" y="4626116"/>
            <a:chExt cx="1602759" cy="1956598"/>
          </a:xfrm>
        </p:grpSpPr>
        <p:pic>
          <p:nvPicPr>
            <p:cNvPr id="24" name="Picture 23" descr="relay-onion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32731" y="4626116"/>
              <a:ext cx="1602759" cy="1956598"/>
            </a:xfrm>
            <a:prstGeom prst="rect">
              <a:avLst/>
            </a:prstGeom>
          </p:spPr>
        </p:pic>
        <p:sp>
          <p:nvSpPr>
            <p:cNvPr id="25" name="TextBox 24"/>
            <p:cNvSpPr txBox="1"/>
            <p:nvPr/>
          </p:nvSpPr>
          <p:spPr>
            <a:xfrm>
              <a:off x="1894378" y="6064012"/>
              <a:ext cx="106679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entry</a:t>
              </a:r>
              <a:endParaRPr lang="en-US" dirty="0"/>
            </a:p>
          </p:txBody>
        </p:sp>
      </p:grpSp>
      <p:pic>
        <p:nvPicPr>
          <p:cNvPr id="26" name="Picture 25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0112" y="2328140"/>
            <a:ext cx="1350821" cy="1649040"/>
          </a:xfrm>
          <a:prstGeom prst="rect">
            <a:avLst/>
          </a:prstGeom>
        </p:spPr>
      </p:pic>
      <p:cxnSp>
        <p:nvCxnSpPr>
          <p:cNvPr id="37" name="Straight Connector 36"/>
          <p:cNvCxnSpPr/>
          <p:nvPr/>
        </p:nvCxnSpPr>
        <p:spPr>
          <a:xfrm flipV="1">
            <a:off x="2447132" y="6524625"/>
            <a:ext cx="5410199" cy="6493"/>
          </a:xfrm>
          <a:prstGeom prst="line">
            <a:avLst/>
          </a:prstGeom>
          <a:ln w="76200" cmpd="sng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Deanonymizing</a:t>
            </a:r>
            <a:r>
              <a:rPr lang="en-US" dirty="0"/>
              <a:t> Hidden Services</a:t>
            </a:r>
          </a:p>
        </p:txBody>
      </p:sp>
      <p:pic>
        <p:nvPicPr>
          <p:cNvPr id="9" name="Picture 8"/>
          <p:cNvPicPr/>
          <p:nvPr/>
        </p:nvPicPr>
        <p:blipFill>
          <a:blip r:embed="rId3"/>
          <a:stretch>
            <a:fillRect/>
          </a:stretch>
        </p:blipFill>
        <p:spPr>
          <a:xfrm>
            <a:off x="1913732" y="5153025"/>
            <a:ext cx="1040653" cy="1589937"/>
          </a:xfrm>
          <a:prstGeom prst="rect">
            <a:avLst/>
          </a:prstGeom>
        </p:spPr>
      </p:pic>
      <p:grpSp>
        <p:nvGrpSpPr>
          <p:cNvPr id="19" name="Group 18"/>
          <p:cNvGrpSpPr/>
          <p:nvPr/>
        </p:nvGrpSpPr>
        <p:grpSpPr>
          <a:xfrm>
            <a:off x="694532" y="5457825"/>
            <a:ext cx="1708001" cy="1225691"/>
            <a:chOff x="8009731" y="276225"/>
            <a:chExt cx="2026555" cy="1454291"/>
          </a:xfrm>
        </p:grpSpPr>
        <p:pic>
          <p:nvPicPr>
            <p:cNvPr id="20" name="Picture 19"/>
            <p:cNvPicPr/>
            <p:nvPr/>
          </p:nvPicPr>
          <p:blipFill>
            <a:blip r:embed="rId4"/>
            <a:stretch>
              <a:fillRect/>
            </a:stretch>
          </p:blipFill>
          <p:spPr>
            <a:xfrm>
              <a:off x="8009731" y="276225"/>
              <a:ext cx="1752600" cy="1454291"/>
            </a:xfrm>
            <a:prstGeom prst="rect">
              <a:avLst/>
            </a:prstGeom>
          </p:spPr>
        </p:pic>
        <p:sp>
          <p:nvSpPr>
            <p:cNvPr id="21" name="TextBox 20"/>
            <p:cNvSpPr txBox="1"/>
            <p:nvPr/>
          </p:nvSpPr>
          <p:spPr>
            <a:xfrm>
              <a:off x="8733026" y="637872"/>
              <a:ext cx="1303260" cy="547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HS</a:t>
              </a:r>
              <a:endParaRPr lang="en-US" dirty="0"/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6409532" y="2333625"/>
            <a:ext cx="1676399" cy="1681885"/>
            <a:chOff x="5709519" y="4619625"/>
            <a:chExt cx="1989060" cy="1995569"/>
          </a:xfrm>
        </p:grpSpPr>
        <p:pic>
          <p:nvPicPr>
            <p:cNvPr id="42" name="Picture 41" descr="relay-onion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99931" y="4619625"/>
              <a:ext cx="1602759" cy="1956598"/>
            </a:xfrm>
            <a:prstGeom prst="rect">
              <a:avLst/>
            </a:prstGeom>
          </p:spPr>
        </p:pic>
        <p:sp>
          <p:nvSpPr>
            <p:cNvPr id="43" name="TextBox 42"/>
            <p:cNvSpPr txBox="1"/>
            <p:nvPr/>
          </p:nvSpPr>
          <p:spPr>
            <a:xfrm>
              <a:off x="5709519" y="6067425"/>
              <a:ext cx="1989060" cy="547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RP</a:t>
              </a:r>
              <a:endParaRPr lang="en-US" dirty="0"/>
            </a:p>
          </p:txBody>
        </p:sp>
      </p:grpSp>
      <p:pic>
        <p:nvPicPr>
          <p:cNvPr id="39" name="Picture 38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5731" y="5153025"/>
            <a:ext cx="1350821" cy="1649040"/>
          </a:xfrm>
          <a:prstGeom prst="rect">
            <a:avLst/>
          </a:prstGeom>
        </p:spPr>
      </p:pic>
      <p:grpSp>
        <p:nvGrpSpPr>
          <p:cNvPr id="40" name="Group 39"/>
          <p:cNvGrpSpPr/>
          <p:nvPr/>
        </p:nvGrpSpPr>
        <p:grpSpPr>
          <a:xfrm>
            <a:off x="1151731" y="6600825"/>
            <a:ext cx="838200" cy="745067"/>
            <a:chOff x="6866731" y="2121958"/>
            <a:chExt cx="838200" cy="745067"/>
          </a:xfrm>
        </p:grpSpPr>
        <p:sp>
          <p:nvSpPr>
            <p:cNvPr id="45" name="7-Point Star 44"/>
            <p:cNvSpPr/>
            <p:nvPr/>
          </p:nvSpPr>
          <p:spPr bwMode="auto">
            <a:xfrm>
              <a:off x="6866731" y="2121958"/>
              <a:ext cx="838200" cy="745067"/>
            </a:xfrm>
            <a:prstGeom prst="star7">
              <a:avLst/>
            </a:prstGeom>
            <a:noFill/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charset="0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7019131" y="2257425"/>
              <a:ext cx="55656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RP</a:t>
              </a:r>
              <a:endParaRPr lang="en-US" dirty="0"/>
            </a:p>
          </p:txBody>
        </p:sp>
      </p:grpSp>
      <p:pic>
        <p:nvPicPr>
          <p:cNvPr id="44" name="Picture 43" descr="client_attacker_checkered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731" y="2257425"/>
            <a:ext cx="1021581" cy="1721487"/>
          </a:xfrm>
          <a:prstGeom prst="rect">
            <a:avLst/>
          </a:prstGeom>
        </p:spPr>
      </p:pic>
      <p:pic>
        <p:nvPicPr>
          <p:cNvPr id="30" name="Picture 29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0111" y="5153025"/>
            <a:ext cx="1350821" cy="1649040"/>
          </a:xfrm>
          <a:prstGeom prst="rect">
            <a:avLst/>
          </a:prstGeom>
        </p:spPr>
      </p:pic>
      <p:pic>
        <p:nvPicPr>
          <p:cNvPr id="35" name="Picture 34" descr="relay-evil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5331" y="5135797"/>
            <a:ext cx="1371600" cy="1693628"/>
          </a:xfrm>
          <a:prstGeom prst="rect">
            <a:avLst/>
          </a:prstGeom>
        </p:spPr>
      </p:pic>
      <p:sp>
        <p:nvSpPr>
          <p:cNvPr id="36" name="Rectangle 35"/>
          <p:cNvSpPr/>
          <p:nvPr/>
        </p:nvSpPr>
        <p:spPr bwMode="auto">
          <a:xfrm>
            <a:off x="3209131" y="5076825"/>
            <a:ext cx="1524000" cy="1905000"/>
          </a:xfrm>
          <a:prstGeom prst="rect">
            <a:avLst/>
          </a:prstGeom>
          <a:noFill/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</a:endParaRPr>
          </a:p>
        </p:txBody>
      </p:sp>
      <p:sp>
        <p:nvSpPr>
          <p:cNvPr id="27" name="Rectangular Callout 26"/>
          <p:cNvSpPr/>
          <p:nvPr/>
        </p:nvSpPr>
        <p:spPr bwMode="auto">
          <a:xfrm>
            <a:off x="2447131" y="4086225"/>
            <a:ext cx="2514600" cy="762000"/>
          </a:xfrm>
          <a:prstGeom prst="wedgeRectCallout">
            <a:avLst>
              <a:gd name="adj1" fmla="val 17445"/>
              <a:gd name="adj2" fmla="val 85333"/>
            </a:avLst>
          </a:prstGeom>
          <a:noFill/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charset="0"/>
              </a:rPr>
              <a:t>Identify HS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charset="0"/>
              </a:rPr>
              <a:t> if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charset="0"/>
              </a:rPr>
              <a:t>cell count =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charset="0"/>
              </a:rPr>
              <a:t>53</a:t>
            </a:r>
            <a:endParaRPr kumimoji="0" lang="en-US" sz="2400" b="0" i="1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8391049" y="6905625"/>
            <a:ext cx="14474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S&amp;P 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09120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808080"/>
                </a:solidFill>
              </a:rPr>
              <a:t>The Sniper Attack</a:t>
            </a:r>
          </a:p>
          <a:p>
            <a:pPr lvl="1"/>
            <a:r>
              <a:rPr lang="en-US" dirty="0" smtClean="0">
                <a:solidFill>
                  <a:srgbClr val="808080"/>
                </a:solidFill>
              </a:rPr>
              <a:t>Low-cost memory consumption attack that disables arbitrary Tor relays</a:t>
            </a:r>
          </a:p>
          <a:p>
            <a:pPr lvl="1"/>
            <a:endParaRPr lang="en-US" dirty="0"/>
          </a:p>
          <a:p>
            <a:r>
              <a:rPr lang="en-US" dirty="0" err="1" smtClean="0">
                <a:solidFill>
                  <a:schemeClr val="bg2"/>
                </a:solidFill>
              </a:rPr>
              <a:t>Deanonymizing</a:t>
            </a:r>
            <a:r>
              <a:rPr lang="en-US" dirty="0" smtClean="0">
                <a:solidFill>
                  <a:schemeClr val="bg2"/>
                </a:solidFill>
              </a:rPr>
              <a:t> Hidden Services</a:t>
            </a:r>
          </a:p>
          <a:p>
            <a:pPr lvl="1"/>
            <a:r>
              <a:rPr lang="en-US" dirty="0" smtClean="0">
                <a:solidFill>
                  <a:schemeClr val="bg2"/>
                </a:solidFill>
              </a:rPr>
              <a:t>Using </a:t>
            </a:r>
            <a:r>
              <a:rPr lang="en-US" dirty="0" err="1" smtClean="0">
                <a:solidFill>
                  <a:schemeClr val="bg2"/>
                </a:solidFill>
              </a:rPr>
              <a:t>DoS</a:t>
            </a:r>
            <a:r>
              <a:rPr lang="en-US" dirty="0" smtClean="0">
                <a:solidFill>
                  <a:schemeClr val="bg2"/>
                </a:solidFill>
              </a:rPr>
              <a:t> attacks for </a:t>
            </a:r>
            <a:r>
              <a:rPr lang="en-US" dirty="0" err="1" smtClean="0">
                <a:solidFill>
                  <a:schemeClr val="bg2"/>
                </a:solidFill>
              </a:rPr>
              <a:t>deanonymization</a:t>
            </a:r>
            <a:endParaRPr lang="en-US" dirty="0" smtClean="0">
              <a:solidFill>
                <a:schemeClr val="bg2"/>
              </a:solidFill>
            </a:endParaRPr>
          </a:p>
          <a:p>
            <a:endParaRPr lang="en-US" dirty="0"/>
          </a:p>
          <a:p>
            <a:r>
              <a:rPr lang="en-US" dirty="0" smtClean="0">
                <a:solidFill>
                  <a:schemeClr val="bg1"/>
                </a:solidFill>
              </a:rPr>
              <a:t>Countermeasures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52394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Countermeasures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Sniper Attack </a:t>
            </a:r>
            <a:r>
              <a:rPr lang="en-US" dirty="0" smtClean="0"/>
              <a:t>Defenses</a:t>
            </a:r>
          </a:p>
          <a:p>
            <a:pPr lvl="1"/>
            <a:r>
              <a:rPr lang="en-US" dirty="0" smtClean="0"/>
              <a:t>Authenticated SENDMEs</a:t>
            </a:r>
          </a:p>
          <a:p>
            <a:pPr lvl="1"/>
            <a:r>
              <a:rPr lang="en-US" dirty="0" smtClean="0"/>
              <a:t>Queue Length Limit</a:t>
            </a:r>
          </a:p>
          <a:p>
            <a:pPr lvl="1"/>
            <a:r>
              <a:rPr lang="en-US" dirty="0" smtClean="0"/>
              <a:t>Adaptive Circuit Killer</a:t>
            </a:r>
          </a:p>
          <a:p>
            <a:pPr lvl="1"/>
            <a:endParaRPr lang="en-US" dirty="0"/>
          </a:p>
          <a:p>
            <a:r>
              <a:rPr lang="en-US" dirty="0" err="1" smtClean="0"/>
              <a:t>Deanonymization</a:t>
            </a:r>
            <a:r>
              <a:rPr lang="en-US" dirty="0" smtClean="0"/>
              <a:t> Defenses</a:t>
            </a:r>
          </a:p>
          <a:p>
            <a:pPr lvl="1"/>
            <a:r>
              <a:rPr lang="en-US" dirty="0" smtClean="0"/>
              <a:t>Entry-guard Rate-limiting</a:t>
            </a:r>
          </a:p>
          <a:p>
            <a:pPr lvl="1"/>
            <a:r>
              <a:rPr lang="en-US" dirty="0" smtClean="0"/>
              <a:t>Middle Guards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37224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650" y="1495425"/>
            <a:ext cx="8564563" cy="1620838"/>
          </a:xfrm>
        </p:spPr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12" name="Subtitle 11"/>
          <p:cNvSpPr>
            <a:spLocks noGrp="1"/>
          </p:cNvSpPr>
          <p:nvPr>
            <p:ph type="subTitle" idx="1"/>
          </p:nvPr>
        </p:nvSpPr>
        <p:spPr>
          <a:xfrm>
            <a:off x="1511300" y="3373437"/>
            <a:ext cx="7053263" cy="1931988"/>
          </a:xfrm>
        </p:spPr>
        <p:txBody>
          <a:bodyPr/>
          <a:lstStyle/>
          <a:p>
            <a:r>
              <a:rPr lang="en-US" dirty="0" err="1" smtClean="0"/>
              <a:t>cs.umn.edu</a:t>
            </a:r>
            <a:r>
              <a:rPr lang="en-US" dirty="0" smtClean="0"/>
              <a:t>/~</a:t>
            </a:r>
            <a:r>
              <a:rPr lang="en-US" dirty="0" err="1" smtClean="0"/>
              <a:t>jansen</a:t>
            </a:r>
            <a:endParaRPr lang="en-US" dirty="0" smtClean="0"/>
          </a:p>
          <a:p>
            <a:r>
              <a:rPr lang="en-US" dirty="0" err="1" smtClean="0"/>
              <a:t>rob.g.jansen@nrl.navy.mil</a:t>
            </a:r>
            <a:endParaRPr lang="en-US" dirty="0" smtClean="0"/>
          </a:p>
        </p:txBody>
      </p:sp>
      <p:pic>
        <p:nvPicPr>
          <p:cNvPr id="10" name="Content Placeholder 3" descr="evil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997" t="-1339" r="-15414" b="18866"/>
          <a:stretch/>
        </p:blipFill>
        <p:spPr>
          <a:xfrm>
            <a:off x="7704931" y="4314825"/>
            <a:ext cx="2961604" cy="366047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418931" y="6962715"/>
            <a:ext cx="457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>
                <a:latin typeface="+mn-lt"/>
              </a:rPr>
              <a:t>t</a:t>
            </a:r>
            <a:r>
              <a:rPr lang="en-US" sz="2000" i="1" dirty="0" smtClean="0">
                <a:latin typeface="+mn-lt"/>
              </a:rPr>
              <a:t>hink like an adversary</a:t>
            </a:r>
            <a:endParaRPr lang="en-US" sz="2000" i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177192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Speed of </a:t>
            </a:r>
            <a:r>
              <a:rPr lang="en-US" dirty="0" err="1" smtClean="0"/>
              <a:t>Deanonymization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69674424"/>
              </p:ext>
            </p:extLst>
          </p:nvPr>
        </p:nvGraphicFramePr>
        <p:xfrm>
          <a:off x="739775" y="2101850"/>
          <a:ext cx="8594724" cy="27685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32454"/>
                <a:gridCol w="1432454"/>
                <a:gridCol w="1432454"/>
                <a:gridCol w="1432454"/>
                <a:gridCol w="1432454"/>
                <a:gridCol w="143245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Guard BW</a:t>
                      </a:r>
                    </a:p>
                    <a:p>
                      <a:pPr algn="ctr"/>
                      <a:r>
                        <a:rPr lang="en-US" dirty="0" smtClean="0"/>
                        <a:t>(</a:t>
                      </a:r>
                      <a:r>
                        <a:rPr lang="en-US" dirty="0" err="1" smtClean="0"/>
                        <a:t>MiB</a:t>
                      </a:r>
                      <a:r>
                        <a:rPr lang="en-US" dirty="0" smtClean="0"/>
                        <a:t>/s)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Guard Probability (%)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Average # Rounds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Average # Sniped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Average Time</a:t>
                      </a:r>
                      <a:r>
                        <a:rPr lang="en-US" baseline="0" dirty="0" smtClean="0"/>
                        <a:t> (h) </a:t>
                      </a:r>
                    </a:p>
                    <a:p>
                      <a:pPr algn="ctr"/>
                      <a:r>
                        <a:rPr lang="en-US" dirty="0" smtClean="0"/>
                        <a:t>1 </a:t>
                      </a:r>
                      <a:r>
                        <a:rPr lang="en-US" dirty="0" err="1" smtClean="0"/>
                        <a:t>GiB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Average Time</a:t>
                      </a:r>
                      <a:r>
                        <a:rPr lang="en-US" baseline="0" dirty="0" smtClean="0"/>
                        <a:t> (h) </a:t>
                      </a:r>
                    </a:p>
                    <a:p>
                      <a:pPr algn="ctr"/>
                      <a:r>
                        <a:rPr lang="en-US" dirty="0" smtClean="0"/>
                        <a:t>8 </a:t>
                      </a:r>
                      <a:r>
                        <a:rPr lang="en-US" dirty="0" err="1" smtClean="0"/>
                        <a:t>GiB</a:t>
                      </a:r>
                      <a:endParaRPr lang="en-US" dirty="0" smtClean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8.41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0.48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133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279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16.65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0.97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149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31.65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84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66.04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3.8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44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96.61</a:t>
                      </a:r>
                      <a:endParaRPr lang="en-US" dirty="0"/>
                    </a:p>
                  </a:txBody>
                  <a:tcP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5.4</a:t>
                      </a:r>
                      <a:endParaRPr lang="en-US" dirty="0"/>
                    </a:p>
                  </a:txBody>
                  <a:tcP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19</a:t>
                      </a:r>
                      <a:endParaRPr lang="en-US" dirty="0"/>
                    </a:p>
                  </a:txBody>
                  <a:tcP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31</a:t>
                      </a:r>
                      <a:endParaRPr lang="en-US" dirty="0"/>
                    </a:p>
                  </a:txBody>
                  <a:tcPr>
                    <a:solidFill>
                      <a:srgbClr val="808080"/>
                    </a:solidFill>
                  </a:tcPr>
                </a:tc>
              </a:tr>
            </a:tbl>
          </a:graphicData>
        </a:graphic>
      </p:graphicFrame>
      <p:sp>
        <p:nvSpPr>
          <p:cNvPr id="5" name="Rectangular Callout 4"/>
          <p:cNvSpPr/>
          <p:nvPr/>
        </p:nvSpPr>
        <p:spPr bwMode="auto">
          <a:xfrm>
            <a:off x="3209131" y="5610225"/>
            <a:ext cx="3124200" cy="1143000"/>
          </a:xfrm>
          <a:prstGeom prst="wedgeRectCallout">
            <a:avLst>
              <a:gd name="adj1" fmla="val -28505"/>
              <a:gd name="adj2" fmla="val -105744"/>
            </a:avLst>
          </a:prstGeom>
          <a:noFill/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/>
              <a:t>1 </a:t>
            </a:r>
            <a:r>
              <a:rPr lang="en-US" dirty="0" err="1" smtClean="0"/>
              <a:t>GiB</a:t>
            </a:r>
            <a:r>
              <a:rPr lang="en-US" dirty="0" smtClean="0"/>
              <a:t>/s Relay Can </a:t>
            </a:r>
            <a:r>
              <a:rPr lang="en-US" dirty="0" err="1" smtClean="0"/>
              <a:t>Deanonymize</a:t>
            </a:r>
            <a:r>
              <a:rPr lang="en-US" dirty="0" smtClean="0"/>
              <a:t> HS in about a day</a:t>
            </a:r>
            <a:endParaRPr kumimoji="0" lang="en-US" sz="2400" b="0" i="1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20388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Circuit Killer Defense</a:t>
            </a:r>
            <a:endParaRPr lang="en-US" dirty="0"/>
          </a:p>
        </p:txBody>
      </p:sp>
      <p:pic>
        <p:nvPicPr>
          <p:cNvPr id="4" name="Content Placeholder 3" descr="defense.ram.time.pd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811" r="-1781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0661623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Sniper Attack</a:t>
            </a:r>
            <a:endParaRPr lang="en-US" dirty="0"/>
          </a:p>
        </p:txBody>
      </p:sp>
      <p:pic>
        <p:nvPicPr>
          <p:cNvPr id="6" name="Picture 5"/>
          <p:cNvPicPr/>
          <p:nvPr/>
        </p:nvPicPr>
        <p:blipFill>
          <a:blip r:embed="rId2"/>
          <a:stretch>
            <a:fillRect/>
          </a:stretch>
        </p:blipFill>
        <p:spPr>
          <a:xfrm>
            <a:off x="8314531" y="5832334"/>
            <a:ext cx="1752600" cy="1454291"/>
          </a:xfrm>
          <a:prstGeom prst="rect">
            <a:avLst/>
          </a:prstGeom>
        </p:spPr>
      </p:pic>
      <p:pic>
        <p:nvPicPr>
          <p:cNvPr id="5" name="Picture 4" descr="relay-onio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8731" y="4380069"/>
            <a:ext cx="1602759" cy="1956598"/>
          </a:xfrm>
          <a:prstGeom prst="rect">
            <a:avLst/>
          </a:prstGeom>
        </p:spPr>
      </p:pic>
      <p:pic>
        <p:nvPicPr>
          <p:cNvPr id="8" name="Picture 7" descr="relay-onio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2331" y="4380069"/>
            <a:ext cx="1602759" cy="1956598"/>
          </a:xfrm>
          <a:prstGeom prst="rect">
            <a:avLst/>
          </a:prstGeom>
        </p:spPr>
      </p:pic>
      <p:pic>
        <p:nvPicPr>
          <p:cNvPr id="22" name="Picture 21" descr="client_attacker_checkered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9331" y="1979519"/>
            <a:ext cx="1295400" cy="2182906"/>
          </a:xfrm>
          <a:prstGeom prst="rect">
            <a:avLst/>
          </a:prstGeom>
        </p:spPr>
      </p:pic>
      <p:pic>
        <p:nvPicPr>
          <p:cNvPr id="23" name="Picture 22" descr="relay-onio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5131" y="4386560"/>
            <a:ext cx="1602759" cy="1956598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6409531" y="5906095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exit</a:t>
            </a:r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2142331" y="5910560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entry</a:t>
            </a:r>
            <a:endParaRPr lang="en-US" dirty="0"/>
          </a:p>
        </p:txBody>
      </p:sp>
      <p:cxnSp>
        <p:nvCxnSpPr>
          <p:cNvPr id="56" name="Straight Connector 55"/>
          <p:cNvCxnSpPr/>
          <p:nvPr/>
        </p:nvCxnSpPr>
        <p:spPr>
          <a:xfrm flipV="1">
            <a:off x="5418931" y="3857625"/>
            <a:ext cx="1524001" cy="6491"/>
          </a:xfrm>
          <a:prstGeom prst="line">
            <a:avLst/>
          </a:prstGeom>
          <a:ln w="76200" cmpd="sng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>
            <a:off x="1075531" y="3770469"/>
            <a:ext cx="4343400" cy="76200"/>
          </a:xfrm>
          <a:prstGeom prst="line">
            <a:avLst/>
          </a:prstGeom>
          <a:ln w="254000" cmpd="sng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8" name="Picture 57" descr="relay-onio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7131" y="2170269"/>
            <a:ext cx="1602759" cy="1956598"/>
          </a:xfrm>
          <a:prstGeom prst="rect">
            <a:avLst/>
          </a:prstGeom>
        </p:spPr>
      </p:pic>
      <p:pic>
        <p:nvPicPr>
          <p:cNvPr id="59" name="Picture 58" descr="relay-onio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0731" y="2170269"/>
            <a:ext cx="1602759" cy="1956598"/>
          </a:xfrm>
          <a:prstGeom prst="rect">
            <a:avLst/>
          </a:prstGeom>
        </p:spPr>
      </p:pic>
      <p:pic>
        <p:nvPicPr>
          <p:cNvPr id="60" name="Picture 59" descr="client_attacker_checkered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6731" y="1959116"/>
            <a:ext cx="1295400" cy="2182906"/>
          </a:xfrm>
          <a:prstGeom prst="rect">
            <a:avLst/>
          </a:prstGeom>
        </p:spPr>
      </p:pic>
      <p:pic>
        <p:nvPicPr>
          <p:cNvPr id="61" name="Picture 60" descr="relay-onio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531" y="2176760"/>
            <a:ext cx="1602759" cy="1956598"/>
          </a:xfrm>
          <a:prstGeom prst="rect">
            <a:avLst/>
          </a:prstGeom>
        </p:spPr>
      </p:pic>
      <p:sp>
        <p:nvSpPr>
          <p:cNvPr id="63" name="TextBox 62"/>
          <p:cNvSpPr txBox="1"/>
          <p:nvPr/>
        </p:nvSpPr>
        <p:spPr>
          <a:xfrm>
            <a:off x="846931" y="3700760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exit</a:t>
            </a:r>
            <a:endParaRPr lang="en-US" dirty="0"/>
          </a:p>
        </p:txBody>
      </p:sp>
      <p:sp>
        <p:nvSpPr>
          <p:cNvPr id="64" name="TextBox 63"/>
          <p:cNvSpPr txBox="1"/>
          <p:nvPr/>
        </p:nvSpPr>
        <p:spPr>
          <a:xfrm>
            <a:off x="5037931" y="3700760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entry</a:t>
            </a:r>
            <a:endParaRPr lang="en-US" dirty="0"/>
          </a:p>
        </p:txBody>
      </p:sp>
      <p:sp>
        <p:nvSpPr>
          <p:cNvPr id="94" name="Rectangular Callout 93"/>
          <p:cNvSpPr/>
          <p:nvPr/>
        </p:nvSpPr>
        <p:spPr bwMode="auto">
          <a:xfrm>
            <a:off x="7476331" y="657225"/>
            <a:ext cx="2362200" cy="914400"/>
          </a:xfrm>
          <a:prstGeom prst="wedgeRectCallout">
            <a:avLst>
              <a:gd name="adj1" fmla="val -19524"/>
              <a:gd name="adj2" fmla="val 120119"/>
            </a:avLst>
          </a:prstGeom>
          <a:noFill/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charset="0"/>
              </a:rPr>
              <a:t>Single Adversary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6790531" y="2028825"/>
            <a:ext cx="3200400" cy="2133600"/>
          </a:xfrm>
          <a:prstGeom prst="rect">
            <a:avLst/>
          </a:prstGeom>
          <a:noFill/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23620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Tor Works</a:t>
            </a:r>
            <a:endParaRPr lang="en-US" dirty="0"/>
          </a:p>
        </p:txBody>
      </p:sp>
      <p:pic>
        <p:nvPicPr>
          <p:cNvPr id="3" name="Content Placeholder 2" descr="or-overview-4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82809" b="-8280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8833424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Sniper Attack</a:t>
            </a:r>
            <a:endParaRPr lang="en-US" dirty="0"/>
          </a:p>
        </p:txBody>
      </p:sp>
      <p:pic>
        <p:nvPicPr>
          <p:cNvPr id="6" name="Picture 5"/>
          <p:cNvPicPr/>
          <p:nvPr/>
        </p:nvPicPr>
        <p:blipFill>
          <a:blip r:embed="rId2"/>
          <a:stretch>
            <a:fillRect/>
          </a:stretch>
        </p:blipFill>
        <p:spPr>
          <a:xfrm>
            <a:off x="8314531" y="5832334"/>
            <a:ext cx="1752600" cy="1454291"/>
          </a:xfrm>
          <a:prstGeom prst="rect">
            <a:avLst/>
          </a:prstGeom>
        </p:spPr>
      </p:pic>
      <p:pic>
        <p:nvPicPr>
          <p:cNvPr id="5" name="Picture 4" descr="relay-onio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8731" y="4380069"/>
            <a:ext cx="1602759" cy="1956598"/>
          </a:xfrm>
          <a:prstGeom prst="rect">
            <a:avLst/>
          </a:prstGeom>
        </p:spPr>
      </p:pic>
      <p:pic>
        <p:nvPicPr>
          <p:cNvPr id="8" name="Picture 7" descr="relay-onio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2331" y="4380069"/>
            <a:ext cx="1602759" cy="1956598"/>
          </a:xfrm>
          <a:prstGeom prst="rect">
            <a:avLst/>
          </a:prstGeom>
        </p:spPr>
      </p:pic>
      <p:pic>
        <p:nvPicPr>
          <p:cNvPr id="22" name="Picture 21" descr="client_attacker_checkered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9331" y="1979519"/>
            <a:ext cx="1295400" cy="2182906"/>
          </a:xfrm>
          <a:prstGeom prst="rect">
            <a:avLst/>
          </a:prstGeom>
        </p:spPr>
      </p:pic>
      <p:pic>
        <p:nvPicPr>
          <p:cNvPr id="23" name="Picture 22" descr="relay-onio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5131" y="4386560"/>
            <a:ext cx="1602759" cy="1956598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6409531" y="5906095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exit</a:t>
            </a:r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2142331" y="5910560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entry</a:t>
            </a:r>
            <a:endParaRPr lang="en-US" dirty="0"/>
          </a:p>
        </p:txBody>
      </p:sp>
      <p:cxnSp>
        <p:nvCxnSpPr>
          <p:cNvPr id="56" name="Straight Connector 55"/>
          <p:cNvCxnSpPr/>
          <p:nvPr/>
        </p:nvCxnSpPr>
        <p:spPr>
          <a:xfrm flipV="1">
            <a:off x="5418931" y="3857625"/>
            <a:ext cx="1524001" cy="6491"/>
          </a:xfrm>
          <a:prstGeom prst="line">
            <a:avLst/>
          </a:prstGeom>
          <a:ln w="76200" cmpd="sng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>
            <a:off x="1075531" y="3770469"/>
            <a:ext cx="4343400" cy="76200"/>
          </a:xfrm>
          <a:prstGeom prst="line">
            <a:avLst/>
          </a:prstGeom>
          <a:ln w="254000" cmpd="sng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8" name="Picture 57" descr="relay-onio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7131" y="2170269"/>
            <a:ext cx="1602759" cy="1956598"/>
          </a:xfrm>
          <a:prstGeom prst="rect">
            <a:avLst/>
          </a:prstGeom>
        </p:spPr>
      </p:pic>
      <p:pic>
        <p:nvPicPr>
          <p:cNvPr id="59" name="Picture 58" descr="relay-onio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0731" y="2170269"/>
            <a:ext cx="1602759" cy="1956598"/>
          </a:xfrm>
          <a:prstGeom prst="rect">
            <a:avLst/>
          </a:prstGeom>
        </p:spPr>
      </p:pic>
      <p:pic>
        <p:nvPicPr>
          <p:cNvPr id="60" name="Picture 59" descr="client_attacker_checkered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6731" y="1959116"/>
            <a:ext cx="1295400" cy="2182906"/>
          </a:xfrm>
          <a:prstGeom prst="rect">
            <a:avLst/>
          </a:prstGeom>
        </p:spPr>
      </p:pic>
      <p:pic>
        <p:nvPicPr>
          <p:cNvPr id="61" name="Picture 60" descr="relay-onio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531" y="2176760"/>
            <a:ext cx="1602759" cy="1956598"/>
          </a:xfrm>
          <a:prstGeom prst="rect">
            <a:avLst/>
          </a:prstGeom>
        </p:spPr>
      </p:pic>
      <p:sp>
        <p:nvSpPr>
          <p:cNvPr id="63" name="TextBox 62"/>
          <p:cNvSpPr txBox="1"/>
          <p:nvPr/>
        </p:nvSpPr>
        <p:spPr>
          <a:xfrm>
            <a:off x="846931" y="3700760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exit</a:t>
            </a:r>
            <a:endParaRPr lang="en-US" dirty="0"/>
          </a:p>
        </p:txBody>
      </p:sp>
      <p:sp>
        <p:nvSpPr>
          <p:cNvPr id="64" name="TextBox 63"/>
          <p:cNvSpPr txBox="1"/>
          <p:nvPr/>
        </p:nvSpPr>
        <p:spPr>
          <a:xfrm>
            <a:off x="5037931" y="3700760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entry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 bwMode="auto">
          <a:xfrm>
            <a:off x="313531" y="2028825"/>
            <a:ext cx="7848600" cy="2133600"/>
          </a:xfrm>
          <a:prstGeom prst="rect">
            <a:avLst/>
          </a:prstGeom>
          <a:noFill/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</a:endParaRPr>
          </a:p>
        </p:txBody>
      </p:sp>
      <p:sp>
        <p:nvSpPr>
          <p:cNvPr id="19" name="Rectangular Callout 18"/>
          <p:cNvSpPr/>
          <p:nvPr/>
        </p:nvSpPr>
        <p:spPr bwMode="auto">
          <a:xfrm>
            <a:off x="6180931" y="504825"/>
            <a:ext cx="2362200" cy="914400"/>
          </a:xfrm>
          <a:prstGeom prst="wedgeRectCallout">
            <a:avLst>
              <a:gd name="adj1" fmla="val -19524"/>
              <a:gd name="adj2" fmla="val 120119"/>
            </a:avLst>
          </a:prstGeom>
          <a:noFill/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charset="0"/>
              </a:rPr>
              <a:t>Anonymous Tunnel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18698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6" name="Straight Connector 35"/>
          <p:cNvCxnSpPr/>
          <p:nvPr/>
        </p:nvCxnSpPr>
        <p:spPr>
          <a:xfrm flipV="1">
            <a:off x="7781131" y="3851134"/>
            <a:ext cx="1524001" cy="6491"/>
          </a:xfrm>
          <a:prstGeom prst="line">
            <a:avLst/>
          </a:prstGeom>
          <a:ln w="76200" cmpd="sng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7323931" y="5908534"/>
            <a:ext cx="1447800" cy="526909"/>
          </a:xfrm>
          <a:prstGeom prst="line">
            <a:avLst/>
          </a:prstGeom>
          <a:ln w="76200" cmpd="sng">
            <a:solidFill>
              <a:srgbClr val="40404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Sniper Attack</a:t>
            </a:r>
            <a:endParaRPr lang="en-US" dirty="0"/>
          </a:p>
        </p:txBody>
      </p:sp>
      <p:pic>
        <p:nvPicPr>
          <p:cNvPr id="6" name="Picture 5"/>
          <p:cNvPicPr/>
          <p:nvPr/>
        </p:nvPicPr>
        <p:blipFill>
          <a:blip r:embed="rId2"/>
          <a:stretch>
            <a:fillRect/>
          </a:stretch>
        </p:blipFill>
        <p:spPr>
          <a:xfrm>
            <a:off x="8314531" y="5825843"/>
            <a:ext cx="1752600" cy="1454291"/>
          </a:xfrm>
          <a:prstGeom prst="rect">
            <a:avLst/>
          </a:prstGeom>
        </p:spPr>
      </p:pic>
      <p:cxnSp>
        <p:nvCxnSpPr>
          <p:cNvPr id="21" name="Straight Connector 20"/>
          <p:cNvCxnSpPr/>
          <p:nvPr/>
        </p:nvCxnSpPr>
        <p:spPr>
          <a:xfrm rot="10800000" flipH="1" flipV="1">
            <a:off x="465930" y="3774934"/>
            <a:ext cx="1371600" cy="2209800"/>
          </a:xfrm>
          <a:prstGeom prst="bentConnector3">
            <a:avLst>
              <a:gd name="adj1" fmla="val -16667"/>
            </a:avLst>
          </a:prstGeom>
          <a:ln w="76200" cmpd="sng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>
            <a:off x="2447131" y="5973778"/>
            <a:ext cx="4343400" cy="76200"/>
          </a:xfrm>
          <a:prstGeom prst="line">
            <a:avLst/>
          </a:prstGeom>
          <a:ln w="254000" cmpd="sng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relay-onio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8731" y="4373578"/>
            <a:ext cx="1602759" cy="1956598"/>
          </a:xfrm>
          <a:prstGeom prst="rect">
            <a:avLst/>
          </a:prstGeom>
        </p:spPr>
      </p:pic>
      <p:pic>
        <p:nvPicPr>
          <p:cNvPr id="8" name="Picture 7" descr="relay-onio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2331" y="4373578"/>
            <a:ext cx="1602759" cy="1956598"/>
          </a:xfrm>
          <a:prstGeom prst="rect">
            <a:avLst/>
          </a:prstGeom>
        </p:spPr>
      </p:pic>
      <p:pic>
        <p:nvPicPr>
          <p:cNvPr id="22" name="Picture 21" descr="client_attacker_checkered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9331" y="1973028"/>
            <a:ext cx="1295400" cy="2182906"/>
          </a:xfrm>
          <a:prstGeom prst="rect">
            <a:avLst/>
          </a:prstGeom>
        </p:spPr>
      </p:pic>
      <p:pic>
        <p:nvPicPr>
          <p:cNvPr id="23" name="Picture 22" descr="relay-onio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5131" y="4380069"/>
            <a:ext cx="1602759" cy="1956598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6409531" y="5899604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exit</a:t>
            </a:r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2142331" y="5904069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entry</a:t>
            </a:r>
            <a:endParaRPr lang="en-US" dirty="0"/>
          </a:p>
        </p:txBody>
      </p:sp>
      <p:cxnSp>
        <p:nvCxnSpPr>
          <p:cNvPr id="56" name="Straight Connector 55"/>
          <p:cNvCxnSpPr/>
          <p:nvPr/>
        </p:nvCxnSpPr>
        <p:spPr>
          <a:xfrm flipV="1">
            <a:off x="5418931" y="3851134"/>
            <a:ext cx="1524001" cy="6491"/>
          </a:xfrm>
          <a:prstGeom prst="line">
            <a:avLst/>
          </a:prstGeom>
          <a:ln w="76200" cmpd="sng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>
            <a:off x="1075531" y="3763978"/>
            <a:ext cx="4343400" cy="76200"/>
          </a:xfrm>
          <a:prstGeom prst="line">
            <a:avLst/>
          </a:prstGeom>
          <a:ln w="254000" cmpd="sng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8" name="Picture 57" descr="relay-onio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7131" y="2163778"/>
            <a:ext cx="1602759" cy="1956598"/>
          </a:xfrm>
          <a:prstGeom prst="rect">
            <a:avLst/>
          </a:prstGeom>
        </p:spPr>
      </p:pic>
      <p:pic>
        <p:nvPicPr>
          <p:cNvPr id="59" name="Picture 58" descr="relay-onio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0731" y="2163778"/>
            <a:ext cx="1602759" cy="1956598"/>
          </a:xfrm>
          <a:prstGeom prst="rect">
            <a:avLst/>
          </a:prstGeom>
        </p:spPr>
      </p:pic>
      <p:pic>
        <p:nvPicPr>
          <p:cNvPr id="60" name="Picture 59" descr="client_attacker_checkered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6731" y="1952625"/>
            <a:ext cx="1295400" cy="2182906"/>
          </a:xfrm>
          <a:prstGeom prst="rect">
            <a:avLst/>
          </a:prstGeom>
        </p:spPr>
      </p:pic>
      <p:pic>
        <p:nvPicPr>
          <p:cNvPr id="61" name="Picture 60" descr="relay-onio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531" y="2170269"/>
            <a:ext cx="1602759" cy="1956598"/>
          </a:xfrm>
          <a:prstGeom prst="rect">
            <a:avLst/>
          </a:prstGeom>
        </p:spPr>
      </p:pic>
      <p:sp>
        <p:nvSpPr>
          <p:cNvPr id="63" name="TextBox 62"/>
          <p:cNvSpPr txBox="1"/>
          <p:nvPr/>
        </p:nvSpPr>
        <p:spPr>
          <a:xfrm>
            <a:off x="846931" y="3694269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exit</a:t>
            </a:r>
            <a:endParaRPr lang="en-US" dirty="0"/>
          </a:p>
        </p:txBody>
      </p:sp>
      <p:sp>
        <p:nvSpPr>
          <p:cNvPr id="64" name="TextBox 63"/>
          <p:cNvSpPr txBox="1"/>
          <p:nvPr/>
        </p:nvSpPr>
        <p:spPr>
          <a:xfrm>
            <a:off x="5037931" y="3694269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entry</a:t>
            </a:r>
            <a:endParaRPr lang="en-US" dirty="0"/>
          </a:p>
        </p:txBody>
      </p:sp>
      <p:sp>
        <p:nvSpPr>
          <p:cNvPr id="35" name="Rectangle 34"/>
          <p:cNvSpPr/>
          <p:nvPr/>
        </p:nvSpPr>
        <p:spPr bwMode="auto">
          <a:xfrm>
            <a:off x="313531" y="2022334"/>
            <a:ext cx="7848600" cy="2133600"/>
          </a:xfrm>
          <a:prstGeom prst="rect">
            <a:avLst/>
          </a:prstGeom>
          <a:noFill/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48334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" name="Straight Arrow Connector 27"/>
          <p:cNvCxnSpPr/>
          <p:nvPr/>
        </p:nvCxnSpPr>
        <p:spPr bwMode="auto">
          <a:xfrm>
            <a:off x="1608931" y="4314825"/>
            <a:ext cx="7162800" cy="0"/>
          </a:xfrm>
          <a:prstGeom prst="straightConnector1">
            <a:avLst/>
          </a:prstGeom>
          <a:solidFill>
            <a:srgbClr val="00B8FF"/>
          </a:solidFill>
          <a:ln w="76200" cap="flat" cmpd="sng" algn="ctr">
            <a:solidFill>
              <a:srgbClr val="FFFFFF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6" name="Straight Connector 35"/>
          <p:cNvCxnSpPr/>
          <p:nvPr/>
        </p:nvCxnSpPr>
        <p:spPr>
          <a:xfrm flipV="1">
            <a:off x="7781131" y="3851134"/>
            <a:ext cx="1524001" cy="6491"/>
          </a:xfrm>
          <a:prstGeom prst="line">
            <a:avLst/>
          </a:prstGeom>
          <a:ln w="76200" cmpd="sng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7323931" y="5908534"/>
            <a:ext cx="1447800" cy="526909"/>
          </a:xfrm>
          <a:prstGeom prst="line">
            <a:avLst/>
          </a:prstGeom>
          <a:ln w="76200" cmpd="sng">
            <a:solidFill>
              <a:srgbClr val="40404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Sniper Attack</a:t>
            </a:r>
            <a:endParaRPr lang="en-US" dirty="0"/>
          </a:p>
        </p:txBody>
      </p:sp>
      <p:pic>
        <p:nvPicPr>
          <p:cNvPr id="6" name="Picture 5"/>
          <p:cNvPicPr/>
          <p:nvPr/>
        </p:nvPicPr>
        <p:blipFill>
          <a:blip r:embed="rId2"/>
          <a:stretch>
            <a:fillRect/>
          </a:stretch>
        </p:blipFill>
        <p:spPr>
          <a:xfrm>
            <a:off x="8314531" y="5825843"/>
            <a:ext cx="1752600" cy="1454291"/>
          </a:xfrm>
          <a:prstGeom prst="rect">
            <a:avLst/>
          </a:prstGeom>
        </p:spPr>
      </p:pic>
      <p:cxnSp>
        <p:nvCxnSpPr>
          <p:cNvPr id="21" name="Straight Connector 20"/>
          <p:cNvCxnSpPr/>
          <p:nvPr/>
        </p:nvCxnSpPr>
        <p:spPr>
          <a:xfrm rot="10800000" flipH="1" flipV="1">
            <a:off x="465930" y="3774934"/>
            <a:ext cx="1371600" cy="2209800"/>
          </a:xfrm>
          <a:prstGeom prst="bentConnector3">
            <a:avLst>
              <a:gd name="adj1" fmla="val -16667"/>
            </a:avLst>
          </a:prstGeom>
          <a:ln w="76200" cmpd="sng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>
            <a:off x="2447131" y="5973778"/>
            <a:ext cx="4343400" cy="76200"/>
          </a:xfrm>
          <a:prstGeom prst="line">
            <a:avLst/>
          </a:prstGeom>
          <a:ln w="254000" cmpd="sng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relay-onio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8731" y="4373578"/>
            <a:ext cx="1602759" cy="1956598"/>
          </a:xfrm>
          <a:prstGeom prst="rect">
            <a:avLst/>
          </a:prstGeom>
        </p:spPr>
      </p:pic>
      <p:pic>
        <p:nvPicPr>
          <p:cNvPr id="8" name="Picture 7" descr="relay-onio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2331" y="4373578"/>
            <a:ext cx="1602759" cy="1956598"/>
          </a:xfrm>
          <a:prstGeom prst="rect">
            <a:avLst/>
          </a:prstGeom>
        </p:spPr>
      </p:pic>
      <p:pic>
        <p:nvPicPr>
          <p:cNvPr id="22" name="Picture 21" descr="client_attacker_checkered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9331" y="1973028"/>
            <a:ext cx="1295400" cy="2182906"/>
          </a:xfrm>
          <a:prstGeom prst="rect">
            <a:avLst/>
          </a:prstGeom>
        </p:spPr>
      </p:pic>
      <p:pic>
        <p:nvPicPr>
          <p:cNvPr id="23" name="Picture 22" descr="relay-onio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5131" y="4380069"/>
            <a:ext cx="1602759" cy="1956598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6409531" y="5899604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exit</a:t>
            </a:r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2142331" y="5904069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entry</a:t>
            </a:r>
            <a:endParaRPr lang="en-US" dirty="0"/>
          </a:p>
        </p:txBody>
      </p:sp>
      <p:cxnSp>
        <p:nvCxnSpPr>
          <p:cNvPr id="56" name="Straight Connector 55"/>
          <p:cNvCxnSpPr/>
          <p:nvPr/>
        </p:nvCxnSpPr>
        <p:spPr>
          <a:xfrm flipV="1">
            <a:off x="5418931" y="3851134"/>
            <a:ext cx="1524001" cy="6491"/>
          </a:xfrm>
          <a:prstGeom prst="line">
            <a:avLst/>
          </a:prstGeom>
          <a:ln w="76200" cmpd="sng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>
            <a:off x="1075531" y="3763978"/>
            <a:ext cx="4343400" cy="76200"/>
          </a:xfrm>
          <a:prstGeom prst="line">
            <a:avLst/>
          </a:prstGeom>
          <a:ln w="254000" cmpd="sng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8" name="Picture 57" descr="relay-onio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7131" y="2163778"/>
            <a:ext cx="1602759" cy="1956598"/>
          </a:xfrm>
          <a:prstGeom prst="rect">
            <a:avLst/>
          </a:prstGeom>
        </p:spPr>
      </p:pic>
      <p:pic>
        <p:nvPicPr>
          <p:cNvPr id="59" name="Picture 58" descr="relay-onio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0731" y="2163778"/>
            <a:ext cx="1602759" cy="1956598"/>
          </a:xfrm>
          <a:prstGeom prst="rect">
            <a:avLst/>
          </a:prstGeom>
        </p:spPr>
      </p:pic>
      <p:pic>
        <p:nvPicPr>
          <p:cNvPr id="60" name="Picture 59" descr="client_attacker_checkered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6731" y="1952625"/>
            <a:ext cx="1295400" cy="2182906"/>
          </a:xfrm>
          <a:prstGeom prst="rect">
            <a:avLst/>
          </a:prstGeom>
        </p:spPr>
      </p:pic>
      <p:pic>
        <p:nvPicPr>
          <p:cNvPr id="61" name="Picture 60" descr="relay-onio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531" y="2170269"/>
            <a:ext cx="1602759" cy="1956598"/>
          </a:xfrm>
          <a:prstGeom prst="rect">
            <a:avLst/>
          </a:prstGeom>
        </p:spPr>
      </p:pic>
      <p:sp>
        <p:nvSpPr>
          <p:cNvPr id="63" name="TextBox 62"/>
          <p:cNvSpPr txBox="1"/>
          <p:nvPr/>
        </p:nvSpPr>
        <p:spPr>
          <a:xfrm>
            <a:off x="846931" y="3694269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exit</a:t>
            </a:r>
            <a:endParaRPr lang="en-US" dirty="0"/>
          </a:p>
        </p:txBody>
      </p:sp>
      <p:sp>
        <p:nvSpPr>
          <p:cNvPr id="64" name="TextBox 63"/>
          <p:cNvSpPr txBox="1"/>
          <p:nvPr/>
        </p:nvSpPr>
        <p:spPr>
          <a:xfrm>
            <a:off x="5037931" y="3694269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entry</a:t>
            </a:r>
            <a:endParaRPr lang="en-US" dirty="0"/>
          </a:p>
        </p:txBody>
      </p:sp>
      <p:sp>
        <p:nvSpPr>
          <p:cNvPr id="35" name="Rectangle 34"/>
          <p:cNvSpPr/>
          <p:nvPr/>
        </p:nvSpPr>
        <p:spPr bwMode="auto">
          <a:xfrm>
            <a:off x="313531" y="2022334"/>
            <a:ext cx="7848600" cy="2133600"/>
          </a:xfrm>
          <a:prstGeom prst="rect">
            <a:avLst/>
          </a:prstGeom>
          <a:noFill/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</a:endParaRPr>
          </a:p>
        </p:txBody>
      </p:sp>
      <p:sp>
        <p:nvSpPr>
          <p:cNvPr id="37" name="Rectangle 36"/>
          <p:cNvSpPr/>
          <p:nvPr/>
        </p:nvSpPr>
        <p:spPr bwMode="auto">
          <a:xfrm>
            <a:off x="7323931" y="6441934"/>
            <a:ext cx="1134268" cy="6096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charset="0"/>
              </a:rPr>
              <a:t>DATA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</a:endParaRPr>
          </a:p>
        </p:txBody>
      </p:sp>
      <p:cxnSp>
        <p:nvCxnSpPr>
          <p:cNvPr id="38" name="Straight Arrow Connector 37"/>
          <p:cNvCxnSpPr/>
          <p:nvPr/>
        </p:nvCxnSpPr>
        <p:spPr bwMode="auto">
          <a:xfrm flipH="1">
            <a:off x="3361531" y="6746734"/>
            <a:ext cx="2514600" cy="0"/>
          </a:xfrm>
          <a:prstGeom prst="straightConnector1">
            <a:avLst/>
          </a:prstGeom>
          <a:solidFill>
            <a:srgbClr val="00B8FF"/>
          </a:solidFill>
          <a:ln w="76200" cap="flat" cmpd="sng" algn="ctr">
            <a:solidFill>
              <a:srgbClr val="FFFFFF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1" name="Rectangle 40"/>
          <p:cNvSpPr/>
          <p:nvPr/>
        </p:nvSpPr>
        <p:spPr bwMode="auto">
          <a:xfrm>
            <a:off x="1913731" y="6441934"/>
            <a:ext cx="1134268" cy="609600"/>
          </a:xfrm>
          <a:prstGeom prst="rect">
            <a:avLst/>
          </a:prstGeom>
          <a:noFill/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charset="0"/>
              </a:rPr>
              <a:t>DATA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</a:endParaRPr>
          </a:p>
        </p:txBody>
      </p:sp>
      <p:sp>
        <p:nvSpPr>
          <p:cNvPr id="42" name="Rectangle 41"/>
          <p:cNvSpPr/>
          <p:nvPr/>
        </p:nvSpPr>
        <p:spPr bwMode="auto">
          <a:xfrm>
            <a:off x="6104731" y="6441934"/>
            <a:ext cx="1134268" cy="609600"/>
          </a:xfrm>
          <a:prstGeom prst="rect">
            <a:avLst/>
          </a:prstGeom>
          <a:noFill/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charset="0"/>
              </a:rPr>
              <a:t>DATA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</a:endParaRPr>
          </a:p>
        </p:txBody>
      </p:sp>
      <p:sp>
        <p:nvSpPr>
          <p:cNvPr id="43" name="Rectangle 42"/>
          <p:cNvSpPr/>
          <p:nvPr/>
        </p:nvSpPr>
        <p:spPr bwMode="auto">
          <a:xfrm>
            <a:off x="313531" y="4613134"/>
            <a:ext cx="1134268" cy="609600"/>
          </a:xfrm>
          <a:prstGeom prst="rect">
            <a:avLst/>
          </a:prstGeom>
          <a:noFill/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charset="0"/>
              </a:rPr>
              <a:t>DATA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27247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6" name="Straight Connector 35"/>
          <p:cNvCxnSpPr/>
          <p:nvPr/>
        </p:nvCxnSpPr>
        <p:spPr>
          <a:xfrm flipV="1">
            <a:off x="7781131" y="3851134"/>
            <a:ext cx="1524001" cy="6491"/>
          </a:xfrm>
          <a:prstGeom prst="line">
            <a:avLst/>
          </a:prstGeom>
          <a:ln w="76200" cmpd="sng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7323931" y="5908534"/>
            <a:ext cx="1447800" cy="526909"/>
          </a:xfrm>
          <a:prstGeom prst="line">
            <a:avLst/>
          </a:prstGeom>
          <a:ln w="76200" cmpd="sng">
            <a:solidFill>
              <a:srgbClr val="40404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Sniper Attack</a:t>
            </a:r>
            <a:endParaRPr lang="en-US" dirty="0"/>
          </a:p>
        </p:txBody>
      </p:sp>
      <p:pic>
        <p:nvPicPr>
          <p:cNvPr id="6" name="Picture 5"/>
          <p:cNvPicPr/>
          <p:nvPr/>
        </p:nvPicPr>
        <p:blipFill>
          <a:blip r:embed="rId2"/>
          <a:stretch>
            <a:fillRect/>
          </a:stretch>
        </p:blipFill>
        <p:spPr>
          <a:xfrm>
            <a:off x="8314531" y="5825843"/>
            <a:ext cx="1752600" cy="1454291"/>
          </a:xfrm>
          <a:prstGeom prst="rect">
            <a:avLst/>
          </a:prstGeom>
        </p:spPr>
      </p:pic>
      <p:cxnSp>
        <p:nvCxnSpPr>
          <p:cNvPr id="21" name="Straight Connector 20"/>
          <p:cNvCxnSpPr/>
          <p:nvPr/>
        </p:nvCxnSpPr>
        <p:spPr>
          <a:xfrm rot="10800000" flipH="1" flipV="1">
            <a:off x="465930" y="3774934"/>
            <a:ext cx="1371600" cy="2209800"/>
          </a:xfrm>
          <a:prstGeom prst="bentConnector3">
            <a:avLst>
              <a:gd name="adj1" fmla="val -16667"/>
            </a:avLst>
          </a:prstGeom>
          <a:ln w="76200" cmpd="sng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>
            <a:off x="2447131" y="5973778"/>
            <a:ext cx="4343400" cy="76200"/>
          </a:xfrm>
          <a:prstGeom prst="line">
            <a:avLst/>
          </a:prstGeom>
          <a:ln w="254000" cmpd="sng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relay-onio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8731" y="4373578"/>
            <a:ext cx="1602759" cy="1956598"/>
          </a:xfrm>
          <a:prstGeom prst="rect">
            <a:avLst/>
          </a:prstGeom>
        </p:spPr>
      </p:pic>
      <p:pic>
        <p:nvPicPr>
          <p:cNvPr id="8" name="Picture 7" descr="relay-onio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2331" y="4373578"/>
            <a:ext cx="1602759" cy="1956598"/>
          </a:xfrm>
          <a:prstGeom prst="rect">
            <a:avLst/>
          </a:prstGeom>
        </p:spPr>
      </p:pic>
      <p:pic>
        <p:nvPicPr>
          <p:cNvPr id="22" name="Picture 21" descr="client_attacker_checkered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9331" y="1973028"/>
            <a:ext cx="1295400" cy="2182906"/>
          </a:xfrm>
          <a:prstGeom prst="rect">
            <a:avLst/>
          </a:prstGeom>
        </p:spPr>
      </p:pic>
      <p:pic>
        <p:nvPicPr>
          <p:cNvPr id="23" name="Picture 22" descr="relay-onio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5131" y="4380069"/>
            <a:ext cx="1602759" cy="1956598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6409531" y="5899604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exit</a:t>
            </a:r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2142331" y="5904069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entry</a:t>
            </a:r>
            <a:endParaRPr lang="en-US" dirty="0"/>
          </a:p>
        </p:txBody>
      </p:sp>
      <p:cxnSp>
        <p:nvCxnSpPr>
          <p:cNvPr id="56" name="Straight Connector 55"/>
          <p:cNvCxnSpPr/>
          <p:nvPr/>
        </p:nvCxnSpPr>
        <p:spPr>
          <a:xfrm flipV="1">
            <a:off x="5418931" y="3851134"/>
            <a:ext cx="1524001" cy="6491"/>
          </a:xfrm>
          <a:prstGeom prst="line">
            <a:avLst/>
          </a:prstGeom>
          <a:ln w="76200" cmpd="sng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>
            <a:off x="1075531" y="3763978"/>
            <a:ext cx="4343400" cy="76200"/>
          </a:xfrm>
          <a:prstGeom prst="line">
            <a:avLst/>
          </a:prstGeom>
          <a:ln w="254000" cmpd="sng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8" name="Picture 57" descr="relay-onio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7131" y="2163778"/>
            <a:ext cx="1602759" cy="1956598"/>
          </a:xfrm>
          <a:prstGeom prst="rect">
            <a:avLst/>
          </a:prstGeom>
        </p:spPr>
      </p:pic>
      <p:pic>
        <p:nvPicPr>
          <p:cNvPr id="59" name="Picture 58" descr="relay-onio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0731" y="2163778"/>
            <a:ext cx="1602759" cy="1956598"/>
          </a:xfrm>
          <a:prstGeom prst="rect">
            <a:avLst/>
          </a:prstGeom>
        </p:spPr>
      </p:pic>
      <p:pic>
        <p:nvPicPr>
          <p:cNvPr id="60" name="Picture 59" descr="client_attacker_checkered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6731" y="1952625"/>
            <a:ext cx="1295400" cy="2182906"/>
          </a:xfrm>
          <a:prstGeom prst="rect">
            <a:avLst/>
          </a:prstGeom>
        </p:spPr>
      </p:pic>
      <p:pic>
        <p:nvPicPr>
          <p:cNvPr id="61" name="Picture 60" descr="relay-onio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531" y="2170269"/>
            <a:ext cx="1602759" cy="1956598"/>
          </a:xfrm>
          <a:prstGeom prst="rect">
            <a:avLst/>
          </a:prstGeom>
        </p:spPr>
      </p:pic>
      <p:sp>
        <p:nvSpPr>
          <p:cNvPr id="63" name="TextBox 62"/>
          <p:cNvSpPr txBox="1"/>
          <p:nvPr/>
        </p:nvSpPr>
        <p:spPr>
          <a:xfrm>
            <a:off x="846931" y="3694269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exit</a:t>
            </a:r>
            <a:endParaRPr lang="en-US" dirty="0"/>
          </a:p>
        </p:txBody>
      </p:sp>
      <p:sp>
        <p:nvSpPr>
          <p:cNvPr id="64" name="TextBox 63"/>
          <p:cNvSpPr txBox="1"/>
          <p:nvPr/>
        </p:nvSpPr>
        <p:spPr>
          <a:xfrm>
            <a:off x="5037931" y="3694269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entry</a:t>
            </a:r>
            <a:endParaRPr lang="en-US" dirty="0"/>
          </a:p>
        </p:txBody>
      </p:sp>
      <p:sp>
        <p:nvSpPr>
          <p:cNvPr id="35" name="Rectangle 34"/>
          <p:cNvSpPr/>
          <p:nvPr/>
        </p:nvSpPr>
        <p:spPr bwMode="auto">
          <a:xfrm>
            <a:off x="313531" y="2022334"/>
            <a:ext cx="7848600" cy="2133600"/>
          </a:xfrm>
          <a:prstGeom prst="rect">
            <a:avLst/>
          </a:prstGeom>
          <a:noFill/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</a:endParaRPr>
          </a:p>
        </p:txBody>
      </p:sp>
      <p:sp>
        <p:nvSpPr>
          <p:cNvPr id="37" name="Rectangle 36"/>
          <p:cNvSpPr/>
          <p:nvPr/>
        </p:nvSpPr>
        <p:spPr bwMode="auto">
          <a:xfrm>
            <a:off x="7323931" y="6441934"/>
            <a:ext cx="1134268" cy="6096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charset="0"/>
              </a:rPr>
              <a:t>DATA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</a:endParaRPr>
          </a:p>
        </p:txBody>
      </p:sp>
      <p:cxnSp>
        <p:nvCxnSpPr>
          <p:cNvPr id="38" name="Straight Arrow Connector 37"/>
          <p:cNvCxnSpPr/>
          <p:nvPr/>
        </p:nvCxnSpPr>
        <p:spPr bwMode="auto">
          <a:xfrm flipH="1">
            <a:off x="3361531" y="6746734"/>
            <a:ext cx="2514600" cy="0"/>
          </a:xfrm>
          <a:prstGeom prst="straightConnector1">
            <a:avLst/>
          </a:prstGeom>
          <a:solidFill>
            <a:srgbClr val="00B8FF"/>
          </a:solidFill>
          <a:ln w="76200" cap="flat" cmpd="sng" algn="ctr">
            <a:solidFill>
              <a:srgbClr val="FFFFFF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1" name="Rectangle 40"/>
          <p:cNvSpPr/>
          <p:nvPr/>
        </p:nvSpPr>
        <p:spPr bwMode="auto">
          <a:xfrm>
            <a:off x="1913731" y="6441934"/>
            <a:ext cx="1134268" cy="609600"/>
          </a:xfrm>
          <a:prstGeom prst="rect">
            <a:avLst/>
          </a:prstGeom>
          <a:noFill/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charset="0"/>
              </a:rPr>
              <a:t>DATA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</a:endParaRPr>
          </a:p>
        </p:txBody>
      </p:sp>
      <p:sp>
        <p:nvSpPr>
          <p:cNvPr id="42" name="Rectangle 41"/>
          <p:cNvSpPr/>
          <p:nvPr/>
        </p:nvSpPr>
        <p:spPr bwMode="auto">
          <a:xfrm>
            <a:off x="6104731" y="6441934"/>
            <a:ext cx="1134268" cy="609600"/>
          </a:xfrm>
          <a:prstGeom prst="rect">
            <a:avLst/>
          </a:prstGeom>
          <a:noFill/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charset="0"/>
              </a:rPr>
              <a:t>DATA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</a:endParaRPr>
          </a:p>
        </p:txBody>
      </p:sp>
      <p:sp>
        <p:nvSpPr>
          <p:cNvPr id="43" name="Rectangle 42"/>
          <p:cNvSpPr/>
          <p:nvPr/>
        </p:nvSpPr>
        <p:spPr bwMode="auto">
          <a:xfrm>
            <a:off x="313531" y="4613134"/>
            <a:ext cx="1134268" cy="609600"/>
          </a:xfrm>
          <a:prstGeom prst="rect">
            <a:avLst/>
          </a:prstGeom>
          <a:noFill/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charset="0"/>
              </a:rPr>
              <a:t>DATA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6104731" y="2708134"/>
            <a:ext cx="914400" cy="1015663"/>
            <a:chOff x="12581731" y="-646241"/>
            <a:chExt cx="914400" cy="1015663"/>
          </a:xfrm>
        </p:grpSpPr>
        <p:sp>
          <p:nvSpPr>
            <p:cNvPr id="29" name="TextBox 28"/>
            <p:cNvSpPr txBox="1"/>
            <p:nvPr/>
          </p:nvSpPr>
          <p:spPr>
            <a:xfrm>
              <a:off x="12734131" y="-646241"/>
              <a:ext cx="6858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dirty="0" smtClean="0"/>
                <a:t>R</a:t>
              </a:r>
              <a:endParaRPr lang="en-US" sz="6000" dirty="0"/>
            </a:p>
          </p:txBody>
        </p:sp>
        <p:sp>
          <p:nvSpPr>
            <p:cNvPr id="30" name="Oval 29"/>
            <p:cNvSpPr/>
            <p:nvPr/>
          </p:nvSpPr>
          <p:spPr bwMode="auto">
            <a:xfrm>
              <a:off x="12581731" y="-481310"/>
              <a:ext cx="914400" cy="838200"/>
            </a:xfrm>
            <a:prstGeom prst="ellipse">
              <a:avLst/>
            </a:prstGeom>
            <a:noFill/>
            <a:ln w="508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charset="0"/>
              </a:endParaRPr>
            </a:p>
          </p:txBody>
        </p:sp>
        <p:cxnSp>
          <p:nvCxnSpPr>
            <p:cNvPr id="31" name="Straight Connector 30"/>
            <p:cNvCxnSpPr>
              <a:endCxn id="30" idx="3"/>
            </p:cNvCxnSpPr>
            <p:nvPr/>
          </p:nvCxnSpPr>
          <p:spPr bwMode="auto">
            <a:xfrm flipH="1">
              <a:off x="12715642" y="-417641"/>
              <a:ext cx="628091" cy="651779"/>
            </a:xfrm>
            <a:prstGeom prst="line">
              <a:avLst/>
            </a:prstGeom>
            <a:solidFill>
              <a:srgbClr val="00B8FF"/>
            </a:solidFill>
            <a:ln w="508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cxnSp>
        <p:nvCxnSpPr>
          <p:cNvPr id="32" name="Straight Arrow Connector 31"/>
          <p:cNvCxnSpPr/>
          <p:nvPr/>
        </p:nvCxnSpPr>
        <p:spPr bwMode="auto">
          <a:xfrm>
            <a:off x="1608931" y="4314825"/>
            <a:ext cx="3886200" cy="0"/>
          </a:xfrm>
          <a:prstGeom prst="straightConnector1">
            <a:avLst/>
          </a:prstGeom>
          <a:solidFill>
            <a:srgbClr val="00B8FF"/>
          </a:solidFill>
          <a:ln w="76200" cap="flat" cmpd="sng" algn="ctr">
            <a:solidFill>
              <a:srgbClr val="FFFFFF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28710886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6" name="Straight Connector 35"/>
          <p:cNvCxnSpPr/>
          <p:nvPr/>
        </p:nvCxnSpPr>
        <p:spPr>
          <a:xfrm flipV="1">
            <a:off x="7781131" y="3851134"/>
            <a:ext cx="1524001" cy="6491"/>
          </a:xfrm>
          <a:prstGeom prst="line">
            <a:avLst/>
          </a:prstGeom>
          <a:ln w="76200" cmpd="sng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7323931" y="5908534"/>
            <a:ext cx="1447800" cy="526909"/>
          </a:xfrm>
          <a:prstGeom prst="line">
            <a:avLst/>
          </a:prstGeom>
          <a:ln w="76200" cmpd="sng">
            <a:solidFill>
              <a:srgbClr val="40404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Sniper Attack</a:t>
            </a:r>
            <a:endParaRPr lang="en-US" dirty="0"/>
          </a:p>
        </p:txBody>
      </p:sp>
      <p:pic>
        <p:nvPicPr>
          <p:cNvPr id="6" name="Picture 5"/>
          <p:cNvPicPr/>
          <p:nvPr/>
        </p:nvPicPr>
        <p:blipFill>
          <a:blip r:embed="rId2"/>
          <a:stretch>
            <a:fillRect/>
          </a:stretch>
        </p:blipFill>
        <p:spPr>
          <a:xfrm>
            <a:off x="8314531" y="5825843"/>
            <a:ext cx="1752600" cy="1454291"/>
          </a:xfrm>
          <a:prstGeom prst="rect">
            <a:avLst/>
          </a:prstGeom>
        </p:spPr>
      </p:pic>
      <p:cxnSp>
        <p:nvCxnSpPr>
          <p:cNvPr id="21" name="Straight Connector 20"/>
          <p:cNvCxnSpPr/>
          <p:nvPr/>
        </p:nvCxnSpPr>
        <p:spPr>
          <a:xfrm rot="10800000" flipH="1" flipV="1">
            <a:off x="465930" y="3774934"/>
            <a:ext cx="1371600" cy="2209800"/>
          </a:xfrm>
          <a:prstGeom prst="bentConnector3">
            <a:avLst>
              <a:gd name="adj1" fmla="val -16667"/>
            </a:avLst>
          </a:prstGeom>
          <a:ln w="76200" cmpd="sng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>
            <a:off x="2447131" y="5973778"/>
            <a:ext cx="4343400" cy="76200"/>
          </a:xfrm>
          <a:prstGeom prst="line">
            <a:avLst/>
          </a:prstGeom>
          <a:ln w="254000" cmpd="sng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relay-onio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8731" y="4373578"/>
            <a:ext cx="1602759" cy="1956598"/>
          </a:xfrm>
          <a:prstGeom prst="rect">
            <a:avLst/>
          </a:prstGeom>
        </p:spPr>
      </p:pic>
      <p:pic>
        <p:nvPicPr>
          <p:cNvPr id="8" name="Picture 7" descr="relay-onio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2331" y="4373578"/>
            <a:ext cx="1602759" cy="1956598"/>
          </a:xfrm>
          <a:prstGeom prst="rect">
            <a:avLst/>
          </a:prstGeom>
        </p:spPr>
      </p:pic>
      <p:pic>
        <p:nvPicPr>
          <p:cNvPr id="22" name="Picture 21" descr="client_attacker_checkered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9331" y="1973028"/>
            <a:ext cx="1295400" cy="2182906"/>
          </a:xfrm>
          <a:prstGeom prst="rect">
            <a:avLst/>
          </a:prstGeom>
        </p:spPr>
      </p:pic>
      <p:pic>
        <p:nvPicPr>
          <p:cNvPr id="23" name="Picture 22" descr="relay-onio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5131" y="4380069"/>
            <a:ext cx="1602759" cy="1956598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6409531" y="5899604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exit</a:t>
            </a:r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2142331" y="5904069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entry</a:t>
            </a:r>
            <a:endParaRPr lang="en-US" dirty="0"/>
          </a:p>
        </p:txBody>
      </p:sp>
      <p:cxnSp>
        <p:nvCxnSpPr>
          <p:cNvPr id="56" name="Straight Connector 55"/>
          <p:cNvCxnSpPr/>
          <p:nvPr/>
        </p:nvCxnSpPr>
        <p:spPr>
          <a:xfrm flipV="1">
            <a:off x="5418931" y="3851134"/>
            <a:ext cx="1524001" cy="6491"/>
          </a:xfrm>
          <a:prstGeom prst="line">
            <a:avLst/>
          </a:prstGeom>
          <a:ln w="76200" cmpd="sng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>
            <a:off x="1075531" y="3763978"/>
            <a:ext cx="4343400" cy="76200"/>
          </a:xfrm>
          <a:prstGeom prst="line">
            <a:avLst/>
          </a:prstGeom>
          <a:ln w="254000" cmpd="sng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8" name="Picture 57" descr="relay-onio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7131" y="2163778"/>
            <a:ext cx="1602759" cy="1956598"/>
          </a:xfrm>
          <a:prstGeom prst="rect">
            <a:avLst/>
          </a:prstGeom>
        </p:spPr>
      </p:pic>
      <p:pic>
        <p:nvPicPr>
          <p:cNvPr id="59" name="Picture 58" descr="relay-onio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0731" y="2163778"/>
            <a:ext cx="1602759" cy="1956598"/>
          </a:xfrm>
          <a:prstGeom prst="rect">
            <a:avLst/>
          </a:prstGeom>
        </p:spPr>
      </p:pic>
      <p:pic>
        <p:nvPicPr>
          <p:cNvPr id="60" name="Picture 59" descr="client_attacker_checkered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6731" y="1952625"/>
            <a:ext cx="1295400" cy="2182906"/>
          </a:xfrm>
          <a:prstGeom prst="rect">
            <a:avLst/>
          </a:prstGeom>
        </p:spPr>
      </p:pic>
      <p:pic>
        <p:nvPicPr>
          <p:cNvPr id="61" name="Picture 60" descr="relay-onio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531" y="2170269"/>
            <a:ext cx="1602759" cy="1956598"/>
          </a:xfrm>
          <a:prstGeom prst="rect">
            <a:avLst/>
          </a:prstGeom>
        </p:spPr>
      </p:pic>
      <p:sp>
        <p:nvSpPr>
          <p:cNvPr id="63" name="TextBox 62"/>
          <p:cNvSpPr txBox="1"/>
          <p:nvPr/>
        </p:nvSpPr>
        <p:spPr>
          <a:xfrm>
            <a:off x="846931" y="3694269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exit</a:t>
            </a:r>
            <a:endParaRPr lang="en-US" dirty="0"/>
          </a:p>
        </p:txBody>
      </p:sp>
      <p:sp>
        <p:nvSpPr>
          <p:cNvPr id="64" name="TextBox 63"/>
          <p:cNvSpPr txBox="1"/>
          <p:nvPr/>
        </p:nvSpPr>
        <p:spPr>
          <a:xfrm>
            <a:off x="5037931" y="3694269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entry</a:t>
            </a:r>
            <a:endParaRPr lang="en-US" dirty="0"/>
          </a:p>
        </p:txBody>
      </p:sp>
      <p:sp>
        <p:nvSpPr>
          <p:cNvPr id="35" name="Rectangle 34"/>
          <p:cNvSpPr/>
          <p:nvPr/>
        </p:nvSpPr>
        <p:spPr bwMode="auto">
          <a:xfrm>
            <a:off x="313531" y="2022334"/>
            <a:ext cx="7848600" cy="2133600"/>
          </a:xfrm>
          <a:prstGeom prst="rect">
            <a:avLst/>
          </a:prstGeom>
          <a:noFill/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</a:endParaRPr>
          </a:p>
        </p:txBody>
      </p:sp>
      <p:sp>
        <p:nvSpPr>
          <p:cNvPr id="37" name="Rectangle 36"/>
          <p:cNvSpPr/>
          <p:nvPr/>
        </p:nvSpPr>
        <p:spPr bwMode="auto">
          <a:xfrm>
            <a:off x="7323931" y="6441934"/>
            <a:ext cx="1134268" cy="6096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charset="0"/>
              </a:rPr>
              <a:t>DATA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</a:endParaRPr>
          </a:p>
        </p:txBody>
      </p:sp>
      <p:cxnSp>
        <p:nvCxnSpPr>
          <p:cNvPr id="38" name="Straight Arrow Connector 37"/>
          <p:cNvCxnSpPr/>
          <p:nvPr/>
        </p:nvCxnSpPr>
        <p:spPr bwMode="auto">
          <a:xfrm flipH="1">
            <a:off x="3361531" y="6746734"/>
            <a:ext cx="2514600" cy="0"/>
          </a:xfrm>
          <a:prstGeom prst="straightConnector1">
            <a:avLst/>
          </a:prstGeom>
          <a:solidFill>
            <a:srgbClr val="00B8FF"/>
          </a:solidFill>
          <a:ln w="76200" cap="flat" cmpd="sng" algn="ctr">
            <a:solidFill>
              <a:srgbClr val="FFFFFF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1" name="Rectangle 40"/>
          <p:cNvSpPr/>
          <p:nvPr/>
        </p:nvSpPr>
        <p:spPr bwMode="auto">
          <a:xfrm>
            <a:off x="1913731" y="6441934"/>
            <a:ext cx="1134268" cy="609600"/>
          </a:xfrm>
          <a:prstGeom prst="rect">
            <a:avLst/>
          </a:prstGeom>
          <a:noFill/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charset="0"/>
              </a:rPr>
              <a:t>DATA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</a:endParaRPr>
          </a:p>
        </p:txBody>
      </p:sp>
      <p:sp>
        <p:nvSpPr>
          <p:cNvPr id="42" name="Rectangle 41"/>
          <p:cNvSpPr/>
          <p:nvPr/>
        </p:nvSpPr>
        <p:spPr bwMode="auto">
          <a:xfrm>
            <a:off x="6104731" y="6441934"/>
            <a:ext cx="1134268" cy="609600"/>
          </a:xfrm>
          <a:prstGeom prst="rect">
            <a:avLst/>
          </a:prstGeom>
          <a:noFill/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charset="0"/>
              </a:rPr>
              <a:t>DATA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6104731" y="2708134"/>
            <a:ext cx="914400" cy="1015663"/>
            <a:chOff x="12581731" y="-646241"/>
            <a:chExt cx="914400" cy="1015663"/>
          </a:xfrm>
        </p:grpSpPr>
        <p:sp>
          <p:nvSpPr>
            <p:cNvPr id="29" name="TextBox 28"/>
            <p:cNvSpPr txBox="1"/>
            <p:nvPr/>
          </p:nvSpPr>
          <p:spPr>
            <a:xfrm>
              <a:off x="12734131" y="-646241"/>
              <a:ext cx="6858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dirty="0" smtClean="0"/>
                <a:t>R</a:t>
              </a:r>
              <a:endParaRPr lang="en-US" sz="6000" dirty="0"/>
            </a:p>
          </p:txBody>
        </p:sp>
        <p:sp>
          <p:nvSpPr>
            <p:cNvPr id="30" name="Oval 29"/>
            <p:cNvSpPr/>
            <p:nvPr/>
          </p:nvSpPr>
          <p:spPr bwMode="auto">
            <a:xfrm>
              <a:off x="12581731" y="-481310"/>
              <a:ext cx="914400" cy="838200"/>
            </a:xfrm>
            <a:prstGeom prst="ellipse">
              <a:avLst/>
            </a:prstGeom>
            <a:noFill/>
            <a:ln w="508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charset="0"/>
              </a:endParaRPr>
            </a:p>
          </p:txBody>
        </p:sp>
        <p:cxnSp>
          <p:nvCxnSpPr>
            <p:cNvPr id="31" name="Straight Connector 30"/>
            <p:cNvCxnSpPr>
              <a:endCxn id="30" idx="3"/>
            </p:cNvCxnSpPr>
            <p:nvPr/>
          </p:nvCxnSpPr>
          <p:spPr bwMode="auto">
            <a:xfrm flipH="1">
              <a:off x="12715642" y="-417641"/>
              <a:ext cx="628091" cy="651779"/>
            </a:xfrm>
            <a:prstGeom prst="line">
              <a:avLst/>
            </a:prstGeom>
            <a:solidFill>
              <a:srgbClr val="00B8FF"/>
            </a:solidFill>
            <a:ln w="508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32" name="Rectangular Callout 31"/>
          <p:cNvSpPr/>
          <p:nvPr/>
        </p:nvSpPr>
        <p:spPr bwMode="auto">
          <a:xfrm>
            <a:off x="465931" y="4460734"/>
            <a:ext cx="2057400" cy="914400"/>
          </a:xfrm>
          <a:prstGeom prst="wedgeRectCallout">
            <a:avLst>
              <a:gd name="adj1" fmla="val -16703"/>
              <a:gd name="adj2" fmla="val -90149"/>
            </a:avLst>
          </a:prstGeom>
          <a:noFill/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charset="0"/>
              </a:rPr>
              <a:t>Flow Window Closed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42076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6" name="Straight Connector 35"/>
          <p:cNvCxnSpPr/>
          <p:nvPr/>
        </p:nvCxnSpPr>
        <p:spPr>
          <a:xfrm flipV="1">
            <a:off x="7781131" y="3851134"/>
            <a:ext cx="1524001" cy="6491"/>
          </a:xfrm>
          <a:prstGeom prst="line">
            <a:avLst/>
          </a:prstGeom>
          <a:ln w="76200" cmpd="sng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7323931" y="5908534"/>
            <a:ext cx="1447800" cy="526909"/>
          </a:xfrm>
          <a:prstGeom prst="line">
            <a:avLst/>
          </a:prstGeom>
          <a:ln w="76200" cmpd="sng">
            <a:solidFill>
              <a:srgbClr val="40404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Sniper Attack</a:t>
            </a:r>
            <a:endParaRPr lang="en-US" dirty="0"/>
          </a:p>
        </p:txBody>
      </p:sp>
      <p:pic>
        <p:nvPicPr>
          <p:cNvPr id="6" name="Picture 5"/>
          <p:cNvPicPr/>
          <p:nvPr/>
        </p:nvPicPr>
        <p:blipFill>
          <a:blip r:embed="rId2"/>
          <a:stretch>
            <a:fillRect/>
          </a:stretch>
        </p:blipFill>
        <p:spPr>
          <a:xfrm>
            <a:off x="8314531" y="5825843"/>
            <a:ext cx="1752600" cy="1454291"/>
          </a:xfrm>
          <a:prstGeom prst="rect">
            <a:avLst/>
          </a:prstGeom>
        </p:spPr>
      </p:pic>
      <p:cxnSp>
        <p:nvCxnSpPr>
          <p:cNvPr id="21" name="Straight Connector 20"/>
          <p:cNvCxnSpPr/>
          <p:nvPr/>
        </p:nvCxnSpPr>
        <p:spPr>
          <a:xfrm rot="10800000" flipH="1" flipV="1">
            <a:off x="465930" y="3774934"/>
            <a:ext cx="1371600" cy="2209800"/>
          </a:xfrm>
          <a:prstGeom prst="bentConnector3">
            <a:avLst>
              <a:gd name="adj1" fmla="val -16667"/>
            </a:avLst>
          </a:prstGeom>
          <a:ln w="76200" cmpd="sng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>
            <a:off x="2447131" y="5973778"/>
            <a:ext cx="4343400" cy="76200"/>
          </a:xfrm>
          <a:prstGeom prst="line">
            <a:avLst/>
          </a:prstGeom>
          <a:ln w="254000" cmpd="sng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relay-onio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8731" y="4373578"/>
            <a:ext cx="1602759" cy="1956598"/>
          </a:xfrm>
          <a:prstGeom prst="rect">
            <a:avLst/>
          </a:prstGeom>
        </p:spPr>
      </p:pic>
      <p:pic>
        <p:nvPicPr>
          <p:cNvPr id="8" name="Picture 7" descr="relay-onio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2331" y="4373578"/>
            <a:ext cx="1602759" cy="1956598"/>
          </a:xfrm>
          <a:prstGeom prst="rect">
            <a:avLst/>
          </a:prstGeom>
        </p:spPr>
      </p:pic>
      <p:pic>
        <p:nvPicPr>
          <p:cNvPr id="22" name="Picture 21" descr="client_attacker_checkered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9331" y="1973028"/>
            <a:ext cx="1295400" cy="2182906"/>
          </a:xfrm>
          <a:prstGeom prst="rect">
            <a:avLst/>
          </a:prstGeom>
        </p:spPr>
      </p:pic>
      <p:pic>
        <p:nvPicPr>
          <p:cNvPr id="23" name="Picture 22" descr="relay-onio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5131" y="4380069"/>
            <a:ext cx="1602759" cy="1956598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6409531" y="5899604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exit</a:t>
            </a:r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2142331" y="5904069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entry</a:t>
            </a:r>
            <a:endParaRPr lang="en-US" dirty="0"/>
          </a:p>
        </p:txBody>
      </p:sp>
      <p:cxnSp>
        <p:nvCxnSpPr>
          <p:cNvPr id="56" name="Straight Connector 55"/>
          <p:cNvCxnSpPr/>
          <p:nvPr/>
        </p:nvCxnSpPr>
        <p:spPr>
          <a:xfrm flipV="1">
            <a:off x="5418931" y="3851134"/>
            <a:ext cx="1524001" cy="6491"/>
          </a:xfrm>
          <a:prstGeom prst="line">
            <a:avLst/>
          </a:prstGeom>
          <a:ln w="76200" cmpd="sng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>
            <a:off x="1075531" y="3763978"/>
            <a:ext cx="4343400" cy="76200"/>
          </a:xfrm>
          <a:prstGeom prst="line">
            <a:avLst/>
          </a:prstGeom>
          <a:ln w="254000" cmpd="sng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8" name="Picture 57" descr="relay-onio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7131" y="2163778"/>
            <a:ext cx="1602759" cy="1956598"/>
          </a:xfrm>
          <a:prstGeom prst="rect">
            <a:avLst/>
          </a:prstGeom>
        </p:spPr>
      </p:pic>
      <p:pic>
        <p:nvPicPr>
          <p:cNvPr id="59" name="Picture 58" descr="relay-onio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0731" y="2163778"/>
            <a:ext cx="1602759" cy="1956598"/>
          </a:xfrm>
          <a:prstGeom prst="rect">
            <a:avLst/>
          </a:prstGeom>
        </p:spPr>
      </p:pic>
      <p:pic>
        <p:nvPicPr>
          <p:cNvPr id="60" name="Picture 59" descr="client_attacker_checkered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6731" y="1952625"/>
            <a:ext cx="1295400" cy="2182906"/>
          </a:xfrm>
          <a:prstGeom prst="rect">
            <a:avLst/>
          </a:prstGeom>
        </p:spPr>
      </p:pic>
      <p:pic>
        <p:nvPicPr>
          <p:cNvPr id="61" name="Picture 60" descr="relay-onio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531" y="2170269"/>
            <a:ext cx="1602759" cy="1956598"/>
          </a:xfrm>
          <a:prstGeom prst="rect">
            <a:avLst/>
          </a:prstGeom>
        </p:spPr>
      </p:pic>
      <p:sp>
        <p:nvSpPr>
          <p:cNvPr id="63" name="TextBox 62"/>
          <p:cNvSpPr txBox="1"/>
          <p:nvPr/>
        </p:nvSpPr>
        <p:spPr>
          <a:xfrm>
            <a:off x="846931" y="3694269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exit</a:t>
            </a:r>
            <a:endParaRPr lang="en-US" dirty="0"/>
          </a:p>
        </p:txBody>
      </p:sp>
      <p:sp>
        <p:nvSpPr>
          <p:cNvPr id="64" name="TextBox 63"/>
          <p:cNvSpPr txBox="1"/>
          <p:nvPr/>
        </p:nvSpPr>
        <p:spPr>
          <a:xfrm>
            <a:off x="5037931" y="3694269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entry</a:t>
            </a:r>
            <a:endParaRPr lang="en-US" dirty="0"/>
          </a:p>
        </p:txBody>
      </p:sp>
      <p:sp>
        <p:nvSpPr>
          <p:cNvPr id="35" name="Rectangle 34"/>
          <p:cNvSpPr/>
          <p:nvPr/>
        </p:nvSpPr>
        <p:spPr bwMode="auto">
          <a:xfrm>
            <a:off x="313531" y="2022334"/>
            <a:ext cx="7848600" cy="2133600"/>
          </a:xfrm>
          <a:prstGeom prst="rect">
            <a:avLst/>
          </a:prstGeom>
          <a:noFill/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</a:endParaRPr>
          </a:p>
        </p:txBody>
      </p:sp>
      <p:sp>
        <p:nvSpPr>
          <p:cNvPr id="37" name="Rectangle 36"/>
          <p:cNvSpPr/>
          <p:nvPr/>
        </p:nvSpPr>
        <p:spPr bwMode="auto">
          <a:xfrm>
            <a:off x="7323931" y="6441934"/>
            <a:ext cx="1134268" cy="6096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charset="0"/>
              </a:rPr>
              <a:t>DATA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</a:endParaRPr>
          </a:p>
        </p:txBody>
      </p:sp>
      <p:cxnSp>
        <p:nvCxnSpPr>
          <p:cNvPr id="38" name="Straight Arrow Connector 37"/>
          <p:cNvCxnSpPr/>
          <p:nvPr/>
        </p:nvCxnSpPr>
        <p:spPr bwMode="auto">
          <a:xfrm flipH="1">
            <a:off x="3361531" y="6746734"/>
            <a:ext cx="2514600" cy="0"/>
          </a:xfrm>
          <a:prstGeom prst="straightConnector1">
            <a:avLst/>
          </a:prstGeom>
          <a:solidFill>
            <a:srgbClr val="00B8FF"/>
          </a:solidFill>
          <a:ln w="76200" cap="flat" cmpd="sng" algn="ctr">
            <a:solidFill>
              <a:srgbClr val="FFFFFF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1" name="Rectangle 40"/>
          <p:cNvSpPr/>
          <p:nvPr/>
        </p:nvSpPr>
        <p:spPr bwMode="auto">
          <a:xfrm>
            <a:off x="1913731" y="6441934"/>
            <a:ext cx="1134268" cy="609600"/>
          </a:xfrm>
          <a:prstGeom prst="rect">
            <a:avLst/>
          </a:prstGeom>
          <a:noFill/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charset="0"/>
              </a:rPr>
              <a:t>DATA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</a:endParaRPr>
          </a:p>
        </p:txBody>
      </p:sp>
      <p:sp>
        <p:nvSpPr>
          <p:cNvPr id="42" name="Rectangle 41"/>
          <p:cNvSpPr/>
          <p:nvPr/>
        </p:nvSpPr>
        <p:spPr bwMode="auto">
          <a:xfrm>
            <a:off x="6104731" y="6441934"/>
            <a:ext cx="1134268" cy="609600"/>
          </a:xfrm>
          <a:prstGeom prst="rect">
            <a:avLst/>
          </a:prstGeom>
          <a:noFill/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charset="0"/>
              </a:rPr>
              <a:t>DATA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6104731" y="2708134"/>
            <a:ext cx="914400" cy="1015663"/>
            <a:chOff x="12581731" y="-646241"/>
            <a:chExt cx="914400" cy="1015663"/>
          </a:xfrm>
        </p:grpSpPr>
        <p:sp>
          <p:nvSpPr>
            <p:cNvPr id="29" name="TextBox 28"/>
            <p:cNvSpPr txBox="1"/>
            <p:nvPr/>
          </p:nvSpPr>
          <p:spPr>
            <a:xfrm>
              <a:off x="12734131" y="-646241"/>
              <a:ext cx="6858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dirty="0" smtClean="0"/>
                <a:t>R</a:t>
              </a:r>
              <a:endParaRPr lang="en-US" sz="6000" dirty="0"/>
            </a:p>
          </p:txBody>
        </p:sp>
        <p:sp>
          <p:nvSpPr>
            <p:cNvPr id="30" name="Oval 29"/>
            <p:cNvSpPr/>
            <p:nvPr/>
          </p:nvSpPr>
          <p:spPr bwMode="auto">
            <a:xfrm>
              <a:off x="12581731" y="-481310"/>
              <a:ext cx="914400" cy="838200"/>
            </a:xfrm>
            <a:prstGeom prst="ellipse">
              <a:avLst/>
            </a:prstGeom>
            <a:noFill/>
            <a:ln w="508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charset="0"/>
              </a:endParaRPr>
            </a:p>
          </p:txBody>
        </p:sp>
        <p:cxnSp>
          <p:nvCxnSpPr>
            <p:cNvPr id="31" name="Straight Connector 30"/>
            <p:cNvCxnSpPr>
              <a:endCxn id="30" idx="3"/>
            </p:cNvCxnSpPr>
            <p:nvPr/>
          </p:nvCxnSpPr>
          <p:spPr bwMode="auto">
            <a:xfrm flipH="1">
              <a:off x="12715642" y="-417641"/>
              <a:ext cx="628091" cy="651779"/>
            </a:xfrm>
            <a:prstGeom prst="line">
              <a:avLst/>
            </a:prstGeom>
            <a:solidFill>
              <a:srgbClr val="00B8FF"/>
            </a:solidFill>
            <a:ln w="508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43" name="Group 42"/>
          <p:cNvGrpSpPr/>
          <p:nvPr/>
        </p:nvGrpSpPr>
        <p:grpSpPr>
          <a:xfrm>
            <a:off x="237331" y="4384534"/>
            <a:ext cx="914400" cy="1015663"/>
            <a:chOff x="6638131" y="1343025"/>
            <a:chExt cx="914400" cy="1015663"/>
          </a:xfrm>
        </p:grpSpPr>
        <p:sp>
          <p:nvSpPr>
            <p:cNvPr id="44" name="TextBox 43"/>
            <p:cNvSpPr txBox="1"/>
            <p:nvPr/>
          </p:nvSpPr>
          <p:spPr>
            <a:xfrm>
              <a:off x="6790531" y="1343025"/>
              <a:ext cx="6858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dirty="0" smtClean="0"/>
                <a:t>R</a:t>
              </a:r>
              <a:endParaRPr lang="en-US" sz="6000" dirty="0"/>
            </a:p>
          </p:txBody>
        </p:sp>
        <p:sp>
          <p:nvSpPr>
            <p:cNvPr id="45" name="Oval 44"/>
            <p:cNvSpPr/>
            <p:nvPr/>
          </p:nvSpPr>
          <p:spPr bwMode="auto">
            <a:xfrm>
              <a:off x="6638131" y="1507956"/>
              <a:ext cx="914400" cy="838200"/>
            </a:xfrm>
            <a:prstGeom prst="ellipse">
              <a:avLst/>
            </a:prstGeom>
            <a:noFill/>
            <a:ln w="508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charset="0"/>
              </a:endParaRPr>
            </a:p>
          </p:txBody>
        </p:sp>
        <p:cxnSp>
          <p:nvCxnSpPr>
            <p:cNvPr id="46" name="Straight Connector 45"/>
            <p:cNvCxnSpPr>
              <a:endCxn id="45" idx="3"/>
            </p:cNvCxnSpPr>
            <p:nvPr/>
          </p:nvCxnSpPr>
          <p:spPr bwMode="auto">
            <a:xfrm flipH="1">
              <a:off x="6772042" y="1571625"/>
              <a:ext cx="628091" cy="651779"/>
            </a:xfrm>
            <a:prstGeom prst="line">
              <a:avLst/>
            </a:prstGeom>
            <a:solidFill>
              <a:srgbClr val="00B8FF"/>
            </a:solidFill>
            <a:ln w="508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36549716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6" name="Straight Connector 35"/>
          <p:cNvCxnSpPr/>
          <p:nvPr/>
        </p:nvCxnSpPr>
        <p:spPr>
          <a:xfrm flipV="1">
            <a:off x="7781131" y="3851134"/>
            <a:ext cx="1524001" cy="6491"/>
          </a:xfrm>
          <a:prstGeom prst="line">
            <a:avLst/>
          </a:prstGeom>
          <a:ln w="76200" cmpd="sng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7323931" y="5908534"/>
            <a:ext cx="1447800" cy="526909"/>
          </a:xfrm>
          <a:prstGeom prst="line">
            <a:avLst/>
          </a:prstGeom>
          <a:ln w="76200" cmpd="sng">
            <a:solidFill>
              <a:srgbClr val="40404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Sniper Attack</a:t>
            </a:r>
            <a:endParaRPr lang="en-US" dirty="0"/>
          </a:p>
        </p:txBody>
      </p:sp>
      <p:pic>
        <p:nvPicPr>
          <p:cNvPr id="6" name="Picture 5"/>
          <p:cNvPicPr/>
          <p:nvPr/>
        </p:nvPicPr>
        <p:blipFill>
          <a:blip r:embed="rId2"/>
          <a:stretch>
            <a:fillRect/>
          </a:stretch>
        </p:blipFill>
        <p:spPr>
          <a:xfrm>
            <a:off x="8314531" y="5825843"/>
            <a:ext cx="1752600" cy="1454291"/>
          </a:xfrm>
          <a:prstGeom prst="rect">
            <a:avLst/>
          </a:prstGeom>
        </p:spPr>
      </p:pic>
      <p:cxnSp>
        <p:nvCxnSpPr>
          <p:cNvPr id="21" name="Straight Connector 20"/>
          <p:cNvCxnSpPr/>
          <p:nvPr/>
        </p:nvCxnSpPr>
        <p:spPr>
          <a:xfrm rot="10800000" flipH="1" flipV="1">
            <a:off x="465930" y="3774934"/>
            <a:ext cx="1371600" cy="2209800"/>
          </a:xfrm>
          <a:prstGeom prst="bentConnector3">
            <a:avLst>
              <a:gd name="adj1" fmla="val -16667"/>
            </a:avLst>
          </a:prstGeom>
          <a:ln w="76200" cmpd="sng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>
            <a:off x="2447131" y="5973778"/>
            <a:ext cx="4343400" cy="76200"/>
          </a:xfrm>
          <a:prstGeom prst="line">
            <a:avLst/>
          </a:prstGeom>
          <a:ln w="254000" cmpd="sng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relay-onio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8731" y="4373578"/>
            <a:ext cx="1602759" cy="1956598"/>
          </a:xfrm>
          <a:prstGeom prst="rect">
            <a:avLst/>
          </a:prstGeom>
        </p:spPr>
      </p:pic>
      <p:pic>
        <p:nvPicPr>
          <p:cNvPr id="8" name="Picture 7" descr="relay-onio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2331" y="4373578"/>
            <a:ext cx="1602759" cy="1956598"/>
          </a:xfrm>
          <a:prstGeom prst="rect">
            <a:avLst/>
          </a:prstGeom>
        </p:spPr>
      </p:pic>
      <p:pic>
        <p:nvPicPr>
          <p:cNvPr id="22" name="Picture 21" descr="client_attacker_checkered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9331" y="1973028"/>
            <a:ext cx="1295400" cy="2182906"/>
          </a:xfrm>
          <a:prstGeom prst="rect">
            <a:avLst/>
          </a:prstGeom>
        </p:spPr>
      </p:pic>
      <p:pic>
        <p:nvPicPr>
          <p:cNvPr id="23" name="Picture 22" descr="relay-onio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5131" y="4380069"/>
            <a:ext cx="1602759" cy="1956598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6409531" y="5899604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exit</a:t>
            </a:r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2142331" y="5904069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entry</a:t>
            </a:r>
            <a:endParaRPr lang="en-US" dirty="0"/>
          </a:p>
        </p:txBody>
      </p:sp>
      <p:cxnSp>
        <p:nvCxnSpPr>
          <p:cNvPr id="56" name="Straight Connector 55"/>
          <p:cNvCxnSpPr/>
          <p:nvPr/>
        </p:nvCxnSpPr>
        <p:spPr>
          <a:xfrm flipV="1">
            <a:off x="5418931" y="3851134"/>
            <a:ext cx="1524001" cy="6491"/>
          </a:xfrm>
          <a:prstGeom prst="line">
            <a:avLst/>
          </a:prstGeom>
          <a:ln w="76200" cmpd="sng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>
            <a:off x="1075531" y="3763978"/>
            <a:ext cx="4343400" cy="76200"/>
          </a:xfrm>
          <a:prstGeom prst="line">
            <a:avLst/>
          </a:prstGeom>
          <a:ln w="254000" cmpd="sng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8" name="Picture 57" descr="relay-onio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7131" y="2163778"/>
            <a:ext cx="1602759" cy="1956598"/>
          </a:xfrm>
          <a:prstGeom prst="rect">
            <a:avLst/>
          </a:prstGeom>
        </p:spPr>
      </p:pic>
      <p:pic>
        <p:nvPicPr>
          <p:cNvPr id="59" name="Picture 58" descr="relay-onio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0731" y="2163778"/>
            <a:ext cx="1602759" cy="1956598"/>
          </a:xfrm>
          <a:prstGeom prst="rect">
            <a:avLst/>
          </a:prstGeom>
        </p:spPr>
      </p:pic>
      <p:pic>
        <p:nvPicPr>
          <p:cNvPr id="60" name="Picture 59" descr="client_attacker_checkered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6731" y="1952625"/>
            <a:ext cx="1295400" cy="2182906"/>
          </a:xfrm>
          <a:prstGeom prst="rect">
            <a:avLst/>
          </a:prstGeom>
        </p:spPr>
      </p:pic>
      <p:pic>
        <p:nvPicPr>
          <p:cNvPr id="61" name="Picture 60" descr="relay-onio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531" y="2170269"/>
            <a:ext cx="1602759" cy="1956598"/>
          </a:xfrm>
          <a:prstGeom prst="rect">
            <a:avLst/>
          </a:prstGeom>
        </p:spPr>
      </p:pic>
      <p:sp>
        <p:nvSpPr>
          <p:cNvPr id="63" name="TextBox 62"/>
          <p:cNvSpPr txBox="1"/>
          <p:nvPr/>
        </p:nvSpPr>
        <p:spPr>
          <a:xfrm>
            <a:off x="846931" y="3694269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exit</a:t>
            </a:r>
            <a:endParaRPr lang="en-US" dirty="0"/>
          </a:p>
        </p:txBody>
      </p:sp>
      <p:sp>
        <p:nvSpPr>
          <p:cNvPr id="64" name="TextBox 63"/>
          <p:cNvSpPr txBox="1"/>
          <p:nvPr/>
        </p:nvSpPr>
        <p:spPr>
          <a:xfrm>
            <a:off x="5037931" y="3694269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entry</a:t>
            </a:r>
            <a:endParaRPr lang="en-US" dirty="0"/>
          </a:p>
        </p:txBody>
      </p:sp>
      <p:sp>
        <p:nvSpPr>
          <p:cNvPr id="35" name="Rectangle 34"/>
          <p:cNvSpPr/>
          <p:nvPr/>
        </p:nvSpPr>
        <p:spPr bwMode="auto">
          <a:xfrm>
            <a:off x="313531" y="2022334"/>
            <a:ext cx="7848600" cy="2133600"/>
          </a:xfrm>
          <a:prstGeom prst="rect">
            <a:avLst/>
          </a:prstGeom>
          <a:noFill/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</a:endParaRPr>
          </a:p>
        </p:txBody>
      </p:sp>
      <p:sp>
        <p:nvSpPr>
          <p:cNvPr id="37" name="Rectangle 36"/>
          <p:cNvSpPr/>
          <p:nvPr/>
        </p:nvSpPr>
        <p:spPr bwMode="auto">
          <a:xfrm>
            <a:off x="7323931" y="6441934"/>
            <a:ext cx="1134268" cy="6096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charset="0"/>
              </a:rPr>
              <a:t>DATA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</a:endParaRPr>
          </a:p>
        </p:txBody>
      </p:sp>
      <p:cxnSp>
        <p:nvCxnSpPr>
          <p:cNvPr id="38" name="Straight Arrow Connector 37"/>
          <p:cNvCxnSpPr/>
          <p:nvPr/>
        </p:nvCxnSpPr>
        <p:spPr bwMode="auto">
          <a:xfrm flipH="1">
            <a:off x="3361531" y="6746734"/>
            <a:ext cx="2514600" cy="0"/>
          </a:xfrm>
          <a:prstGeom prst="straightConnector1">
            <a:avLst/>
          </a:prstGeom>
          <a:solidFill>
            <a:srgbClr val="00B8FF"/>
          </a:solidFill>
          <a:ln w="76200" cap="flat" cmpd="sng" algn="ctr">
            <a:solidFill>
              <a:srgbClr val="FFFFFF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2" name="Rectangle 41"/>
          <p:cNvSpPr/>
          <p:nvPr/>
        </p:nvSpPr>
        <p:spPr bwMode="auto">
          <a:xfrm>
            <a:off x="6104731" y="6441934"/>
            <a:ext cx="1134268" cy="609600"/>
          </a:xfrm>
          <a:prstGeom prst="rect">
            <a:avLst/>
          </a:prstGeom>
          <a:noFill/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charset="0"/>
              </a:rPr>
              <a:t>DATA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6104731" y="2708134"/>
            <a:ext cx="914400" cy="1015663"/>
            <a:chOff x="12581731" y="-646241"/>
            <a:chExt cx="914400" cy="1015663"/>
          </a:xfrm>
        </p:grpSpPr>
        <p:sp>
          <p:nvSpPr>
            <p:cNvPr id="29" name="TextBox 28"/>
            <p:cNvSpPr txBox="1"/>
            <p:nvPr/>
          </p:nvSpPr>
          <p:spPr>
            <a:xfrm>
              <a:off x="12734131" y="-646241"/>
              <a:ext cx="6858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dirty="0" smtClean="0"/>
                <a:t>R</a:t>
              </a:r>
              <a:endParaRPr lang="en-US" sz="6000" dirty="0"/>
            </a:p>
          </p:txBody>
        </p:sp>
        <p:sp>
          <p:nvSpPr>
            <p:cNvPr id="30" name="Oval 29"/>
            <p:cNvSpPr/>
            <p:nvPr/>
          </p:nvSpPr>
          <p:spPr bwMode="auto">
            <a:xfrm>
              <a:off x="12581731" y="-481310"/>
              <a:ext cx="914400" cy="838200"/>
            </a:xfrm>
            <a:prstGeom prst="ellipse">
              <a:avLst/>
            </a:prstGeom>
            <a:noFill/>
            <a:ln w="508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charset="0"/>
              </a:endParaRPr>
            </a:p>
          </p:txBody>
        </p:sp>
        <p:cxnSp>
          <p:nvCxnSpPr>
            <p:cNvPr id="31" name="Straight Connector 30"/>
            <p:cNvCxnSpPr>
              <a:endCxn id="30" idx="3"/>
            </p:cNvCxnSpPr>
            <p:nvPr/>
          </p:nvCxnSpPr>
          <p:spPr bwMode="auto">
            <a:xfrm flipH="1">
              <a:off x="12715642" y="-417641"/>
              <a:ext cx="628091" cy="651779"/>
            </a:xfrm>
            <a:prstGeom prst="line">
              <a:avLst/>
            </a:prstGeom>
            <a:solidFill>
              <a:srgbClr val="00B8FF"/>
            </a:solidFill>
            <a:ln w="508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43" name="Group 42"/>
          <p:cNvGrpSpPr/>
          <p:nvPr/>
        </p:nvGrpSpPr>
        <p:grpSpPr>
          <a:xfrm>
            <a:off x="237331" y="4384534"/>
            <a:ext cx="914400" cy="1015663"/>
            <a:chOff x="6638131" y="1343025"/>
            <a:chExt cx="914400" cy="1015663"/>
          </a:xfrm>
        </p:grpSpPr>
        <p:sp>
          <p:nvSpPr>
            <p:cNvPr id="44" name="TextBox 43"/>
            <p:cNvSpPr txBox="1"/>
            <p:nvPr/>
          </p:nvSpPr>
          <p:spPr>
            <a:xfrm>
              <a:off x="6790531" y="1343025"/>
              <a:ext cx="6858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dirty="0" smtClean="0"/>
                <a:t>R</a:t>
              </a:r>
              <a:endParaRPr lang="en-US" sz="6000" dirty="0"/>
            </a:p>
          </p:txBody>
        </p:sp>
        <p:sp>
          <p:nvSpPr>
            <p:cNvPr id="45" name="Oval 44"/>
            <p:cNvSpPr/>
            <p:nvPr/>
          </p:nvSpPr>
          <p:spPr bwMode="auto">
            <a:xfrm>
              <a:off x="6638131" y="1507956"/>
              <a:ext cx="914400" cy="838200"/>
            </a:xfrm>
            <a:prstGeom prst="ellipse">
              <a:avLst/>
            </a:prstGeom>
            <a:noFill/>
            <a:ln w="508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charset="0"/>
              </a:endParaRPr>
            </a:p>
          </p:txBody>
        </p:sp>
        <p:cxnSp>
          <p:nvCxnSpPr>
            <p:cNvPr id="46" name="Straight Connector 45"/>
            <p:cNvCxnSpPr>
              <a:endCxn id="45" idx="3"/>
            </p:cNvCxnSpPr>
            <p:nvPr/>
          </p:nvCxnSpPr>
          <p:spPr bwMode="auto">
            <a:xfrm flipH="1">
              <a:off x="6772042" y="1571625"/>
              <a:ext cx="628091" cy="651779"/>
            </a:xfrm>
            <a:prstGeom prst="line">
              <a:avLst/>
            </a:prstGeom>
            <a:solidFill>
              <a:srgbClr val="00B8FF"/>
            </a:solidFill>
            <a:ln w="508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47" name="Rectangle 46"/>
          <p:cNvSpPr/>
          <p:nvPr/>
        </p:nvSpPr>
        <p:spPr bwMode="auto">
          <a:xfrm>
            <a:off x="1913731" y="6441934"/>
            <a:ext cx="1134268" cy="609600"/>
          </a:xfrm>
          <a:prstGeom prst="rect">
            <a:avLst/>
          </a:prstGeom>
          <a:noFill/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charset="0"/>
              </a:rPr>
              <a:t>DATA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</a:endParaRPr>
          </a:p>
        </p:txBody>
      </p:sp>
      <p:sp>
        <p:nvSpPr>
          <p:cNvPr id="48" name="Rectangle 47"/>
          <p:cNvSpPr/>
          <p:nvPr/>
        </p:nvSpPr>
        <p:spPr bwMode="auto">
          <a:xfrm>
            <a:off x="2066131" y="6594334"/>
            <a:ext cx="1134268" cy="609600"/>
          </a:xfrm>
          <a:prstGeom prst="rect">
            <a:avLst/>
          </a:prstGeom>
          <a:noFill/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charset="0"/>
              </a:rPr>
              <a:t>DATA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</a:endParaRPr>
          </a:p>
        </p:txBody>
      </p:sp>
      <p:sp>
        <p:nvSpPr>
          <p:cNvPr id="49" name="Rectangle 48"/>
          <p:cNvSpPr/>
          <p:nvPr/>
        </p:nvSpPr>
        <p:spPr bwMode="auto">
          <a:xfrm>
            <a:off x="2218531" y="6746734"/>
            <a:ext cx="1134268" cy="609600"/>
          </a:xfrm>
          <a:prstGeom prst="rect">
            <a:avLst/>
          </a:prstGeom>
          <a:noFill/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charset="0"/>
              </a:rPr>
              <a:t>DATA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</a:endParaRPr>
          </a:p>
        </p:txBody>
      </p:sp>
      <p:sp>
        <p:nvSpPr>
          <p:cNvPr id="41" name="Rectangle 40"/>
          <p:cNvSpPr/>
          <p:nvPr/>
        </p:nvSpPr>
        <p:spPr bwMode="auto">
          <a:xfrm>
            <a:off x="2370931" y="6899134"/>
            <a:ext cx="1134268" cy="609600"/>
          </a:xfrm>
          <a:prstGeom prst="rect">
            <a:avLst/>
          </a:prstGeom>
          <a:noFill/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charset="0"/>
              </a:rPr>
              <a:t>DATA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98222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6" name="Straight Connector 35"/>
          <p:cNvCxnSpPr/>
          <p:nvPr/>
        </p:nvCxnSpPr>
        <p:spPr>
          <a:xfrm flipV="1">
            <a:off x="7781131" y="3851134"/>
            <a:ext cx="1524001" cy="6491"/>
          </a:xfrm>
          <a:prstGeom prst="line">
            <a:avLst/>
          </a:prstGeom>
          <a:ln w="76200" cmpd="sng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7323931" y="5908534"/>
            <a:ext cx="1447800" cy="526909"/>
          </a:xfrm>
          <a:prstGeom prst="line">
            <a:avLst/>
          </a:prstGeom>
          <a:ln w="76200" cmpd="sng">
            <a:solidFill>
              <a:srgbClr val="40404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Sniper Attack</a:t>
            </a:r>
            <a:endParaRPr lang="en-US" dirty="0"/>
          </a:p>
        </p:txBody>
      </p:sp>
      <p:pic>
        <p:nvPicPr>
          <p:cNvPr id="6" name="Picture 5"/>
          <p:cNvPicPr/>
          <p:nvPr/>
        </p:nvPicPr>
        <p:blipFill>
          <a:blip r:embed="rId2"/>
          <a:stretch>
            <a:fillRect/>
          </a:stretch>
        </p:blipFill>
        <p:spPr>
          <a:xfrm>
            <a:off x="8314531" y="5825843"/>
            <a:ext cx="1752600" cy="1454291"/>
          </a:xfrm>
          <a:prstGeom prst="rect">
            <a:avLst/>
          </a:prstGeom>
        </p:spPr>
      </p:pic>
      <p:cxnSp>
        <p:nvCxnSpPr>
          <p:cNvPr id="21" name="Straight Connector 20"/>
          <p:cNvCxnSpPr/>
          <p:nvPr/>
        </p:nvCxnSpPr>
        <p:spPr>
          <a:xfrm rot="10800000" flipH="1" flipV="1">
            <a:off x="465930" y="3774934"/>
            <a:ext cx="1371600" cy="2209800"/>
          </a:xfrm>
          <a:prstGeom prst="bentConnector3">
            <a:avLst>
              <a:gd name="adj1" fmla="val -16667"/>
            </a:avLst>
          </a:prstGeom>
          <a:ln w="76200" cmpd="sng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>
            <a:off x="2447131" y="5973778"/>
            <a:ext cx="4343400" cy="76200"/>
          </a:xfrm>
          <a:prstGeom prst="line">
            <a:avLst/>
          </a:prstGeom>
          <a:ln w="254000" cmpd="sng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relay-onio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8731" y="4373578"/>
            <a:ext cx="1602759" cy="1956598"/>
          </a:xfrm>
          <a:prstGeom prst="rect">
            <a:avLst/>
          </a:prstGeom>
        </p:spPr>
      </p:pic>
      <p:pic>
        <p:nvPicPr>
          <p:cNvPr id="8" name="Picture 7" descr="relay-onio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2331" y="4373578"/>
            <a:ext cx="1602759" cy="1956598"/>
          </a:xfrm>
          <a:prstGeom prst="rect">
            <a:avLst/>
          </a:prstGeom>
        </p:spPr>
      </p:pic>
      <p:pic>
        <p:nvPicPr>
          <p:cNvPr id="22" name="Picture 21" descr="client_attacker_checkered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9331" y="1973028"/>
            <a:ext cx="1295400" cy="2182906"/>
          </a:xfrm>
          <a:prstGeom prst="rect">
            <a:avLst/>
          </a:prstGeom>
        </p:spPr>
      </p:pic>
      <p:pic>
        <p:nvPicPr>
          <p:cNvPr id="23" name="Picture 22" descr="relay-onio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5131" y="4380069"/>
            <a:ext cx="1602759" cy="1956598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6409531" y="5899604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exit</a:t>
            </a:r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2142331" y="5904069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entry</a:t>
            </a:r>
            <a:endParaRPr lang="en-US" dirty="0"/>
          </a:p>
        </p:txBody>
      </p:sp>
      <p:cxnSp>
        <p:nvCxnSpPr>
          <p:cNvPr id="56" name="Straight Connector 55"/>
          <p:cNvCxnSpPr/>
          <p:nvPr/>
        </p:nvCxnSpPr>
        <p:spPr>
          <a:xfrm flipV="1">
            <a:off x="5418931" y="3851134"/>
            <a:ext cx="1524001" cy="6491"/>
          </a:xfrm>
          <a:prstGeom prst="line">
            <a:avLst/>
          </a:prstGeom>
          <a:ln w="76200" cmpd="sng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>
            <a:off x="1075531" y="3763978"/>
            <a:ext cx="4343400" cy="76200"/>
          </a:xfrm>
          <a:prstGeom prst="line">
            <a:avLst/>
          </a:prstGeom>
          <a:ln w="254000" cmpd="sng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8" name="Picture 57" descr="relay-onio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7131" y="2163778"/>
            <a:ext cx="1602759" cy="1956598"/>
          </a:xfrm>
          <a:prstGeom prst="rect">
            <a:avLst/>
          </a:prstGeom>
        </p:spPr>
      </p:pic>
      <p:pic>
        <p:nvPicPr>
          <p:cNvPr id="59" name="Picture 58" descr="relay-onio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0731" y="2163778"/>
            <a:ext cx="1602759" cy="1956598"/>
          </a:xfrm>
          <a:prstGeom prst="rect">
            <a:avLst/>
          </a:prstGeom>
        </p:spPr>
      </p:pic>
      <p:pic>
        <p:nvPicPr>
          <p:cNvPr id="60" name="Picture 59" descr="client_attacker_checkered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6731" y="1952625"/>
            <a:ext cx="1295400" cy="2182906"/>
          </a:xfrm>
          <a:prstGeom prst="rect">
            <a:avLst/>
          </a:prstGeom>
        </p:spPr>
      </p:pic>
      <p:pic>
        <p:nvPicPr>
          <p:cNvPr id="61" name="Picture 60" descr="relay-onio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531" y="2170269"/>
            <a:ext cx="1602759" cy="1956598"/>
          </a:xfrm>
          <a:prstGeom prst="rect">
            <a:avLst/>
          </a:prstGeom>
        </p:spPr>
      </p:pic>
      <p:sp>
        <p:nvSpPr>
          <p:cNvPr id="63" name="TextBox 62"/>
          <p:cNvSpPr txBox="1"/>
          <p:nvPr/>
        </p:nvSpPr>
        <p:spPr>
          <a:xfrm>
            <a:off x="846931" y="3694269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exit</a:t>
            </a:r>
            <a:endParaRPr lang="en-US" dirty="0"/>
          </a:p>
        </p:txBody>
      </p:sp>
      <p:sp>
        <p:nvSpPr>
          <p:cNvPr id="64" name="TextBox 63"/>
          <p:cNvSpPr txBox="1"/>
          <p:nvPr/>
        </p:nvSpPr>
        <p:spPr>
          <a:xfrm>
            <a:off x="5037931" y="3694269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entry</a:t>
            </a:r>
            <a:endParaRPr lang="en-US" dirty="0"/>
          </a:p>
        </p:txBody>
      </p:sp>
      <p:sp>
        <p:nvSpPr>
          <p:cNvPr id="35" name="Rectangle 34"/>
          <p:cNvSpPr/>
          <p:nvPr/>
        </p:nvSpPr>
        <p:spPr bwMode="auto">
          <a:xfrm>
            <a:off x="313531" y="2022334"/>
            <a:ext cx="7848600" cy="2133600"/>
          </a:xfrm>
          <a:prstGeom prst="rect">
            <a:avLst/>
          </a:prstGeom>
          <a:noFill/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</a:endParaRPr>
          </a:p>
        </p:txBody>
      </p:sp>
      <p:sp>
        <p:nvSpPr>
          <p:cNvPr id="37" name="Rectangle 36"/>
          <p:cNvSpPr/>
          <p:nvPr/>
        </p:nvSpPr>
        <p:spPr bwMode="auto">
          <a:xfrm>
            <a:off x="7323931" y="6441934"/>
            <a:ext cx="1134268" cy="6096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charset="0"/>
              </a:rPr>
              <a:t>DATA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</a:endParaRPr>
          </a:p>
        </p:txBody>
      </p:sp>
      <p:cxnSp>
        <p:nvCxnSpPr>
          <p:cNvPr id="38" name="Straight Arrow Connector 37"/>
          <p:cNvCxnSpPr/>
          <p:nvPr/>
        </p:nvCxnSpPr>
        <p:spPr bwMode="auto">
          <a:xfrm flipH="1">
            <a:off x="3361531" y="6746734"/>
            <a:ext cx="2514600" cy="0"/>
          </a:xfrm>
          <a:prstGeom prst="straightConnector1">
            <a:avLst/>
          </a:prstGeom>
          <a:solidFill>
            <a:srgbClr val="00B8FF"/>
          </a:solidFill>
          <a:ln w="76200" cap="flat" cmpd="sng" algn="ctr">
            <a:solidFill>
              <a:srgbClr val="FFFFFF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2" name="Rectangle 41"/>
          <p:cNvSpPr/>
          <p:nvPr/>
        </p:nvSpPr>
        <p:spPr bwMode="auto">
          <a:xfrm>
            <a:off x="6104731" y="6441934"/>
            <a:ext cx="1134268" cy="609600"/>
          </a:xfrm>
          <a:prstGeom prst="rect">
            <a:avLst/>
          </a:prstGeom>
          <a:noFill/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charset="0"/>
              </a:rPr>
              <a:t>DATA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6104731" y="2708134"/>
            <a:ext cx="914400" cy="1015663"/>
            <a:chOff x="12581731" y="-646241"/>
            <a:chExt cx="914400" cy="1015663"/>
          </a:xfrm>
        </p:grpSpPr>
        <p:sp>
          <p:nvSpPr>
            <p:cNvPr id="29" name="TextBox 28"/>
            <p:cNvSpPr txBox="1"/>
            <p:nvPr/>
          </p:nvSpPr>
          <p:spPr>
            <a:xfrm>
              <a:off x="12734131" y="-646241"/>
              <a:ext cx="6858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dirty="0" smtClean="0"/>
                <a:t>R</a:t>
              </a:r>
              <a:endParaRPr lang="en-US" sz="6000" dirty="0"/>
            </a:p>
          </p:txBody>
        </p:sp>
        <p:sp>
          <p:nvSpPr>
            <p:cNvPr id="30" name="Oval 29"/>
            <p:cNvSpPr/>
            <p:nvPr/>
          </p:nvSpPr>
          <p:spPr bwMode="auto">
            <a:xfrm>
              <a:off x="12581731" y="-481310"/>
              <a:ext cx="914400" cy="838200"/>
            </a:xfrm>
            <a:prstGeom prst="ellipse">
              <a:avLst/>
            </a:prstGeom>
            <a:noFill/>
            <a:ln w="508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charset="0"/>
              </a:endParaRPr>
            </a:p>
          </p:txBody>
        </p:sp>
        <p:cxnSp>
          <p:nvCxnSpPr>
            <p:cNvPr id="31" name="Straight Connector 30"/>
            <p:cNvCxnSpPr>
              <a:endCxn id="30" idx="3"/>
            </p:cNvCxnSpPr>
            <p:nvPr/>
          </p:nvCxnSpPr>
          <p:spPr bwMode="auto">
            <a:xfrm flipH="1">
              <a:off x="12715642" y="-417641"/>
              <a:ext cx="628091" cy="651779"/>
            </a:xfrm>
            <a:prstGeom prst="line">
              <a:avLst/>
            </a:prstGeom>
            <a:solidFill>
              <a:srgbClr val="00B8FF"/>
            </a:solidFill>
            <a:ln w="508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43" name="Group 42"/>
          <p:cNvGrpSpPr/>
          <p:nvPr/>
        </p:nvGrpSpPr>
        <p:grpSpPr>
          <a:xfrm>
            <a:off x="237331" y="4384534"/>
            <a:ext cx="914400" cy="1015663"/>
            <a:chOff x="6638131" y="1343025"/>
            <a:chExt cx="914400" cy="1015663"/>
          </a:xfrm>
        </p:grpSpPr>
        <p:sp>
          <p:nvSpPr>
            <p:cNvPr id="44" name="TextBox 43"/>
            <p:cNvSpPr txBox="1"/>
            <p:nvPr/>
          </p:nvSpPr>
          <p:spPr>
            <a:xfrm>
              <a:off x="6790531" y="1343025"/>
              <a:ext cx="6858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dirty="0" smtClean="0"/>
                <a:t>R</a:t>
              </a:r>
              <a:endParaRPr lang="en-US" sz="6000" dirty="0"/>
            </a:p>
          </p:txBody>
        </p:sp>
        <p:sp>
          <p:nvSpPr>
            <p:cNvPr id="45" name="Oval 44"/>
            <p:cNvSpPr/>
            <p:nvPr/>
          </p:nvSpPr>
          <p:spPr bwMode="auto">
            <a:xfrm>
              <a:off x="6638131" y="1507956"/>
              <a:ext cx="914400" cy="838200"/>
            </a:xfrm>
            <a:prstGeom prst="ellipse">
              <a:avLst/>
            </a:prstGeom>
            <a:noFill/>
            <a:ln w="508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charset="0"/>
              </a:endParaRPr>
            </a:p>
          </p:txBody>
        </p:sp>
        <p:cxnSp>
          <p:nvCxnSpPr>
            <p:cNvPr id="46" name="Straight Connector 45"/>
            <p:cNvCxnSpPr>
              <a:endCxn id="45" idx="3"/>
            </p:cNvCxnSpPr>
            <p:nvPr/>
          </p:nvCxnSpPr>
          <p:spPr bwMode="auto">
            <a:xfrm flipH="1">
              <a:off x="6772042" y="1571625"/>
              <a:ext cx="628091" cy="651779"/>
            </a:xfrm>
            <a:prstGeom prst="line">
              <a:avLst/>
            </a:prstGeom>
            <a:solidFill>
              <a:srgbClr val="00B8FF"/>
            </a:solidFill>
            <a:ln w="508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47" name="Rectangle 46"/>
          <p:cNvSpPr/>
          <p:nvPr/>
        </p:nvSpPr>
        <p:spPr bwMode="auto">
          <a:xfrm>
            <a:off x="1913731" y="6441934"/>
            <a:ext cx="1134268" cy="609600"/>
          </a:xfrm>
          <a:prstGeom prst="rect">
            <a:avLst/>
          </a:prstGeom>
          <a:noFill/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charset="0"/>
              </a:rPr>
              <a:t>DATA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</a:endParaRPr>
          </a:p>
        </p:txBody>
      </p:sp>
      <p:sp>
        <p:nvSpPr>
          <p:cNvPr id="48" name="Rectangle 47"/>
          <p:cNvSpPr/>
          <p:nvPr/>
        </p:nvSpPr>
        <p:spPr bwMode="auto">
          <a:xfrm>
            <a:off x="2066131" y="6594334"/>
            <a:ext cx="1134268" cy="609600"/>
          </a:xfrm>
          <a:prstGeom prst="rect">
            <a:avLst/>
          </a:prstGeom>
          <a:noFill/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charset="0"/>
              </a:rPr>
              <a:t>DATA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</a:endParaRPr>
          </a:p>
        </p:txBody>
      </p:sp>
      <p:sp>
        <p:nvSpPr>
          <p:cNvPr id="49" name="Rectangle 48"/>
          <p:cNvSpPr/>
          <p:nvPr/>
        </p:nvSpPr>
        <p:spPr bwMode="auto">
          <a:xfrm>
            <a:off x="2218531" y="6746734"/>
            <a:ext cx="1134268" cy="609600"/>
          </a:xfrm>
          <a:prstGeom prst="rect">
            <a:avLst/>
          </a:prstGeom>
          <a:noFill/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charset="0"/>
              </a:rPr>
              <a:t>DATA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</a:endParaRPr>
          </a:p>
        </p:txBody>
      </p:sp>
      <p:sp>
        <p:nvSpPr>
          <p:cNvPr id="41" name="Rectangular Callout 40"/>
          <p:cNvSpPr/>
          <p:nvPr/>
        </p:nvSpPr>
        <p:spPr bwMode="auto">
          <a:xfrm>
            <a:off x="161131" y="6213334"/>
            <a:ext cx="1371600" cy="990600"/>
          </a:xfrm>
          <a:prstGeom prst="wedgeRectCallout">
            <a:avLst>
              <a:gd name="adj1" fmla="val 95645"/>
              <a:gd name="adj2" fmla="val -49225"/>
            </a:avLst>
          </a:prstGeom>
          <a:noFill/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charset="0"/>
              </a:rPr>
              <a:t>Killed by OS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</a:endParaRPr>
          </a:p>
        </p:txBody>
      </p:sp>
      <p:sp>
        <p:nvSpPr>
          <p:cNvPr id="50" name="Rectangle 49"/>
          <p:cNvSpPr/>
          <p:nvPr/>
        </p:nvSpPr>
        <p:spPr bwMode="auto">
          <a:xfrm>
            <a:off x="2370931" y="6899134"/>
            <a:ext cx="1134268" cy="609600"/>
          </a:xfrm>
          <a:prstGeom prst="rect">
            <a:avLst/>
          </a:prstGeom>
          <a:noFill/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charset="0"/>
              </a:rPr>
              <a:t>DATA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10993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Tor Works</a:t>
            </a:r>
            <a:endParaRPr lang="en-US" dirty="0"/>
          </a:p>
        </p:txBody>
      </p:sp>
      <p:pic>
        <p:nvPicPr>
          <p:cNvPr id="3" name="Content Placeholder 2" descr="or-overview-4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82809" b="-82809"/>
          <a:stretch>
            <a:fillRect/>
          </a:stretch>
        </p:blipFill>
        <p:spPr/>
      </p:pic>
      <p:sp>
        <p:nvSpPr>
          <p:cNvPr id="4" name="Rectangle 3"/>
          <p:cNvSpPr/>
          <p:nvPr/>
        </p:nvSpPr>
        <p:spPr bwMode="auto">
          <a:xfrm>
            <a:off x="389731" y="3400425"/>
            <a:ext cx="7543800" cy="2514600"/>
          </a:xfrm>
          <a:prstGeom prst="rect">
            <a:avLst/>
          </a:prstGeom>
          <a:noFill/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</a:endParaRPr>
          </a:p>
        </p:txBody>
      </p:sp>
      <p:sp>
        <p:nvSpPr>
          <p:cNvPr id="5" name="Rectangular Callout 4"/>
          <p:cNvSpPr/>
          <p:nvPr/>
        </p:nvSpPr>
        <p:spPr bwMode="auto">
          <a:xfrm>
            <a:off x="4123531" y="2486025"/>
            <a:ext cx="3733800" cy="762000"/>
          </a:xfrm>
          <a:prstGeom prst="wedgeRectCallout">
            <a:avLst/>
          </a:prstGeom>
          <a:solidFill>
            <a:schemeClr val="tx1"/>
          </a:solidFill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charset="0"/>
              </a:rPr>
              <a:t>Tor</a:t>
            </a:r>
            <a:r>
              <a:rPr kumimoji="0" lang="en-US" sz="36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charset="0"/>
              </a:rPr>
              <a:t> protocol a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charset="0"/>
              </a:rPr>
              <a:t>ware</a:t>
            </a:r>
            <a:endParaRPr kumimoji="0" lang="en-US" sz="36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766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Straight Connector 20"/>
          <p:cNvCxnSpPr/>
          <p:nvPr/>
        </p:nvCxnSpPr>
        <p:spPr>
          <a:xfrm flipV="1">
            <a:off x="1380331" y="5451334"/>
            <a:ext cx="1524000" cy="6491"/>
          </a:xfrm>
          <a:prstGeom prst="line">
            <a:avLst/>
          </a:prstGeom>
          <a:ln w="76200" cmpd="sng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7476331" y="5375134"/>
            <a:ext cx="1295400" cy="1295400"/>
          </a:xfrm>
          <a:prstGeom prst="line">
            <a:avLst/>
          </a:prstGeom>
          <a:ln w="76200" cmpd="sng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Tor Flow Control</a:t>
            </a: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3285331" y="5451334"/>
            <a:ext cx="4343400" cy="76200"/>
          </a:xfrm>
          <a:prstGeom prst="line">
            <a:avLst/>
          </a:prstGeom>
          <a:ln w="254000" cmpd="sng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6931" y="3851134"/>
            <a:ext cx="1602759" cy="1956598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>
          <a:blip r:embed="rId3"/>
          <a:stretch>
            <a:fillRect/>
          </a:stretch>
        </p:blipFill>
        <p:spPr>
          <a:xfrm>
            <a:off x="8314531" y="6060934"/>
            <a:ext cx="1752600" cy="1454291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4"/>
          <a:stretch>
            <a:fillRect/>
          </a:stretch>
        </p:blipFill>
        <p:spPr>
          <a:xfrm>
            <a:off x="694531" y="3781425"/>
            <a:ext cx="1234743" cy="1886472"/>
          </a:xfrm>
          <a:prstGeom prst="rect">
            <a:avLst/>
          </a:prstGeom>
        </p:spPr>
      </p:pic>
      <p:pic>
        <p:nvPicPr>
          <p:cNvPr id="8" name="Picture 7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0531" y="3851134"/>
            <a:ext cx="1602759" cy="1956598"/>
          </a:xfrm>
          <a:prstGeom prst="rect">
            <a:avLst/>
          </a:prstGeom>
        </p:spPr>
      </p:pic>
      <p:pic>
        <p:nvPicPr>
          <p:cNvPr id="26" name="Picture 25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3331" y="3857625"/>
            <a:ext cx="1602759" cy="1956598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7247731" y="5377160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exit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2980531" y="5381625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entry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47022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Straight Connector 20"/>
          <p:cNvCxnSpPr/>
          <p:nvPr/>
        </p:nvCxnSpPr>
        <p:spPr>
          <a:xfrm flipV="1">
            <a:off x="1380331" y="5451334"/>
            <a:ext cx="1524000" cy="6491"/>
          </a:xfrm>
          <a:prstGeom prst="line">
            <a:avLst/>
          </a:prstGeom>
          <a:ln w="76200" cmpd="sng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7476331" y="5375134"/>
            <a:ext cx="1295400" cy="1295400"/>
          </a:xfrm>
          <a:prstGeom prst="line">
            <a:avLst/>
          </a:prstGeom>
          <a:ln w="76200" cmpd="sng">
            <a:solidFill>
              <a:srgbClr val="40404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Tor Flow Control</a:t>
            </a: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3285331" y="5451334"/>
            <a:ext cx="4343400" cy="76200"/>
          </a:xfrm>
          <a:prstGeom prst="line">
            <a:avLst/>
          </a:prstGeom>
          <a:ln w="254000" cmpd="sng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6931" y="3851134"/>
            <a:ext cx="1602759" cy="1956598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>
          <a:blip r:embed="rId3"/>
          <a:stretch>
            <a:fillRect/>
          </a:stretch>
        </p:blipFill>
        <p:spPr>
          <a:xfrm>
            <a:off x="8314531" y="6060934"/>
            <a:ext cx="1752600" cy="1454291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4"/>
          <a:stretch>
            <a:fillRect/>
          </a:stretch>
        </p:blipFill>
        <p:spPr>
          <a:xfrm>
            <a:off x="694531" y="3781425"/>
            <a:ext cx="1234743" cy="1886472"/>
          </a:xfrm>
          <a:prstGeom prst="rect">
            <a:avLst/>
          </a:prstGeom>
        </p:spPr>
      </p:pic>
      <p:pic>
        <p:nvPicPr>
          <p:cNvPr id="8" name="Picture 7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0531" y="3851134"/>
            <a:ext cx="1602759" cy="1956598"/>
          </a:xfrm>
          <a:prstGeom prst="rect">
            <a:avLst/>
          </a:prstGeom>
        </p:spPr>
      </p:pic>
      <p:sp>
        <p:nvSpPr>
          <p:cNvPr id="25" name="Rectangular Callout 24"/>
          <p:cNvSpPr/>
          <p:nvPr/>
        </p:nvSpPr>
        <p:spPr bwMode="auto">
          <a:xfrm>
            <a:off x="3513931" y="2257425"/>
            <a:ext cx="3505200" cy="1676400"/>
          </a:xfrm>
          <a:prstGeom prst="wedgeRectCallout">
            <a:avLst>
              <a:gd name="adj1" fmla="val -22874"/>
              <a:gd name="adj2" fmla="val 133999"/>
            </a:avLst>
          </a:prstGeom>
          <a:solidFill>
            <a:srgbClr val="000000"/>
          </a:solidFill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charset="0"/>
              </a:rPr>
              <a:t>One TCP </a:t>
            </a:r>
            <a:r>
              <a:rPr kumimoji="0" lang="en-US" sz="28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charset="0"/>
              </a:rPr>
              <a:t>Connection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charset="0"/>
              </a:rPr>
              <a:t> Between Each Relay,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charset="0"/>
              </a:rPr>
              <a:t> </a:t>
            </a:r>
            <a:r>
              <a:rPr lang="en-US" sz="2800" dirty="0" smtClean="0"/>
              <a:t>Multiple </a:t>
            </a:r>
            <a:r>
              <a:rPr lang="en-US" sz="2800" i="1" dirty="0" smtClean="0"/>
              <a:t>Circuits</a:t>
            </a:r>
            <a:endParaRPr kumimoji="0" lang="en-US" sz="2800" b="0" i="1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  <p:pic>
        <p:nvPicPr>
          <p:cNvPr id="12" name="Picture 11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3331" y="3857625"/>
            <a:ext cx="1602759" cy="1956598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7247731" y="5377160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exit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2980531" y="5381625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entry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30792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Arial"/>
        <a:ea typeface="Hiragino Mincho Pro W3"/>
        <a:cs typeface="Hiragino Mincho Pro W3"/>
      </a:majorFont>
      <a:minorFont>
        <a:latin typeface="Arial"/>
        <a:ea typeface="Hiragino Mincho Pro W3"/>
        <a:cs typeface="Hiragino Mincho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42803</TotalTime>
  <Words>1283</Words>
  <Application>Microsoft Macintosh PowerPoint</Application>
  <PresentationFormat>Custom</PresentationFormat>
  <Paragraphs>636</Paragraphs>
  <Slides>67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67</vt:i4>
      </vt:variant>
    </vt:vector>
  </HeadingPairs>
  <TitlesOfParts>
    <vt:vector size="68" baseType="lpstr">
      <vt:lpstr>Blank Presentation</vt:lpstr>
      <vt:lpstr>Memory-based DoS and Deanonymization Attacks on Tor</vt:lpstr>
      <vt:lpstr>The Tor Anonymity Network</vt:lpstr>
      <vt:lpstr>How Tor Works</vt:lpstr>
      <vt:lpstr>How Tor Works</vt:lpstr>
      <vt:lpstr>How Tor Works</vt:lpstr>
      <vt:lpstr>How Tor Works</vt:lpstr>
      <vt:lpstr>How Tor Works</vt:lpstr>
      <vt:lpstr>Tor Flow Control</vt:lpstr>
      <vt:lpstr>Tor Flow Control</vt:lpstr>
      <vt:lpstr>Tor Flow Control</vt:lpstr>
      <vt:lpstr>Tor Flow Control</vt:lpstr>
      <vt:lpstr>Tor Flow Control</vt:lpstr>
      <vt:lpstr>Tor Flow Control</vt:lpstr>
      <vt:lpstr>Tor Flow Control</vt:lpstr>
      <vt:lpstr>Tor Flow Control</vt:lpstr>
      <vt:lpstr>Outline</vt:lpstr>
      <vt:lpstr>The Sniper Attack</vt:lpstr>
      <vt:lpstr>The Sniper Attack</vt:lpstr>
      <vt:lpstr>The Sniper Attack</vt:lpstr>
      <vt:lpstr>The Sniper Attack</vt:lpstr>
      <vt:lpstr>The Sniper Attack</vt:lpstr>
      <vt:lpstr>The Sniper Attack</vt:lpstr>
      <vt:lpstr>The Sniper Attack</vt:lpstr>
      <vt:lpstr>The Sniper Attack</vt:lpstr>
      <vt:lpstr>The Sniper Attack</vt:lpstr>
      <vt:lpstr>Memory Consumed over Time</vt:lpstr>
      <vt:lpstr>Mean RAM Consumed, 50 Relays</vt:lpstr>
      <vt:lpstr>Mean BW Consumed, 50 Relays</vt:lpstr>
      <vt:lpstr>Speed of Sniper Attack</vt:lpstr>
      <vt:lpstr>Speed of Sniper Attack</vt:lpstr>
      <vt:lpstr>Speed of Sniper Attack</vt:lpstr>
      <vt:lpstr>Speed of Sniper Attack</vt:lpstr>
      <vt:lpstr>Outline</vt:lpstr>
      <vt:lpstr>Hidden Services</vt:lpstr>
      <vt:lpstr>Hidden Services</vt:lpstr>
      <vt:lpstr>Hidden Services</vt:lpstr>
      <vt:lpstr>Hidden Services</vt:lpstr>
      <vt:lpstr>Hidden Services</vt:lpstr>
      <vt:lpstr>Hidden Services</vt:lpstr>
      <vt:lpstr>Hidden Services</vt:lpstr>
      <vt:lpstr>Hidden Services</vt:lpstr>
      <vt:lpstr>Deanonymizing Hidden Services</vt:lpstr>
      <vt:lpstr>Deanonymizing Hidden Services</vt:lpstr>
      <vt:lpstr>Deanonymizing Hidden Services</vt:lpstr>
      <vt:lpstr>Deanonymizing Hidden Services</vt:lpstr>
      <vt:lpstr>Deanonymizing Hidden Services</vt:lpstr>
      <vt:lpstr>Deanonymizing Hidden Services</vt:lpstr>
      <vt:lpstr>Deanonymizing Hidden Services</vt:lpstr>
      <vt:lpstr>Deanonymizing Hidden Services</vt:lpstr>
      <vt:lpstr>Deanonymizing Hidden Services</vt:lpstr>
      <vt:lpstr>Deanonymizing Hidden Services</vt:lpstr>
      <vt:lpstr>Deanonymizing Hidden Services</vt:lpstr>
      <vt:lpstr>Deanonymizing Hidden Services</vt:lpstr>
      <vt:lpstr>Outline</vt:lpstr>
      <vt:lpstr>Countermeasures</vt:lpstr>
      <vt:lpstr>Questions?</vt:lpstr>
      <vt:lpstr>Speed of Deanonymization</vt:lpstr>
      <vt:lpstr>Circuit Killer Defense</vt:lpstr>
      <vt:lpstr>The Sniper Attack</vt:lpstr>
      <vt:lpstr>The Sniper Attack</vt:lpstr>
      <vt:lpstr>The Sniper Attack</vt:lpstr>
      <vt:lpstr>The Sniper Attack</vt:lpstr>
      <vt:lpstr>The Sniper Attack</vt:lpstr>
      <vt:lpstr>The Sniper Attack</vt:lpstr>
      <vt:lpstr>The Sniper Attack</vt:lpstr>
      <vt:lpstr>The Sniper Attack</vt:lpstr>
      <vt:lpstr>The Sniper Attack</vt:lpstr>
    </vt:vector>
  </TitlesOfParts>
  <Manager/>
  <Company>Paul Syverson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Proposal #: 55-P080-08 Presenter: Paul Syverson      Code 5543      (202) 404-7931      syverson@itd.nrl.navy.mil  Funding Summary: $870000,  FY08-FY10</dc:title>
  <dc:subject/>
  <dc:creator/>
  <cp:keywords/>
  <dc:description/>
  <cp:lastModifiedBy>Rob Jansen</cp:lastModifiedBy>
  <cp:revision>277</cp:revision>
  <cp:lastPrinted>2011-06-08T15:26:59Z</cp:lastPrinted>
  <dcterms:created xsi:type="dcterms:W3CDTF">2011-10-13T20:08:31Z</dcterms:created>
  <dcterms:modified xsi:type="dcterms:W3CDTF">2013-11-04T11:16:22Z</dcterms:modified>
  <cp:category/>
</cp:coreProperties>
</file>